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0"/>
  </p:notesMasterIdLst>
  <p:handoutMasterIdLst>
    <p:handoutMasterId r:id="rId81"/>
  </p:handoutMasterIdLst>
  <p:sldIdLst>
    <p:sldId id="256" r:id="rId2"/>
    <p:sldId id="331" r:id="rId3"/>
    <p:sldId id="257" r:id="rId4"/>
    <p:sldId id="265" r:id="rId5"/>
    <p:sldId id="332" r:id="rId6"/>
    <p:sldId id="336" r:id="rId7"/>
    <p:sldId id="337" r:id="rId8"/>
    <p:sldId id="338" r:id="rId9"/>
    <p:sldId id="270" r:id="rId10"/>
    <p:sldId id="339" r:id="rId11"/>
    <p:sldId id="272" r:id="rId12"/>
    <p:sldId id="273" r:id="rId13"/>
    <p:sldId id="274" r:id="rId14"/>
    <p:sldId id="275" r:id="rId15"/>
    <p:sldId id="276" r:id="rId16"/>
    <p:sldId id="277" r:id="rId17"/>
    <p:sldId id="278" r:id="rId18"/>
    <p:sldId id="279" r:id="rId19"/>
    <p:sldId id="280" r:id="rId20"/>
    <p:sldId id="350" r:id="rId21"/>
    <p:sldId id="281" r:id="rId22"/>
    <p:sldId id="282" r:id="rId23"/>
    <p:sldId id="334" r:id="rId24"/>
    <p:sldId id="333" r:id="rId25"/>
    <p:sldId id="283" r:id="rId26"/>
    <p:sldId id="284" r:id="rId27"/>
    <p:sldId id="285" r:id="rId28"/>
    <p:sldId id="340" r:id="rId29"/>
    <p:sldId id="287" r:id="rId30"/>
    <p:sldId id="288" r:id="rId31"/>
    <p:sldId id="347" r:id="rId32"/>
    <p:sldId id="289" r:id="rId33"/>
    <p:sldId id="290" r:id="rId34"/>
    <p:sldId id="291" r:id="rId35"/>
    <p:sldId id="292" r:id="rId36"/>
    <p:sldId id="293" r:id="rId37"/>
    <p:sldId id="294" r:id="rId38"/>
    <p:sldId id="300" r:id="rId39"/>
    <p:sldId id="301" r:id="rId40"/>
    <p:sldId id="302" r:id="rId41"/>
    <p:sldId id="305" r:id="rId42"/>
    <p:sldId id="307" r:id="rId43"/>
    <p:sldId id="295" r:id="rId44"/>
    <p:sldId id="296" r:id="rId45"/>
    <p:sldId id="297" r:id="rId46"/>
    <p:sldId id="298" r:id="rId47"/>
    <p:sldId id="299" r:id="rId48"/>
    <p:sldId id="306" r:id="rId49"/>
    <p:sldId id="348" r:id="rId50"/>
    <p:sldId id="308" r:id="rId51"/>
    <p:sldId id="309" r:id="rId52"/>
    <p:sldId id="310" r:id="rId53"/>
    <p:sldId id="312" r:id="rId54"/>
    <p:sldId id="313" r:id="rId55"/>
    <p:sldId id="314" r:id="rId56"/>
    <p:sldId id="341" r:id="rId57"/>
    <p:sldId id="316" r:id="rId58"/>
    <p:sldId id="317" r:id="rId59"/>
    <p:sldId id="318" r:id="rId60"/>
    <p:sldId id="319" r:id="rId61"/>
    <p:sldId id="320" r:id="rId62"/>
    <p:sldId id="321" r:id="rId63"/>
    <p:sldId id="322" r:id="rId64"/>
    <p:sldId id="323" r:id="rId65"/>
    <p:sldId id="349" r:id="rId66"/>
    <p:sldId id="324" r:id="rId67"/>
    <p:sldId id="342" r:id="rId68"/>
    <p:sldId id="325" r:id="rId69"/>
    <p:sldId id="326" r:id="rId70"/>
    <p:sldId id="328" r:id="rId71"/>
    <p:sldId id="330" r:id="rId72"/>
    <p:sldId id="263" r:id="rId73"/>
    <p:sldId id="327" r:id="rId74"/>
    <p:sldId id="335" r:id="rId75"/>
    <p:sldId id="343" r:id="rId76"/>
    <p:sldId id="344" r:id="rId77"/>
    <p:sldId id="345" r:id="rId78"/>
    <p:sldId id="346" r:id="rId79"/>
  </p:sldIdLst>
  <p:sldSz cx="9906000" cy="6858000" type="A4"/>
  <p:notesSz cx="6797675" cy="9926638"/>
  <p:custDataLst>
    <p:tags r:id="rId82"/>
  </p:custDataLst>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orient="horz" pos="799">
          <p15:clr>
            <a:srgbClr val="A4A3A4"/>
          </p15:clr>
        </p15:guide>
        <p15:guide id="3" orient="horz" pos="3657">
          <p15:clr>
            <a:srgbClr val="A4A3A4"/>
          </p15:clr>
        </p15:guide>
        <p15:guide id="4" orient="horz" pos="958">
          <p15:clr>
            <a:srgbClr val="A4A3A4"/>
          </p15:clr>
        </p15:guide>
        <p15:guide id="5" pos="330">
          <p15:clr>
            <a:srgbClr val="A4A3A4"/>
          </p15:clr>
        </p15:guide>
        <p15:guide id="6" pos="5910">
          <p15:clr>
            <a:srgbClr val="A4A3A4"/>
          </p15:clr>
        </p15:guide>
        <p15:guide id="7" pos="3188">
          <p15:clr>
            <a:srgbClr val="A4A3A4"/>
          </p15:clr>
        </p15:guide>
        <p15:guide id="8" pos="3052">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94B"/>
    <a:srgbClr val="21CD21"/>
    <a:srgbClr val="00965F"/>
    <a:srgbClr val="0069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4" autoAdjust="0"/>
    <p:restoredTop sz="87214" autoAdjust="0"/>
  </p:normalViewPr>
  <p:slideViewPr>
    <p:cSldViewPr>
      <p:cViewPr varScale="1">
        <p:scale>
          <a:sx n="65" d="100"/>
          <a:sy n="65" d="100"/>
        </p:scale>
        <p:origin x="1434" y="66"/>
      </p:cViewPr>
      <p:guideLst>
        <p:guide orient="horz" pos="2160"/>
        <p:guide orient="horz" pos="799"/>
        <p:guide orient="horz" pos="3657"/>
        <p:guide orient="horz" pos="958"/>
        <p:guide pos="330"/>
        <p:guide pos="5910"/>
        <p:guide pos="3188"/>
        <p:guide pos="3052"/>
      </p:guideLst>
    </p:cSldViewPr>
  </p:slideViewPr>
  <p:notesTextViewPr>
    <p:cViewPr>
      <p:scale>
        <a:sx n="1" d="1"/>
        <a:sy n="1" d="1"/>
      </p:scale>
      <p:origin x="0" y="0"/>
    </p:cViewPr>
  </p:notesTextViewPr>
  <p:notesViewPr>
    <p:cSldViewPr>
      <p:cViewPr varScale="1">
        <p:scale>
          <a:sx n="98" d="100"/>
          <a:sy n="98" d="100"/>
        </p:scale>
        <p:origin x="-2964"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gs" Target="tags/tag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B320EC42-37A2-4896-AB52-1ACD449F2B43}" type="datetimeFigureOut">
              <a:rPr lang="de-DE"/>
              <a:pPr>
                <a:defRPr/>
              </a:pPr>
              <a:t>14.05.2016</a:t>
            </a:fld>
            <a:endParaRPr lang="de-DE"/>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4E41B560-0C59-4527-A535-940F19C8E353}" type="slidenum">
              <a:rPr lang="de-DE"/>
              <a:pPr>
                <a:defRPr/>
              </a:pPr>
              <a:t>‹Nr.›</a:t>
            </a:fld>
            <a:endParaRPr lang="de-DE"/>
          </a:p>
        </p:txBody>
      </p:sp>
    </p:spTree>
    <p:extLst>
      <p:ext uri="{BB962C8B-B14F-4D97-AF65-F5344CB8AC3E}">
        <p14:creationId xmlns:p14="http://schemas.microsoft.com/office/powerpoint/2010/main" val="4036321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6DCF8721-47B3-4F82-8B87-CED9AAD1ECCF}" type="datetimeFigureOut">
              <a:rPr lang="de-DE"/>
              <a:pPr>
                <a:defRPr/>
              </a:pPr>
              <a:t>14.05.2016</a:t>
            </a:fld>
            <a:endParaRPr lang="de-DE"/>
          </a:p>
        </p:txBody>
      </p:sp>
      <p:sp>
        <p:nvSpPr>
          <p:cNvPr id="4" name="Slide Image Placehold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es Placeholder 4"/>
          <p:cNvSpPr>
            <a:spLocks noGrp="1"/>
          </p:cNvSpPr>
          <p:nvPr>
            <p:ph type="body" sz="quarter" idx="3"/>
          </p:nvPr>
        </p:nvSpPr>
        <p:spPr>
          <a:xfrm>
            <a:off x="865445" y="4715153"/>
            <a:ext cx="5066786" cy="4665176"/>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de-DE" noProof="0" dirty="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8DCDF0C6-77F9-4004-8688-AFA0EF303E59}" type="slidenum">
              <a:rPr lang="de-DE"/>
              <a:pPr>
                <a:defRPr/>
              </a:pPr>
              <a:t>‹Nr.›</a:t>
            </a:fld>
            <a:endParaRPr lang="de-DE"/>
          </a:p>
        </p:txBody>
      </p:sp>
    </p:spTree>
    <p:extLst>
      <p:ext uri="{BB962C8B-B14F-4D97-AF65-F5344CB8AC3E}">
        <p14:creationId xmlns:p14="http://schemas.microsoft.com/office/powerpoint/2010/main" val="1519954199"/>
      </p:ext>
    </p:extLst>
  </p:cSld>
  <p:clrMap bg1="lt1" tx1="dk1" bg2="lt2" tx2="dk2" accent1="accent1" accent2="accent2" accent3="accent3" accent4="accent4" accent5="accent5" accent6="accent6" hlink="hlink" folHlink="folHlink"/>
  <p:notesStyle>
    <a:lvl1pPr marL="176213" indent="-176213"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1pPr>
    <a:lvl2pPr marL="360363" indent="-18415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2pPr>
    <a:lvl3pPr marL="538163" indent="-17780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3pPr>
    <a:lvl4pPr marL="714375" indent="-176213"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4pPr>
    <a:lvl5pPr marL="898525" indent="-18415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8E0DAD-C99C-4E3B-8DA9-C3D35B305626}" type="slidenum">
              <a:rPr lang="de-DE" smtClean="0"/>
              <a:t>28</a:t>
            </a:fld>
            <a:endParaRPr lang="de-DE"/>
          </a:p>
        </p:txBody>
      </p:sp>
    </p:spTree>
    <p:extLst>
      <p:ext uri="{BB962C8B-B14F-4D97-AF65-F5344CB8AC3E}">
        <p14:creationId xmlns:p14="http://schemas.microsoft.com/office/powerpoint/2010/main" val="23046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84E2FCB-225E-4050-A57F-9FE7DE934480}" type="slidenum">
              <a:rPr lang="de-CH" smtClean="0"/>
              <a:pPr/>
              <a:t>56</a:t>
            </a:fld>
            <a:endParaRPr lang="de-CH" dirty="0"/>
          </a:p>
        </p:txBody>
      </p:sp>
    </p:spTree>
    <p:extLst>
      <p:ext uri="{BB962C8B-B14F-4D97-AF65-F5344CB8AC3E}">
        <p14:creationId xmlns:p14="http://schemas.microsoft.com/office/powerpoint/2010/main" val="80153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74</a:t>
            </a:fld>
            <a:endParaRPr lang="de-CH" dirty="0"/>
          </a:p>
        </p:txBody>
      </p:sp>
    </p:spTree>
    <p:extLst>
      <p:ext uri="{BB962C8B-B14F-4D97-AF65-F5344CB8AC3E}">
        <p14:creationId xmlns:p14="http://schemas.microsoft.com/office/powerpoint/2010/main" val="268576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76</a:t>
            </a:fld>
            <a:endParaRPr lang="de-CH" dirty="0"/>
          </a:p>
        </p:txBody>
      </p:sp>
    </p:spTree>
    <p:extLst>
      <p:ext uri="{BB962C8B-B14F-4D97-AF65-F5344CB8AC3E}">
        <p14:creationId xmlns:p14="http://schemas.microsoft.com/office/powerpoint/2010/main" val="868896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have to gather the findings:</a:t>
            </a:r>
          </a:p>
          <a:p>
            <a:endParaRPr lang="en-US" dirty="0" smtClean="0"/>
          </a:p>
          <a:p>
            <a:r>
              <a:rPr lang="en-US" dirty="0" smtClean="0"/>
              <a:t>The fan</a:t>
            </a:r>
            <a:r>
              <a:rPr lang="en-US" baseline="0" dirty="0" smtClean="0"/>
              <a:t> is delivering much lower flow than expected</a:t>
            </a:r>
          </a:p>
          <a:p>
            <a:r>
              <a:rPr lang="en-US" baseline="0" dirty="0" smtClean="0"/>
              <a:t>The efficiency is poor</a:t>
            </a:r>
          </a:p>
          <a:p>
            <a:r>
              <a:rPr lang="en-US" baseline="0" dirty="0" smtClean="0"/>
              <a:t>And the fan is consuming more power than expected but it’s still inside the tolerance.</a:t>
            </a:r>
          </a:p>
          <a:p>
            <a:endParaRPr lang="en-US" baseline="0" dirty="0" smtClean="0"/>
          </a:p>
          <a:p>
            <a:r>
              <a:rPr lang="en-US" baseline="0" dirty="0" smtClean="0"/>
              <a:t>What could be the root causes?</a:t>
            </a:r>
          </a:p>
          <a:p>
            <a:r>
              <a:rPr lang="en-US" baseline="0" dirty="0" smtClean="0"/>
              <a:t>The first one is that we didn’t consider FA for the assessment, there might be a big source of false air from the measuring point to the fan outlet</a:t>
            </a:r>
          </a:p>
          <a:p>
            <a:r>
              <a:rPr lang="en-US" baseline="0" dirty="0" smtClean="0"/>
              <a:t>The fan is working at 60% of the max fan speed, this can create an error because of the calculation method, which we cannot really avoid but we should be aware of and it can create also a high efficiency drop, not following the rule of the “constant” efficiency for VSD anymore.</a:t>
            </a:r>
          </a:p>
          <a:p>
            <a:endParaRPr lang="en-US" baseline="0" dirty="0" smtClean="0"/>
          </a:p>
          <a:p>
            <a:r>
              <a:rPr lang="en-US" baseline="0" dirty="0" smtClean="0"/>
              <a:t>The third preliminary conclusion we can get (without checking the fan itself) is that there might be some damages on the impeller, like wear or a problem with the gap adjustment.</a:t>
            </a:r>
          </a:p>
          <a:p>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77</a:t>
            </a:fld>
            <a:endParaRPr lang="de-CH" dirty="0"/>
          </a:p>
        </p:txBody>
      </p:sp>
    </p:spTree>
    <p:extLst>
      <p:ext uri="{BB962C8B-B14F-4D97-AF65-F5344CB8AC3E}">
        <p14:creationId xmlns:p14="http://schemas.microsoft.com/office/powerpoint/2010/main" val="366389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these would be the recommendations we can make out of the conclusions</a:t>
            </a:r>
            <a:r>
              <a:rPr lang="en-US" baseline="0" dirty="0" smtClean="0"/>
              <a:t> from the tool results.</a:t>
            </a:r>
          </a:p>
          <a:p>
            <a:r>
              <a:rPr lang="en-US" baseline="0" dirty="0" smtClean="0"/>
              <a:t>Check the impeller and cross check the measured data</a:t>
            </a:r>
          </a:p>
          <a:p>
            <a:endParaRPr lang="en-US" baseline="0" dirty="0" smtClean="0"/>
          </a:p>
          <a:p>
            <a:r>
              <a:rPr lang="en-US" baseline="0" dirty="0" smtClean="0"/>
              <a:t>In this case, we found out that the impeller conditions were quite good, but there was a significant amount of false air coming in. When we remade the calculation considering this “extra” flow, we found out that the efficiency of the fan is actually good and that the problem is not on the impeller but on the ducting.</a:t>
            </a:r>
          </a:p>
          <a:p>
            <a:endParaRPr lang="en-US" baseline="0" dirty="0" smtClean="0"/>
          </a:p>
          <a:p>
            <a:r>
              <a:rPr lang="en-US" baseline="0" dirty="0" smtClean="0"/>
              <a:t>Final message, before suggesting to change the fan, make sure you don’t have another problem that is much cheaper and easier to fix.</a:t>
            </a:r>
            <a:endParaRPr lang="en-US" dirty="0"/>
          </a:p>
        </p:txBody>
      </p:sp>
      <p:sp>
        <p:nvSpPr>
          <p:cNvPr id="4" name="Slide Number Placeholder 3"/>
          <p:cNvSpPr>
            <a:spLocks noGrp="1"/>
          </p:cNvSpPr>
          <p:nvPr>
            <p:ph type="sldNum" sz="quarter" idx="10"/>
          </p:nvPr>
        </p:nvSpPr>
        <p:spPr/>
        <p:txBody>
          <a:bodyPr/>
          <a:lstStyle/>
          <a:p>
            <a:fld id="{784E2FCB-225E-4050-A57F-9FE7DE934480}" type="slidenum">
              <a:rPr lang="de-CH" smtClean="0"/>
              <a:pPr/>
              <a:t>78</a:t>
            </a:fld>
            <a:endParaRPr lang="de-CH" dirty="0"/>
          </a:p>
        </p:txBody>
      </p:sp>
    </p:spTree>
    <p:extLst>
      <p:ext uri="{BB962C8B-B14F-4D97-AF65-F5344CB8AC3E}">
        <p14:creationId xmlns:p14="http://schemas.microsoft.com/office/powerpoint/2010/main" val="1631096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emf"/><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spTree>
      <p:nvGrpSpPr>
        <p:cNvPr id="1" name=""/>
        <p:cNvGrpSpPr/>
        <p:nvPr/>
      </p:nvGrpSpPr>
      <p:grpSpPr>
        <a:xfrm>
          <a:off x="0" y="0"/>
          <a:ext cx="0" cy="0"/>
          <a:chOff x="0" y="0"/>
          <a:chExt cx="0" cy="0"/>
        </a:xfrm>
      </p:grpSpPr>
      <p:sp>
        <p:nvSpPr>
          <p:cNvPr id="5" name="Band"/>
          <p:cNvSpPr/>
          <p:nvPr userDrawn="1">
            <p:custDataLst>
              <p:tags r:id="rId1"/>
            </p:custDataLst>
          </p:nvPr>
        </p:nvSpPr>
        <p:spPr>
          <a:xfrm>
            <a:off x="0" y="0"/>
            <a:ext cx="9906000" cy="3429000"/>
          </a:xfrm>
          <a:prstGeom prst="rect">
            <a:avLst/>
          </a:prstGeom>
          <a:solidFill>
            <a:srgbClr val="D9D9D9"/>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0975" indent="-180975" algn="ctr" fontAlgn="auto">
              <a:spcBef>
                <a:spcPts val="0"/>
              </a:spcBef>
              <a:spcAft>
                <a:spcPts val="0"/>
              </a:spcAft>
              <a:buClr>
                <a:schemeClr val="accent1"/>
              </a:buClr>
              <a:buFont typeface="Arial" panose="020B0604020202020204" pitchFamily="34" charset="0"/>
              <a:buChar char="•"/>
              <a:defRPr/>
            </a:pPr>
            <a:endParaRPr lang="en-US" dirty="0">
              <a:solidFill>
                <a:schemeClr val="tx1"/>
              </a:solidFill>
            </a:endParaRPr>
          </a:p>
        </p:txBody>
      </p:sp>
      <p:sp>
        <p:nvSpPr>
          <p:cNvPr id="6" name="Status" hidden="1"/>
          <p:cNvSpPr txBox="1">
            <a:spLocks/>
          </p:cNvSpPr>
          <p:nvPr userDrawn="1">
            <p:custDataLst>
              <p:tags r:id="rId2"/>
            </p:custDataLst>
          </p:nvPr>
        </p:nvSpPr>
        <p:spPr>
          <a:xfrm rot="16200000">
            <a:off x="8901907" y="4196556"/>
            <a:ext cx="1500188"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pic>
        <p:nvPicPr>
          <p:cNvPr id="7" name="Picture 3"/>
          <p:cNvPicPr>
            <a:picLocks noChangeAspect="1"/>
          </p:cNvPicPr>
          <p:nvPr userDrawn="1">
            <p:custDataLst>
              <p:tags r:id="rId3"/>
            </p:custDataLst>
          </p:nvPr>
        </p:nvPicPr>
        <p:blipFill>
          <a:blip r:embed="rId5"/>
          <a:srcRect/>
          <a:stretch>
            <a:fillRect/>
          </a:stretch>
        </p:blipFill>
        <p:spPr bwMode="auto">
          <a:xfrm>
            <a:off x="7920038" y="5530850"/>
            <a:ext cx="1589087" cy="1000125"/>
          </a:xfrm>
          <a:prstGeom prst="rect">
            <a:avLst/>
          </a:prstGeom>
          <a:noFill/>
          <a:ln w="9525">
            <a:noFill/>
            <a:miter lim="800000"/>
            <a:headEnd/>
            <a:tailEnd/>
          </a:ln>
        </p:spPr>
      </p:pic>
      <p:sp>
        <p:nvSpPr>
          <p:cNvPr id="2" name="Title 1"/>
          <p:cNvSpPr>
            <a:spLocks noGrp="1"/>
          </p:cNvSpPr>
          <p:nvPr>
            <p:ph type="ctrTitle"/>
          </p:nvPr>
        </p:nvSpPr>
        <p:spPr>
          <a:xfrm>
            <a:off x="452439" y="3700078"/>
            <a:ext cx="8929686" cy="1133078"/>
          </a:xfrm>
        </p:spPr>
        <p:txBody>
          <a:bodyPr anchor="t"/>
          <a:lstStyle>
            <a:lvl1pPr>
              <a:defRPr sz="3600" b="1">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2438" y="4879208"/>
            <a:ext cx="6696805" cy="1538124"/>
          </a:xfrm>
        </p:spPr>
        <p:txBody>
          <a:bodyPr/>
          <a:lstStyle>
            <a:lvl1pPr marL="0" indent="0" algn="l">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Picture Placeholder 8"/>
          <p:cNvSpPr>
            <a:spLocks noGrp="1"/>
          </p:cNvSpPr>
          <p:nvPr>
            <p:ph type="pic" sz="quarter" idx="14"/>
          </p:nvPr>
        </p:nvSpPr>
        <p:spPr>
          <a:xfrm>
            <a:off x="0" y="0"/>
            <a:ext cx="9906000" cy="3429000"/>
          </a:xfrm>
          <a:noFill/>
        </p:spPr>
        <p:txBody>
          <a:bodyPr bIns="540000" rtlCol="0" anchor="ctr">
            <a:noAutofit/>
          </a:bodyPr>
          <a:lstStyle>
            <a:lvl1pPr marL="0" indent="0" algn="ctr">
              <a:buNone/>
              <a:defRPr/>
            </a:lvl1pPr>
          </a:lstStyle>
          <a:p>
            <a:pPr lvl="0"/>
            <a:r>
              <a:rPr lang="en-US" noProof="0" smtClean="0"/>
              <a:t>Click icon to add picture</a:t>
            </a:r>
            <a:endParaRPr lang="de-DE" noProof="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
        <p:cNvGrpSpPr/>
        <p:nvPr/>
      </p:nvGrpSpPr>
      <p:grpSpPr>
        <a:xfrm>
          <a:off x="0" y="0"/>
          <a:ext cx="0" cy="0"/>
          <a:chOff x="0" y="0"/>
          <a:chExt cx="0" cy="0"/>
        </a:xfrm>
      </p:grpSpPr>
      <p:sp>
        <p:nvSpPr>
          <p:cNvPr id="2" name="Hider"/>
          <p:cNvSpPr/>
          <p:nvPr userDrawn="1"/>
        </p:nvSpPr>
        <p:spPr bwMode="white">
          <a:xfrm>
            <a:off x="452438" y="1089025"/>
            <a:ext cx="8996362" cy="130175"/>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0975" indent="-180975" algn="ctr" fontAlgn="auto">
              <a:spcBef>
                <a:spcPts val="0"/>
              </a:spcBef>
              <a:spcAft>
                <a:spcPts val="0"/>
              </a:spcAft>
              <a:buClr>
                <a:schemeClr val="accent1"/>
              </a:buClr>
              <a:buFont typeface="Arial" panose="020B0604020202020204" pitchFamily="34" charset="0"/>
              <a:buChar char="•"/>
              <a:defRPr/>
            </a:pPr>
            <a:endParaRPr lang="en-US" dirty="0">
              <a:solidFill>
                <a:schemeClr val="tx1"/>
              </a:solidFill>
            </a:endParaRPr>
          </a:p>
        </p:txBody>
      </p:sp>
      <p:sp>
        <p:nvSpPr>
          <p:cNvPr id="3" name="Footer Placeholder 2"/>
          <p:cNvSpPr>
            <a:spLocks noGrp="1"/>
          </p:cNvSpPr>
          <p:nvPr>
            <p:ph type="ftr" sz="quarter" idx="10"/>
          </p:nvPr>
        </p:nvSpPr>
        <p:spPr/>
        <p:txBody>
          <a:bodyPr/>
          <a:lstStyle>
            <a:lvl1pPr>
              <a:defRPr/>
            </a:lvl1pPr>
          </a:lstStyle>
          <a:p>
            <a:pPr>
              <a:defRPr/>
            </a:pPr>
            <a:r>
              <a:rPr lang="en-US" smtClean="0"/>
              <a:t>2016-05-09   © 2016 LafargeHolcim</a:t>
            </a:r>
            <a:endParaRPr lang="en-US"/>
          </a:p>
        </p:txBody>
      </p:sp>
      <p:sp>
        <p:nvSpPr>
          <p:cNvPr id="4" name="Slide Number Placeholder 3"/>
          <p:cNvSpPr>
            <a:spLocks noGrp="1"/>
          </p:cNvSpPr>
          <p:nvPr>
            <p:ph type="sldNum" sz="quarter" idx="11"/>
          </p:nvPr>
        </p:nvSpPr>
        <p:spPr/>
        <p:txBody>
          <a:bodyPr/>
          <a:lstStyle>
            <a:lvl1pPr>
              <a:defRPr/>
            </a:lvl1pPr>
          </a:lstStyle>
          <a:p>
            <a:pPr>
              <a:defRPr/>
            </a:pPr>
            <a:fld id="{2427C6CD-825F-4DF7-963C-F22D49FFC123}" type="slidenum">
              <a:rPr lang="en-US"/>
              <a:pPr>
                <a:defRPr/>
              </a:pPr>
              <a:t>‹Nr.›</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Closing" type="blank" preserve="1">
  <p:cSld name="Closing">
    <p:spTree>
      <p:nvGrpSpPr>
        <p:cNvPr id="1" name=""/>
        <p:cNvGrpSpPr/>
        <p:nvPr/>
      </p:nvGrpSpPr>
      <p:grpSpPr>
        <a:xfrm>
          <a:off x="0" y="0"/>
          <a:ext cx="0" cy="0"/>
          <a:chOff x="0" y="0"/>
          <a:chExt cx="0" cy="0"/>
        </a:xfrm>
      </p:grpSpPr>
      <p:pic>
        <p:nvPicPr>
          <p:cNvPr id="2" name="Picture 2" descr="D:\Users\sihuber1\Downloads\LH_Logo_sRGB.jpg"/>
          <p:cNvPicPr>
            <a:picLocks noChangeAspect="1" noChangeArrowheads="1"/>
          </p:cNvPicPr>
          <p:nvPr userDrawn="1"/>
        </p:nvPicPr>
        <p:blipFill>
          <a:blip r:embed="rId2"/>
          <a:srcRect/>
          <a:stretch>
            <a:fillRect/>
          </a:stretch>
        </p:blipFill>
        <p:spPr bwMode="auto">
          <a:xfrm>
            <a:off x="2297113" y="1690688"/>
            <a:ext cx="5311775" cy="3240087"/>
          </a:xfrm>
          <a:prstGeom prst="rect">
            <a:avLst/>
          </a:prstGeom>
          <a:noFill/>
          <a:ln w="9525">
            <a:noFill/>
            <a:miter lim="800000"/>
            <a:headEnd/>
            <a:tailEnd/>
          </a:ln>
        </p:spPr>
      </p:pic>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pPr>
              <a:defRPr/>
            </a:pPr>
            <a:r>
              <a:rPr lang="en-US" smtClean="0"/>
              <a:t>2016-05-09   © 2016 LafargeHolcim</a:t>
            </a:r>
            <a:endParaRPr lang="en-US"/>
          </a:p>
        </p:txBody>
      </p:sp>
      <p:sp>
        <p:nvSpPr>
          <p:cNvPr id="3" name="Slide Number Placeholder 5"/>
          <p:cNvSpPr>
            <a:spLocks noGrp="1"/>
          </p:cNvSpPr>
          <p:nvPr>
            <p:ph type="sldNum" sz="quarter" idx="11"/>
          </p:nvPr>
        </p:nvSpPr>
        <p:spPr/>
        <p:txBody>
          <a:bodyPr/>
          <a:lstStyle>
            <a:lvl1pPr>
              <a:defRPr/>
            </a:lvl1pPr>
          </a:lstStyle>
          <a:p>
            <a:pPr>
              <a:defRPr/>
            </a:pPr>
            <a:fld id="{12DAB12B-9646-41B4-8838-7E0643645623}" type="slidenum">
              <a:rPr lang="en-US"/>
              <a:pPr>
                <a:defRPr/>
              </a:pPr>
              <a:t>‹Nr.›</a:t>
            </a:fld>
            <a:endParaRPr lang="en-US" dirty="0"/>
          </a:p>
        </p:txBody>
      </p:sp>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userDrawn="1">
  <p:cSld name="Two Content">
    <p:spTree>
      <p:nvGrpSpPr>
        <p:cNvPr id="1" name=""/>
        <p:cNvGrpSpPr/>
        <p:nvPr/>
      </p:nvGrpSpPr>
      <p:grpSpPr>
        <a:xfrm>
          <a:off x="0" y="0"/>
          <a:ext cx="0" cy="0"/>
          <a:chOff x="0" y="0"/>
          <a:chExt cx="0" cy="0"/>
        </a:xfrm>
      </p:grpSpPr>
      <p:sp>
        <p:nvSpPr>
          <p:cNvPr id="7" name="Slide Number Placeholder"/>
          <p:cNvSpPr>
            <a:spLocks noGrp="1"/>
          </p:cNvSpPr>
          <p:nvPr>
            <p:ph type="sldNum" sz="quarter" idx="12"/>
          </p:nvPr>
        </p:nvSpPr>
        <p:spPr/>
        <p:txBody>
          <a:bodyPr/>
          <a:lstStyle/>
          <a:p>
            <a:fld id="{2485B633-6863-4B84-8019-F125347A66EC}" type="slidenum">
              <a:rPr lang="en-US" noProof="0" smtClean="0"/>
              <a:pPr/>
              <a:t>‹Nr.›</a:t>
            </a:fld>
            <a:endParaRPr lang="en-US" noProof="0"/>
          </a:p>
        </p:txBody>
      </p:sp>
      <p:sp>
        <p:nvSpPr>
          <p:cNvPr id="9" name="Footer Placeholder"/>
          <p:cNvSpPr>
            <a:spLocks noGrp="1"/>
          </p:cNvSpPr>
          <p:nvPr>
            <p:ph type="ftr" sz="quarter" idx="13"/>
          </p:nvPr>
        </p:nvSpPr>
        <p:spPr/>
        <p:txBody>
          <a:bodyPr/>
          <a:lstStyle/>
          <a:p>
            <a:r>
              <a:rPr lang="en-US" noProof="0" smtClean="0"/>
              <a:t>2016-05-09   © 2016 LafargeHolcim</a:t>
            </a:r>
            <a:endParaRPr lang="en-US" noProof="0"/>
          </a:p>
        </p:txBody>
      </p:sp>
      <p:sp>
        <p:nvSpPr>
          <p:cNvPr id="12" name="Content Placeholder B"/>
          <p:cNvSpPr>
            <a:spLocks noGrp="1"/>
          </p:cNvSpPr>
          <p:nvPr>
            <p:ph sz="quarter" idx="15"/>
          </p:nvPr>
        </p:nvSpPr>
        <p:spPr>
          <a:xfrm>
            <a:off x="5097016" y="1124744"/>
            <a:ext cx="4248595" cy="5112544"/>
          </a:xfrm>
          <a:prstGeom prst="rect">
            <a:avLst/>
          </a:prstGeo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0" name="Content Placeholder A"/>
          <p:cNvSpPr>
            <a:spLocks noGrp="1"/>
          </p:cNvSpPr>
          <p:nvPr>
            <p:ph sz="quarter" idx="14"/>
          </p:nvPr>
        </p:nvSpPr>
        <p:spPr>
          <a:xfrm>
            <a:off x="560387" y="1124744"/>
            <a:ext cx="4248000" cy="5112544"/>
          </a:xfrm>
          <a:prstGeom prst="rect">
            <a:avLst/>
          </a:prstGeo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2" name="Title 1"/>
          <p:cNvSpPr>
            <a:spLocks noGrp="1"/>
          </p:cNvSpPr>
          <p:nvPr>
            <p:ph type="title"/>
          </p:nvPr>
        </p:nvSpPr>
        <p:spPr/>
        <p:txBody>
          <a:bodyPr/>
          <a:lstStyle/>
          <a:p>
            <a:r>
              <a:rPr lang="en-US" smtClean="0"/>
              <a:t>Click to edit Master title style</a:t>
            </a:r>
            <a:endParaRPr lang="de-CH"/>
          </a:p>
        </p:txBody>
      </p:sp>
    </p:spTree>
    <p:extLst>
      <p:ext uri="{BB962C8B-B14F-4D97-AF65-F5344CB8AC3E}">
        <p14:creationId xmlns:p14="http://schemas.microsoft.com/office/powerpoint/2010/main" val="3958546993"/>
      </p:ext>
    </p:extLst>
  </p:cSld>
  <p:clrMapOvr>
    <a:masterClrMapping/>
  </p:clrMapOvr>
  <p:timing>
    <p:tnLst>
      <p:par>
        <p:cT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8858250" cy="4734052"/>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r>
              <a:rPr lang="en-US" smtClean="0"/>
              <a:t>2016-05-09   © 2016 LafargeHolcim</a:t>
            </a:r>
            <a:endParaRPr lang="en-US"/>
          </a:p>
        </p:txBody>
      </p:sp>
      <p:sp>
        <p:nvSpPr>
          <p:cNvPr id="5" name="Slide Number Placeholder 5"/>
          <p:cNvSpPr>
            <a:spLocks noGrp="1"/>
          </p:cNvSpPr>
          <p:nvPr>
            <p:ph type="sldNum" sz="quarter" idx="11"/>
          </p:nvPr>
        </p:nvSpPr>
        <p:spPr/>
        <p:txBody>
          <a:bodyPr/>
          <a:lstStyle>
            <a:lvl1pPr>
              <a:defRPr/>
            </a:lvl1pPr>
          </a:lstStyle>
          <a:p>
            <a:pPr>
              <a:defRPr/>
            </a:pPr>
            <a:fld id="{2769C510-0734-4155-82AA-15A9CA3272D4}" type="slidenum">
              <a:rPr lang="en-US"/>
              <a:pPr>
                <a:defRPr/>
              </a:pPr>
              <a:t>‹Nr.›</a:t>
            </a:fld>
            <a:endParaRPr lang="en-US" dirty="0"/>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reserve="1" userDrawn="1">
  <p:cSld name="Section Header">
    <p:spTree>
      <p:nvGrpSpPr>
        <p:cNvPr id="1" name=""/>
        <p:cNvGrpSpPr/>
        <p:nvPr/>
      </p:nvGrpSpPr>
      <p:grpSpPr>
        <a:xfrm>
          <a:off x="0" y="0"/>
          <a:ext cx="0" cy="0"/>
          <a:chOff x="0" y="0"/>
          <a:chExt cx="0" cy="0"/>
        </a:xfrm>
      </p:grpSpPr>
      <p:sp>
        <p:nvSpPr>
          <p:cNvPr id="4" name="LineHider"/>
          <p:cNvSpPr/>
          <p:nvPr userDrawn="1">
            <p:custDataLst>
              <p:tags r:id="rId1"/>
            </p:custDataLst>
          </p:nvPr>
        </p:nvSpPr>
        <p:spPr bwMode="white">
          <a:xfrm>
            <a:off x="468313" y="1112838"/>
            <a:ext cx="8948737" cy="841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bg1"/>
              </a:solidFill>
              <a:cs typeface="Arial" pitchFamily="34" charset="0"/>
            </a:endParaRPr>
          </a:p>
        </p:txBody>
      </p:sp>
      <p:sp>
        <p:nvSpPr>
          <p:cNvPr id="5" name="Status" hidden="1"/>
          <p:cNvSpPr txBox="1">
            <a:spLocks/>
          </p:cNvSpPr>
          <p:nvPr userDrawn="1">
            <p:custDataLst>
              <p:tags r:id="rId2"/>
            </p:custDataLst>
          </p:nvPr>
        </p:nvSpPr>
        <p:spPr>
          <a:xfrm rot="16200000">
            <a:off x="8901113" y="765175"/>
            <a:ext cx="1501775"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sp>
        <p:nvSpPr>
          <p:cNvPr id="6" name="Classification"/>
          <p:cNvSpPr>
            <a:spLocks/>
          </p:cNvSpPr>
          <p:nvPr userDrawn="1">
            <p:custDataLst>
              <p:tags r:id="rId3"/>
            </p:custDataLst>
          </p:nvPr>
        </p:nvSpPr>
        <p:spPr>
          <a:xfrm>
            <a:off x="5240338" y="6416675"/>
            <a:ext cx="1657350" cy="166688"/>
          </a:xfrm>
          <a:prstGeom prst="rect">
            <a:avLst/>
          </a:prstGeom>
        </p:spPr>
        <p:txBody>
          <a:bodyPr wrap="none" lIns="0" tIns="0" rIns="0" bIns="0" anchor="b"/>
          <a:lstStyle/>
          <a:p>
            <a:pPr algn="r" fontAlgn="auto">
              <a:spcBef>
                <a:spcPts val="0"/>
              </a:spcBef>
              <a:spcAft>
                <a:spcPts val="0"/>
              </a:spcAft>
              <a:defRPr/>
            </a:pPr>
            <a:endParaRPr lang="en-US" sz="800" b="1" cap="all" dirty="0">
              <a:solidFill>
                <a:schemeClr val="accent1"/>
              </a:solidFill>
              <a:latin typeface="+mn-lt"/>
              <a:cs typeface="+mn-cs"/>
            </a:endParaRPr>
          </a:p>
        </p:txBody>
      </p:sp>
      <p:sp>
        <p:nvSpPr>
          <p:cNvPr id="9" name="Picture Placeholder"/>
          <p:cNvSpPr>
            <a:spLocks noGrp="1"/>
          </p:cNvSpPr>
          <p:nvPr>
            <p:ph type="pic" sz="quarter" idx="13"/>
          </p:nvPr>
        </p:nvSpPr>
        <p:spPr>
          <a:xfrm>
            <a:off x="0" y="0"/>
            <a:ext cx="9906000" cy="6858000"/>
          </a:xfrm>
          <a:prstGeom prst="rect">
            <a:avLst/>
          </a:prstGeom>
        </p:spPr>
        <p:txBody>
          <a:bodyPr tIns="3636000" rtlCol="0">
            <a:noAutofit/>
          </a:bodyPr>
          <a:lstStyle>
            <a:lvl1pPr marL="0" indent="0" algn="ctr">
              <a:buFontTx/>
              <a:buNone/>
              <a:defRPr sz="1800">
                <a:solidFill>
                  <a:srgbClr val="969696"/>
                </a:solidFill>
                <a:latin typeface="Arial" pitchFamily="34" charset="0"/>
                <a:cs typeface="Arial" pitchFamily="34" charset="0"/>
              </a:defRPr>
            </a:lvl1pPr>
          </a:lstStyle>
          <a:p>
            <a:pPr lvl="0"/>
            <a:r>
              <a:rPr lang="en-US" noProof="0" smtClean="0"/>
              <a:t>Click icon to add picture</a:t>
            </a:r>
            <a:endParaRPr lang="en-US" noProof="0" dirty="0"/>
          </a:p>
        </p:txBody>
      </p:sp>
      <p:sp>
        <p:nvSpPr>
          <p:cNvPr id="3" name="Title 2"/>
          <p:cNvSpPr>
            <a:spLocks noGrp="1"/>
          </p:cNvSpPr>
          <p:nvPr>
            <p:ph type="title"/>
          </p:nvPr>
        </p:nvSpPr>
        <p:spPr>
          <a:xfrm>
            <a:off x="560388" y="1943998"/>
            <a:ext cx="8785225" cy="1052954"/>
          </a:xfrm>
        </p:spPr>
        <p:txBody>
          <a:bodyPr anchor="t"/>
          <a:lstStyle>
            <a:lvl1pPr>
              <a:lnSpc>
                <a:spcPct val="100000"/>
              </a:lnSpc>
              <a:defRPr sz="3400"/>
            </a:lvl1pPr>
          </a:lstStyle>
          <a:p>
            <a:r>
              <a:rPr lang="de-DE" dirty="0" smtClean="0"/>
              <a:t>Titelmasterformat durch Klicken bearbeiten</a:t>
            </a:r>
            <a:endParaRPr lang="en-US" dirty="0"/>
          </a:p>
        </p:txBody>
      </p:sp>
      <p:sp>
        <p:nvSpPr>
          <p:cNvPr id="7" name="Footer Placeholder 1"/>
          <p:cNvSpPr>
            <a:spLocks noGrp="1"/>
          </p:cNvSpPr>
          <p:nvPr>
            <p:ph type="ftr" sz="quarter" idx="14"/>
          </p:nvPr>
        </p:nvSpPr>
        <p:spPr/>
        <p:txBody>
          <a:bodyPr/>
          <a:lstStyle>
            <a:lvl1pPr>
              <a:defRPr/>
            </a:lvl1pPr>
          </a:lstStyle>
          <a:p>
            <a:pPr>
              <a:defRPr/>
            </a:pPr>
            <a:r>
              <a:rPr lang="en-US" smtClean="0"/>
              <a:t>2016-05-09   © 2016 LafargeHolcim</a:t>
            </a:r>
            <a:endParaRPr lang="en-US"/>
          </a:p>
        </p:txBody>
      </p:sp>
      <p:sp>
        <p:nvSpPr>
          <p:cNvPr id="8" name="Slide Number Placeholder 3"/>
          <p:cNvSpPr>
            <a:spLocks noGrp="1"/>
          </p:cNvSpPr>
          <p:nvPr>
            <p:ph type="sldNum" sz="quarter" idx="15"/>
          </p:nvPr>
        </p:nvSpPr>
        <p:spPr/>
        <p:txBody>
          <a:bodyPr/>
          <a:lstStyle>
            <a:lvl1pPr>
              <a:defRPr/>
            </a:lvl1pPr>
          </a:lstStyle>
          <a:p>
            <a:pPr>
              <a:defRPr/>
            </a:pPr>
            <a:fld id="{4A2DB814-173F-4B73-B61D-75D2B65577A8}" type="slidenum">
              <a:rPr lang="en-US"/>
              <a:pPr>
                <a:defRPr/>
              </a:pPr>
              <a:t>‹Nr.›</a:t>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s" preserve="1" userDrawn="1">
  <p:cSld name="Title and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4320542" cy="4734052"/>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5060950" y="1448780"/>
            <a:ext cx="4321175" cy="473405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5"/>
          </p:nvPr>
        </p:nvSpPr>
        <p:spPr/>
        <p:txBody>
          <a:bodyPr/>
          <a:lstStyle>
            <a:lvl1pPr>
              <a:defRPr/>
            </a:lvl1pPr>
          </a:lstStyle>
          <a:p>
            <a:pPr>
              <a:defRPr/>
            </a:pPr>
            <a:r>
              <a:rPr lang="en-US" smtClean="0"/>
              <a:t>2016-05-09   © 2016 LafargeHolcim</a:t>
            </a:r>
            <a:endParaRPr lang="en-US"/>
          </a:p>
        </p:txBody>
      </p:sp>
      <p:sp>
        <p:nvSpPr>
          <p:cNvPr id="6" name="Slide Number Placeholder 5"/>
          <p:cNvSpPr>
            <a:spLocks noGrp="1"/>
          </p:cNvSpPr>
          <p:nvPr>
            <p:ph type="sldNum" sz="quarter" idx="16"/>
          </p:nvPr>
        </p:nvSpPr>
        <p:spPr/>
        <p:txBody>
          <a:bodyPr/>
          <a:lstStyle>
            <a:lvl1pPr>
              <a:defRPr/>
            </a:lvl1pPr>
          </a:lstStyle>
          <a:p>
            <a:pPr>
              <a:defRPr/>
            </a:pPr>
            <a:fld id="{E7B8604A-DB33-4734-B1C4-750FFC0B6FF2}" type="slidenum">
              <a:rPr lang="en-US"/>
              <a:pPr>
                <a:defRPr/>
              </a:pPr>
              <a:t>‹Nr.›</a:t>
            </a:fld>
            <a:endParaRPr lang="en-US" dirty="0"/>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Content and Picture" preserve="1" userDrawn="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4320542" cy="473405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4"/>
          </p:nvPr>
        </p:nvSpPr>
        <p:spPr>
          <a:xfrm>
            <a:off x="5060950" y="1448780"/>
            <a:ext cx="4321175" cy="4734053"/>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5" name="Footer Placeholder 4"/>
          <p:cNvSpPr>
            <a:spLocks noGrp="1"/>
          </p:cNvSpPr>
          <p:nvPr>
            <p:ph type="ftr" sz="quarter" idx="15"/>
          </p:nvPr>
        </p:nvSpPr>
        <p:spPr/>
        <p:txBody>
          <a:bodyPr/>
          <a:lstStyle>
            <a:lvl1pPr>
              <a:defRPr/>
            </a:lvl1pPr>
          </a:lstStyle>
          <a:p>
            <a:pPr>
              <a:defRPr/>
            </a:pPr>
            <a:r>
              <a:rPr lang="en-US" smtClean="0"/>
              <a:t>2016-05-09   © 2016 LafargeHolcim</a:t>
            </a:r>
            <a:endParaRPr lang="en-US"/>
          </a:p>
        </p:txBody>
      </p:sp>
      <p:sp>
        <p:nvSpPr>
          <p:cNvPr id="6" name="Slide Number Placeholder 5"/>
          <p:cNvSpPr>
            <a:spLocks noGrp="1"/>
          </p:cNvSpPr>
          <p:nvPr>
            <p:ph type="sldNum" sz="quarter" idx="16"/>
          </p:nvPr>
        </p:nvSpPr>
        <p:spPr/>
        <p:txBody>
          <a:bodyPr/>
          <a:lstStyle>
            <a:lvl1pPr>
              <a:defRPr/>
            </a:lvl1pPr>
          </a:lstStyle>
          <a:p>
            <a:pPr>
              <a:defRPr/>
            </a:pPr>
            <a:fld id="{9FF06E61-9221-487E-ADBE-586885043D29}" type="slidenum">
              <a:rPr lang="en-US"/>
              <a:pPr>
                <a:defRPr/>
              </a:pPr>
              <a:t>‹Nr.›</a:t>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s and Picture" preserve="1" userDrawn="1">
  <p:cSld name="Title, 2 Contents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4509" y="1448780"/>
            <a:ext cx="4320542" cy="473261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5060950" y="4077072"/>
            <a:ext cx="4321175" cy="2105679"/>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8"/>
          <p:cNvSpPr>
            <a:spLocks noGrp="1"/>
          </p:cNvSpPr>
          <p:nvPr>
            <p:ph type="pic" sz="quarter" idx="15"/>
          </p:nvPr>
        </p:nvSpPr>
        <p:spPr>
          <a:xfrm>
            <a:off x="5060950" y="1448780"/>
            <a:ext cx="4321175" cy="2376264"/>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6" name="Footer Placeholder 4"/>
          <p:cNvSpPr>
            <a:spLocks noGrp="1"/>
          </p:cNvSpPr>
          <p:nvPr>
            <p:ph type="ftr" sz="quarter" idx="16"/>
          </p:nvPr>
        </p:nvSpPr>
        <p:spPr/>
        <p:txBody>
          <a:bodyPr/>
          <a:lstStyle>
            <a:lvl1pPr>
              <a:defRPr/>
            </a:lvl1pPr>
          </a:lstStyle>
          <a:p>
            <a:pPr>
              <a:defRPr/>
            </a:pPr>
            <a:r>
              <a:rPr lang="en-US" smtClean="0"/>
              <a:t>2016-05-09   © 2016 LafargeHolcim</a:t>
            </a:r>
            <a:endParaRPr lang="en-US"/>
          </a:p>
        </p:txBody>
      </p:sp>
      <p:sp>
        <p:nvSpPr>
          <p:cNvPr id="7" name="Slide Number Placeholder 5"/>
          <p:cNvSpPr>
            <a:spLocks noGrp="1"/>
          </p:cNvSpPr>
          <p:nvPr>
            <p:ph type="sldNum" sz="quarter" idx="17"/>
          </p:nvPr>
        </p:nvSpPr>
        <p:spPr/>
        <p:txBody>
          <a:bodyPr/>
          <a:lstStyle>
            <a:lvl1pPr>
              <a:defRPr/>
            </a:lvl1pPr>
          </a:lstStyle>
          <a:p>
            <a:pPr>
              <a:defRPr/>
            </a:pPr>
            <a:fld id="{299D28AB-B897-4965-B52E-9AE924E65D07}" type="slidenum">
              <a:rPr lang="en-US"/>
              <a:pPr>
                <a:defRPr/>
              </a:pPr>
              <a:t>‹Nr.›</a:t>
            </a:fld>
            <a:endParaRPr lang="en-US" dirty="0"/>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Picture" preserve="1" userDrawn="1">
  <p:cSld name="Big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Picture Placeholder 8"/>
          <p:cNvSpPr>
            <a:spLocks noGrp="1"/>
          </p:cNvSpPr>
          <p:nvPr>
            <p:ph type="pic" sz="quarter" idx="14"/>
          </p:nvPr>
        </p:nvSpPr>
        <p:spPr>
          <a:xfrm>
            <a:off x="523875" y="1268413"/>
            <a:ext cx="8858250" cy="4912979"/>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4" name="Footer Placeholder 4"/>
          <p:cNvSpPr>
            <a:spLocks noGrp="1"/>
          </p:cNvSpPr>
          <p:nvPr>
            <p:ph type="ftr" sz="quarter" idx="15"/>
          </p:nvPr>
        </p:nvSpPr>
        <p:spPr/>
        <p:txBody>
          <a:bodyPr/>
          <a:lstStyle>
            <a:lvl1pPr>
              <a:defRPr/>
            </a:lvl1pPr>
          </a:lstStyle>
          <a:p>
            <a:pPr>
              <a:defRPr/>
            </a:pPr>
            <a:r>
              <a:rPr lang="en-US" smtClean="0"/>
              <a:t>2016-05-09   © 2016 LafargeHolcim</a:t>
            </a:r>
            <a:endParaRPr lang="en-US"/>
          </a:p>
        </p:txBody>
      </p:sp>
      <p:sp>
        <p:nvSpPr>
          <p:cNvPr id="5" name="Slide Number Placeholder 5"/>
          <p:cNvSpPr>
            <a:spLocks noGrp="1"/>
          </p:cNvSpPr>
          <p:nvPr>
            <p:ph type="sldNum" sz="quarter" idx="16"/>
          </p:nvPr>
        </p:nvSpPr>
        <p:spPr/>
        <p:txBody>
          <a:bodyPr/>
          <a:lstStyle>
            <a:lvl1pPr>
              <a:defRPr/>
            </a:lvl1pPr>
          </a:lstStyle>
          <a:p>
            <a:pPr>
              <a:defRPr/>
            </a:pPr>
            <a:fld id="{241321BC-3FD6-4755-82C8-E919F7F0AFDC}" type="slidenum">
              <a:rPr lang="en-US"/>
              <a:pPr>
                <a:defRPr/>
              </a:pPr>
              <a:t>‹Nr.›</a:t>
            </a:fld>
            <a:endParaRPr lang="en-US" dirty="0"/>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pPr>
              <a:defRPr/>
            </a:pPr>
            <a:r>
              <a:rPr lang="en-US" smtClean="0"/>
              <a:t>2016-05-09   © 2016 LafargeHolcim</a:t>
            </a:r>
            <a:endParaRPr lang="en-US"/>
          </a:p>
        </p:txBody>
      </p:sp>
      <p:sp>
        <p:nvSpPr>
          <p:cNvPr id="4" name="Slide Number Placeholder 5"/>
          <p:cNvSpPr>
            <a:spLocks noGrp="1"/>
          </p:cNvSpPr>
          <p:nvPr>
            <p:ph type="sldNum" sz="quarter" idx="11"/>
          </p:nvPr>
        </p:nvSpPr>
        <p:spPr/>
        <p:txBody>
          <a:bodyPr/>
          <a:lstStyle>
            <a:lvl1pPr>
              <a:defRPr/>
            </a:lvl1pPr>
          </a:lstStyle>
          <a:p>
            <a:pPr>
              <a:defRPr/>
            </a:pPr>
            <a:fld id="{73500169-3664-4419-9D50-9BEB7C21E38A}" type="slidenum">
              <a:rPr lang="en-US"/>
              <a:pPr>
                <a:defRPr/>
              </a:pPr>
              <a:t>‹Nr.›</a:t>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pPr>
              <a:defRPr/>
            </a:pPr>
            <a:r>
              <a:rPr lang="en-US" smtClean="0"/>
              <a:t>2016-05-09   © 2016 LafargeHolcim</a:t>
            </a:r>
            <a:endParaRPr lang="en-US"/>
          </a:p>
        </p:txBody>
      </p:sp>
      <p:sp>
        <p:nvSpPr>
          <p:cNvPr id="4" name="Slide Number Placeholder 5"/>
          <p:cNvSpPr>
            <a:spLocks noGrp="1"/>
          </p:cNvSpPr>
          <p:nvPr>
            <p:ph type="sldNum" sz="quarter" idx="11"/>
          </p:nvPr>
        </p:nvSpPr>
        <p:spPr/>
        <p:txBody>
          <a:bodyPr/>
          <a:lstStyle>
            <a:lvl1pPr>
              <a:defRPr/>
            </a:lvl1pPr>
          </a:lstStyle>
          <a:p>
            <a:pPr>
              <a:defRPr/>
            </a:pPr>
            <a:fld id="{6A011500-3CA2-4FAB-8BE8-0ED882351505}" type="slidenum">
              <a:rPr lang="en-US"/>
              <a:pPr>
                <a:defRPr/>
              </a:pPr>
              <a:t>‹Nr.›</a:t>
            </a:fld>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23875" y="188913"/>
            <a:ext cx="8858250" cy="8509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523875" y="1449388"/>
            <a:ext cx="8858250" cy="4733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892300" y="6416675"/>
            <a:ext cx="3168650" cy="166688"/>
          </a:xfrm>
          <a:prstGeom prst="rect">
            <a:avLst/>
          </a:prstGeom>
        </p:spPr>
        <p:txBody>
          <a:bodyPr vert="horz" wrap="square" lIns="0" tIns="0" rIns="0" bIns="0" numCol="1" anchor="b" anchorCtr="0" compatLnSpc="1">
            <a:prstTxWarp prst="textNoShape">
              <a:avLst/>
            </a:prstTxWarp>
            <a:noAutofit/>
          </a:bodyPr>
          <a:lstStyle>
            <a:lvl1pPr>
              <a:defRPr sz="800" b="1"/>
            </a:lvl1pPr>
          </a:lstStyle>
          <a:p>
            <a:pPr>
              <a:defRPr/>
            </a:pPr>
            <a:r>
              <a:rPr lang="en-US" smtClean="0"/>
              <a:t>2016-05-09   © 2016 LafargeHolcim</a:t>
            </a:r>
            <a:endParaRPr lang="en-US"/>
          </a:p>
        </p:txBody>
      </p:sp>
      <p:sp>
        <p:nvSpPr>
          <p:cNvPr id="6" name="Slide Number Placeholder 5"/>
          <p:cNvSpPr>
            <a:spLocks noGrp="1"/>
          </p:cNvSpPr>
          <p:nvPr>
            <p:ph type="sldNum" sz="quarter" idx="4"/>
          </p:nvPr>
        </p:nvSpPr>
        <p:spPr>
          <a:xfrm>
            <a:off x="8948738" y="6416675"/>
            <a:ext cx="433387" cy="166688"/>
          </a:xfrm>
          <a:prstGeom prst="rect">
            <a:avLst/>
          </a:prstGeom>
        </p:spPr>
        <p:txBody>
          <a:bodyPr vert="horz" wrap="none" lIns="0" tIns="0" rIns="0" bIns="0" rtlCol="0" anchor="b" anchorCtr="0">
            <a:noAutofit/>
          </a:bodyPr>
          <a:lstStyle>
            <a:lvl1pPr algn="r" fontAlgn="auto">
              <a:spcBef>
                <a:spcPts val="0"/>
              </a:spcBef>
              <a:spcAft>
                <a:spcPts val="0"/>
              </a:spcAft>
              <a:defRPr sz="800">
                <a:solidFill>
                  <a:schemeClr val="tx1"/>
                </a:solidFill>
                <a:latin typeface="+mn-lt"/>
                <a:cs typeface="+mn-cs"/>
              </a:defRPr>
            </a:lvl1pPr>
          </a:lstStyle>
          <a:p>
            <a:pPr>
              <a:defRPr/>
            </a:pPr>
            <a:fld id="{B0731F21-675A-4133-9477-33EA40BB6C02}" type="slidenum">
              <a:rPr lang="en-US"/>
              <a:pPr>
                <a:defRPr/>
              </a:pPr>
              <a:t>‹Nr.›</a:t>
            </a:fld>
            <a:endParaRPr lang="en-US" dirty="0"/>
          </a:p>
        </p:txBody>
      </p:sp>
      <p:cxnSp>
        <p:nvCxnSpPr>
          <p:cNvPr id="10" name="Line"/>
          <p:cNvCxnSpPr/>
          <p:nvPr/>
        </p:nvCxnSpPr>
        <p:spPr>
          <a:xfrm>
            <a:off x="523875" y="1160463"/>
            <a:ext cx="88582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lassification"/>
          <p:cNvSpPr>
            <a:spLocks/>
          </p:cNvSpPr>
          <p:nvPr>
            <p:custDataLst>
              <p:tags r:id="rId15"/>
            </p:custDataLst>
          </p:nvPr>
        </p:nvSpPr>
        <p:spPr>
          <a:xfrm>
            <a:off x="5240338" y="6416675"/>
            <a:ext cx="1657350" cy="166688"/>
          </a:xfrm>
          <a:prstGeom prst="rect">
            <a:avLst/>
          </a:prstGeom>
        </p:spPr>
        <p:txBody>
          <a:bodyPr wrap="none" lIns="0" tIns="0" rIns="0" bIns="0" anchor="b"/>
          <a:lstStyle/>
          <a:p>
            <a:pPr algn="r" fontAlgn="auto">
              <a:spcBef>
                <a:spcPts val="0"/>
              </a:spcBef>
              <a:spcAft>
                <a:spcPts val="0"/>
              </a:spcAft>
              <a:defRPr/>
            </a:pPr>
            <a:endParaRPr lang="en-US" sz="800" b="1" cap="all" dirty="0">
              <a:solidFill>
                <a:schemeClr val="accent1"/>
              </a:solidFill>
              <a:latin typeface="+mn-lt"/>
              <a:cs typeface="+mn-cs"/>
            </a:endParaRPr>
          </a:p>
        </p:txBody>
      </p:sp>
      <p:sp>
        <p:nvSpPr>
          <p:cNvPr id="14" name="Status" hidden="1"/>
          <p:cNvSpPr txBox="1">
            <a:spLocks/>
          </p:cNvSpPr>
          <p:nvPr>
            <p:custDataLst>
              <p:tags r:id="rId16"/>
            </p:custDataLst>
          </p:nvPr>
        </p:nvSpPr>
        <p:spPr>
          <a:xfrm rot="16200000">
            <a:off x="8901113" y="765175"/>
            <a:ext cx="1501775"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pic>
        <p:nvPicPr>
          <p:cNvPr id="1034" name="Picture 3"/>
          <p:cNvPicPr>
            <a:picLocks noChangeAspect="1"/>
          </p:cNvPicPr>
          <p:nvPr>
            <p:custDataLst>
              <p:tags r:id="rId17"/>
            </p:custDataLst>
          </p:nvPr>
        </p:nvPicPr>
        <p:blipFill>
          <a:blip r:embed="rId18"/>
          <a:srcRect/>
          <a:stretch>
            <a:fillRect/>
          </a:stretch>
        </p:blipFill>
        <p:spPr bwMode="auto">
          <a:xfrm>
            <a:off x="519113" y="6348413"/>
            <a:ext cx="1104900" cy="250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53" r:id="rId2"/>
    <p:sldLayoutId id="2147483662" r:id="rId3"/>
    <p:sldLayoutId id="2147483654" r:id="rId4"/>
    <p:sldLayoutId id="2147483655" r:id="rId5"/>
    <p:sldLayoutId id="2147483656" r:id="rId6"/>
    <p:sldLayoutId id="2147483657" r:id="rId7"/>
    <p:sldLayoutId id="2147483658" r:id="rId8"/>
    <p:sldLayoutId id="2147483659" r:id="rId9"/>
    <p:sldLayoutId id="2147483663" r:id="rId10"/>
    <p:sldLayoutId id="2147483664" r:id="rId11"/>
    <p:sldLayoutId id="2147483660" r:id="rId12"/>
    <p:sldLayoutId id="2147483665" r:id="rId13"/>
  </p:sldLayoutIdLst>
  <p:hf hdr="0" dt="0"/>
  <p:txStyles>
    <p:titleStyle>
      <a:lvl1pPr algn="l" rtl="0" eaLnBrk="0" fontAlgn="base" hangingPunct="0">
        <a:lnSpc>
          <a:spcPct val="95000"/>
        </a:lnSpc>
        <a:spcBef>
          <a:spcPct val="0"/>
        </a:spcBef>
        <a:spcAft>
          <a:spcPct val="0"/>
        </a:spcAft>
        <a:defRPr sz="2400" b="1" kern="1200">
          <a:solidFill>
            <a:schemeClr val="tx1"/>
          </a:solidFill>
          <a:latin typeface="+mj-lt"/>
          <a:ea typeface="+mj-ea"/>
          <a:cs typeface="+mj-cs"/>
        </a:defRPr>
      </a:lvl1pPr>
      <a:lvl2pPr algn="l" rtl="0" eaLnBrk="0" fontAlgn="base" hangingPunct="0">
        <a:lnSpc>
          <a:spcPct val="95000"/>
        </a:lnSpc>
        <a:spcBef>
          <a:spcPct val="0"/>
        </a:spcBef>
        <a:spcAft>
          <a:spcPct val="0"/>
        </a:spcAft>
        <a:defRPr sz="2400" b="1">
          <a:solidFill>
            <a:schemeClr val="tx1"/>
          </a:solidFill>
          <a:latin typeface="Arial" charset="0"/>
        </a:defRPr>
      </a:lvl2pPr>
      <a:lvl3pPr algn="l" rtl="0" eaLnBrk="0" fontAlgn="base" hangingPunct="0">
        <a:lnSpc>
          <a:spcPct val="95000"/>
        </a:lnSpc>
        <a:spcBef>
          <a:spcPct val="0"/>
        </a:spcBef>
        <a:spcAft>
          <a:spcPct val="0"/>
        </a:spcAft>
        <a:defRPr sz="2400" b="1">
          <a:solidFill>
            <a:schemeClr val="tx1"/>
          </a:solidFill>
          <a:latin typeface="Arial" charset="0"/>
        </a:defRPr>
      </a:lvl3pPr>
      <a:lvl4pPr algn="l" rtl="0" eaLnBrk="0" fontAlgn="base" hangingPunct="0">
        <a:lnSpc>
          <a:spcPct val="95000"/>
        </a:lnSpc>
        <a:spcBef>
          <a:spcPct val="0"/>
        </a:spcBef>
        <a:spcAft>
          <a:spcPct val="0"/>
        </a:spcAft>
        <a:defRPr sz="2400" b="1">
          <a:solidFill>
            <a:schemeClr val="tx1"/>
          </a:solidFill>
          <a:latin typeface="Arial" charset="0"/>
        </a:defRPr>
      </a:lvl4pPr>
      <a:lvl5pPr algn="l" rtl="0" eaLnBrk="0" fontAlgn="base" hangingPunct="0">
        <a:lnSpc>
          <a:spcPct val="95000"/>
        </a:lnSpc>
        <a:spcBef>
          <a:spcPct val="0"/>
        </a:spcBef>
        <a:spcAft>
          <a:spcPct val="0"/>
        </a:spcAft>
        <a:defRPr sz="2400" b="1">
          <a:solidFill>
            <a:schemeClr val="tx1"/>
          </a:solidFill>
          <a:latin typeface="Arial" charset="0"/>
        </a:defRPr>
      </a:lvl5pPr>
      <a:lvl6pPr marL="457200" algn="l" rtl="0" fontAlgn="base">
        <a:lnSpc>
          <a:spcPct val="95000"/>
        </a:lnSpc>
        <a:spcBef>
          <a:spcPct val="0"/>
        </a:spcBef>
        <a:spcAft>
          <a:spcPct val="0"/>
        </a:spcAft>
        <a:defRPr sz="2400" b="1">
          <a:solidFill>
            <a:schemeClr val="tx1"/>
          </a:solidFill>
          <a:latin typeface="Arial" charset="0"/>
        </a:defRPr>
      </a:lvl6pPr>
      <a:lvl7pPr marL="914400" algn="l" rtl="0" fontAlgn="base">
        <a:lnSpc>
          <a:spcPct val="95000"/>
        </a:lnSpc>
        <a:spcBef>
          <a:spcPct val="0"/>
        </a:spcBef>
        <a:spcAft>
          <a:spcPct val="0"/>
        </a:spcAft>
        <a:defRPr sz="2400" b="1">
          <a:solidFill>
            <a:schemeClr val="tx1"/>
          </a:solidFill>
          <a:latin typeface="Arial" charset="0"/>
        </a:defRPr>
      </a:lvl7pPr>
      <a:lvl8pPr marL="1371600" algn="l" rtl="0" fontAlgn="base">
        <a:lnSpc>
          <a:spcPct val="95000"/>
        </a:lnSpc>
        <a:spcBef>
          <a:spcPct val="0"/>
        </a:spcBef>
        <a:spcAft>
          <a:spcPct val="0"/>
        </a:spcAft>
        <a:defRPr sz="2400" b="1">
          <a:solidFill>
            <a:schemeClr val="tx1"/>
          </a:solidFill>
          <a:latin typeface="Arial" charset="0"/>
        </a:defRPr>
      </a:lvl8pPr>
      <a:lvl9pPr marL="1828800" algn="l" rtl="0" fontAlgn="base">
        <a:lnSpc>
          <a:spcPct val="95000"/>
        </a:lnSpc>
        <a:spcBef>
          <a:spcPct val="0"/>
        </a:spcBef>
        <a:spcAft>
          <a:spcPct val="0"/>
        </a:spcAft>
        <a:defRPr sz="2400" b="1">
          <a:solidFill>
            <a:schemeClr val="tx1"/>
          </a:solidFill>
          <a:latin typeface="Arial" charset="0"/>
        </a:defRPr>
      </a:lvl9pPr>
    </p:titleStyle>
    <p:bodyStyle>
      <a:lvl1pPr marL="180975" indent="-180975" algn="l" rtl="0" eaLnBrk="0" fontAlgn="base" hangingPunct="0">
        <a:spcBef>
          <a:spcPts val="1200"/>
        </a:spcBef>
        <a:spcAft>
          <a:spcPct val="0"/>
        </a:spcAft>
        <a:buClr>
          <a:schemeClr val="accent1"/>
        </a:buClr>
        <a:buFont typeface="Arial" charset="0"/>
        <a:buChar char="•"/>
        <a:defRPr sz="2000" kern="1200">
          <a:solidFill>
            <a:schemeClr val="tx1"/>
          </a:solidFill>
          <a:latin typeface="+mn-lt"/>
          <a:ea typeface="+mn-ea"/>
          <a:cs typeface="+mn-cs"/>
        </a:defRPr>
      </a:lvl1pPr>
      <a:lvl2pPr marL="361950" indent="-180975" algn="l" rtl="0" eaLnBrk="0" fontAlgn="base" hangingPunct="0">
        <a:spcBef>
          <a:spcPts val="1200"/>
        </a:spcBef>
        <a:spcAft>
          <a:spcPct val="0"/>
        </a:spcAft>
        <a:buClr>
          <a:schemeClr val="accent1"/>
        </a:buClr>
        <a:buFont typeface="Arial" charset="0"/>
        <a:buChar char="•"/>
        <a:defRPr kern="1200">
          <a:solidFill>
            <a:schemeClr val="tx1"/>
          </a:solidFill>
          <a:latin typeface="+mn-lt"/>
          <a:ea typeface="+mn-ea"/>
          <a:cs typeface="+mn-cs"/>
        </a:defRPr>
      </a:lvl2pPr>
      <a:lvl3pPr marL="542925" indent="-180975" algn="l" rtl="0" eaLnBrk="0" fontAlgn="base" hangingPunct="0">
        <a:spcBef>
          <a:spcPts val="900"/>
        </a:spcBef>
        <a:spcAft>
          <a:spcPct val="0"/>
        </a:spcAft>
        <a:buClr>
          <a:schemeClr val="accent1"/>
        </a:buClr>
        <a:buFont typeface="Arial" charset="0"/>
        <a:buChar char="•"/>
        <a:defRPr sz="1600" kern="1200">
          <a:solidFill>
            <a:schemeClr val="tx1"/>
          </a:solidFill>
          <a:latin typeface="+mn-lt"/>
          <a:ea typeface="+mn-ea"/>
          <a:cs typeface="+mn-cs"/>
        </a:defRPr>
      </a:lvl3pPr>
      <a:lvl4pPr marL="712788" indent="-169863"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4pPr>
      <a:lvl5pPr marL="893763" indent="-180975"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9.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wmf"/></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7.wmf"/></Relationships>
</file>

<file path=ppt/slides/_rels/slide29.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2.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hyperlink" Target="https://sites.google.com/a/holcim.com/cp-internal-training-work-site/"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7.wmf"/><Relationship Id="rId2" Type="http://schemas.openxmlformats.org/officeDocument/2006/relationships/hyperlink" Target="http://www.google.es/url?sa=i&amp;rct=j&amp;q=&amp;esrc=s&amp;frm=1&amp;source=images&amp;cd=&amp;cad=rja&amp;docid=2y2Fv-YL0fNoaM&amp;tbnid=rGw-je5Ab8oSaM:&amp;ved=0CAUQjRw&amp;url=http://www.decsamexico.com/Productos/FLUKE/p_4&amp;ei=-2luUsKNFYPJtAb_uoDIBQ&amp;psig=AFQjCNFt3xqKbPhbKqx_Pei55J0NfGNfJg&amp;ust=1383054195132485" TargetMode="External"/><Relationship Id="rId1" Type="http://schemas.openxmlformats.org/officeDocument/2006/relationships/slideLayout" Target="../slideLayouts/slideLayout1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hyperlink" Target="http://www.google.es/url?sa=i&amp;source=images&amp;cd=&amp;cad=rja&amp;docid=iIzl-tp-EPOm-M&amp;tbnid=OsXZjou5D_BmAM:&amp;ved=0CAgQjRwwAA&amp;url=http://html.rincondelvago.com/calibre.html&amp;ei=m2duUu-7MMPeswaCpoGYAQ&amp;psig=AFQjCNFWak49ShgmkYoOrs0fHHy75bXjdg&amp;ust=1383053595859823"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jpe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hyperlink" Target="https://drive.google.com/a/holcim.com/file/d/0B6fe5NZGsbbYYXFRcG01QnNTbEU/view?usp=shar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hyperlink" Target="http://www.youtube.com/watch?v=qot5Ydp8Z10" TargetMode="Externa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hyperlink" Target="http://www.google.es/url?sa=i&amp;rct=j&amp;q=centrifugal+fan&amp;source=images&amp;cd=&amp;cad=rja&amp;docid=WFnkA0sebxuZXM&amp;tbnid=HODtvFgShmUuKM:&amp;ved=0CAUQjRw&amp;url=http://en.wikipedia.org/wiki/Centrifugal_fan&amp;ei=X-pBUeWMOIbBhAfxnoGgBg&amp;bvm=bv.43287494,d.Yms&amp;psig=AFQjCNFTHOypAO8lFFzhBZSALnh5vejEaQ&amp;ust=1363360631888726" TargetMode="External"/><Relationship Id="rId1" Type="http://schemas.openxmlformats.org/officeDocument/2006/relationships/slideLayout" Target="../slideLayouts/slideLayout12.xml"/><Relationship Id="rId5" Type="http://schemas.openxmlformats.org/officeDocument/2006/relationships/hyperlink" Target="https://sites.google.com/a/holcim.com/cp-htec-cm-fani/home" TargetMode="Externa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77.png"/><Relationship Id="rId4" Type="http://schemas.openxmlformats.org/officeDocument/2006/relationships/image" Target="../media/image7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2.bin"/><Relationship Id="rId4"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ctrTitle"/>
          </p:nvPr>
        </p:nvSpPr>
        <p:spPr>
          <a:xfrm>
            <a:off x="452438" y="3700463"/>
            <a:ext cx="8929687" cy="1133475"/>
          </a:xfrm>
        </p:spPr>
        <p:txBody>
          <a:bodyPr/>
          <a:lstStyle/>
          <a:p>
            <a:pPr eaLnBrk="1" hangingPunct="1"/>
            <a:r>
              <a:rPr lang="en-US" smtClean="0"/>
              <a:t>Process Fans</a:t>
            </a:r>
          </a:p>
        </p:txBody>
      </p:sp>
      <p:sp>
        <p:nvSpPr>
          <p:cNvPr id="16386" name="Subtitle 2"/>
          <p:cNvSpPr>
            <a:spLocks noGrp="1"/>
          </p:cNvSpPr>
          <p:nvPr>
            <p:ph type="subTitle" idx="1"/>
          </p:nvPr>
        </p:nvSpPr>
        <p:spPr>
          <a:xfrm>
            <a:off x="452439" y="4879975"/>
            <a:ext cx="6012730" cy="1536700"/>
          </a:xfrm>
        </p:spPr>
        <p:txBody>
          <a:bodyPr/>
          <a:lstStyle/>
          <a:p>
            <a:pPr eaLnBrk="1" hangingPunct="1">
              <a:spcBef>
                <a:spcPct val="0"/>
              </a:spcBef>
            </a:pPr>
            <a:r>
              <a:rPr lang="en-US" dirty="0"/>
              <a:t>Technical Development </a:t>
            </a:r>
            <a:r>
              <a:rPr lang="en-US" dirty="0" smtClean="0"/>
              <a:t>Program for </a:t>
            </a:r>
            <a:r>
              <a:rPr lang="en-US" dirty="0"/>
              <a:t>Process Performance </a:t>
            </a:r>
            <a:r>
              <a:rPr lang="en-US" dirty="0" smtClean="0"/>
              <a:t>Engineers – SPREAD 2106</a:t>
            </a:r>
            <a:br>
              <a:rPr lang="en-US" dirty="0" smtClean="0"/>
            </a:br>
            <a:endParaRPr lang="en-US" dirty="0" smtClean="0"/>
          </a:p>
          <a:p>
            <a:pPr eaLnBrk="1" hangingPunct="1">
              <a:spcBef>
                <a:spcPct val="0"/>
              </a:spcBef>
            </a:pPr>
            <a:r>
              <a:rPr lang="en-US" dirty="0" err="1" smtClean="0"/>
              <a:t>Mirko</a:t>
            </a:r>
            <a:r>
              <a:rPr lang="en-US" dirty="0" smtClean="0"/>
              <a:t> Weber</a:t>
            </a:r>
          </a:p>
        </p:txBody>
      </p:sp>
      <p:sp>
        <p:nvSpPr>
          <p:cNvPr id="16387" name="Picture Placeholder 3"/>
          <p:cNvSpPr>
            <a:spLocks noGrp="1"/>
          </p:cNvSpPr>
          <p:nvPr>
            <p:ph type="pic" sz="quarter" idx="14"/>
          </p:nvPr>
        </p:nvSpPr>
        <p:spPr/>
      </p:sp>
      <p:pic>
        <p:nvPicPr>
          <p:cNvPr id="16388" name="Picture Placeholder 5"/>
          <p:cNvPicPr>
            <a:picLocks noChangeAspect="1"/>
          </p:cNvPicPr>
          <p:nvPr/>
        </p:nvPicPr>
        <p:blipFill>
          <a:blip r:embed="rId2"/>
          <a:srcRect/>
          <a:stretch>
            <a:fillRect/>
          </a:stretch>
        </p:blipFill>
        <p:spPr bwMode="auto">
          <a:xfrm>
            <a:off x="0" y="0"/>
            <a:ext cx="9906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cs typeface="Arial" pitchFamily="34" charset="0"/>
              </a:rPr>
              <a:t>Control Methods: Fixed Speed </a:t>
            </a:r>
            <a:r>
              <a:rPr lang="en-US" dirty="0" smtClean="0">
                <a:latin typeface="Arial" pitchFamily="34" charset="0"/>
                <a:cs typeface="Arial" pitchFamily="34" charset="0"/>
              </a:rPr>
              <a:t>Fan</a:t>
            </a:r>
            <a:endParaRPr lang="en-US" dirty="0"/>
          </a:p>
        </p:txBody>
      </p:sp>
      <p:sp>
        <p:nvSpPr>
          <p:cNvPr id="7" name="AutoShape 2"/>
          <p:cNvSpPr>
            <a:spLocks noChangeAspect="1" noChangeArrowheads="1" noTextEdit="1"/>
          </p:cNvSpPr>
          <p:nvPr/>
        </p:nvSpPr>
        <p:spPr bwMode="auto">
          <a:xfrm>
            <a:off x="1981200" y="925513"/>
            <a:ext cx="6934200"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 name="Freeform 3"/>
          <p:cNvSpPr>
            <a:spLocks/>
          </p:cNvSpPr>
          <p:nvPr/>
        </p:nvSpPr>
        <p:spPr bwMode="auto">
          <a:xfrm>
            <a:off x="1876748" y="2808228"/>
            <a:ext cx="3276600" cy="3335337"/>
          </a:xfrm>
          <a:custGeom>
            <a:avLst/>
            <a:gdLst>
              <a:gd name="T0" fmla="*/ 2147483647 w 4957"/>
              <a:gd name="T1" fmla="*/ 2147483647 h 5547"/>
              <a:gd name="T2" fmla="*/ 0 w 4957"/>
              <a:gd name="T3" fmla="*/ 2147483647 h 5547"/>
              <a:gd name="T4" fmla="*/ 2147483647 w 4957"/>
              <a:gd name="T5" fmla="*/ 2147483647 h 5547"/>
              <a:gd name="T6" fmla="*/ 2147483647 w 4957"/>
              <a:gd name="T7" fmla="*/ 2147483647 h 5547"/>
              <a:gd name="T8" fmla="*/ 2147483647 w 4957"/>
              <a:gd name="T9" fmla="*/ 2147483647 h 5547"/>
              <a:gd name="T10" fmla="*/ 2147483647 w 4957"/>
              <a:gd name="T11" fmla="*/ 2147483647 h 5547"/>
              <a:gd name="T12" fmla="*/ 2147483647 w 4957"/>
              <a:gd name="T13" fmla="*/ 2147483647 h 5547"/>
              <a:gd name="T14" fmla="*/ 2147483647 w 4957"/>
              <a:gd name="T15" fmla="*/ 2147483647 h 5547"/>
              <a:gd name="T16" fmla="*/ 2147483647 w 4957"/>
              <a:gd name="T17" fmla="*/ 2147483647 h 5547"/>
              <a:gd name="T18" fmla="*/ 2147483647 w 4957"/>
              <a:gd name="T19" fmla="*/ 2147483647 h 5547"/>
              <a:gd name="T20" fmla="*/ 2147483647 w 4957"/>
              <a:gd name="T21" fmla="*/ 2147483647 h 5547"/>
              <a:gd name="T22" fmla="*/ 2147483647 w 4957"/>
              <a:gd name="T23" fmla="*/ 2147483647 h 5547"/>
              <a:gd name="T24" fmla="*/ 2147483647 w 4957"/>
              <a:gd name="T25" fmla="*/ 2147483647 h 5547"/>
              <a:gd name="T26" fmla="*/ 2147483647 w 4957"/>
              <a:gd name="T27" fmla="*/ 2147483647 h 5547"/>
              <a:gd name="T28" fmla="*/ 2147483647 w 4957"/>
              <a:gd name="T29" fmla="*/ 2147483647 h 5547"/>
              <a:gd name="T30" fmla="*/ 2147483647 w 4957"/>
              <a:gd name="T31" fmla="*/ 2147483647 h 5547"/>
              <a:gd name="T32" fmla="*/ 2147483647 w 4957"/>
              <a:gd name="T33" fmla="*/ 2147483647 h 5547"/>
              <a:gd name="T34" fmla="*/ 2147483647 w 4957"/>
              <a:gd name="T35" fmla="*/ 2147483647 h 5547"/>
              <a:gd name="T36" fmla="*/ 2147483647 w 4957"/>
              <a:gd name="T37" fmla="*/ 2147483647 h 5547"/>
              <a:gd name="T38" fmla="*/ 2147483647 w 4957"/>
              <a:gd name="T39" fmla="*/ 2147483647 h 5547"/>
              <a:gd name="T40" fmla="*/ 2147483647 w 4957"/>
              <a:gd name="T41" fmla="*/ 2147483647 h 5547"/>
              <a:gd name="T42" fmla="*/ 2147483647 w 4957"/>
              <a:gd name="T43" fmla="*/ 2147483647 h 5547"/>
              <a:gd name="T44" fmla="*/ 2147483647 w 4957"/>
              <a:gd name="T45" fmla="*/ 2147483647 h 5547"/>
              <a:gd name="T46" fmla="*/ 2147483647 w 4957"/>
              <a:gd name="T47" fmla="*/ 2147483647 h 5547"/>
              <a:gd name="T48" fmla="*/ 2147483647 w 4957"/>
              <a:gd name="T49" fmla="*/ 2147483647 h 5547"/>
              <a:gd name="T50" fmla="*/ 2147483647 w 4957"/>
              <a:gd name="T51" fmla="*/ 2147483647 h 5547"/>
              <a:gd name="T52" fmla="*/ 2147483647 w 4957"/>
              <a:gd name="T53" fmla="*/ 2147483647 h 5547"/>
              <a:gd name="T54" fmla="*/ 2147483647 w 4957"/>
              <a:gd name="T55" fmla="*/ 2147483647 h 5547"/>
              <a:gd name="T56" fmla="*/ 2147483647 w 4957"/>
              <a:gd name="T57" fmla="*/ 0 h 5547"/>
              <a:gd name="T58" fmla="*/ 2147483647 w 4957"/>
              <a:gd name="T59" fmla="*/ 2147483647 h 5547"/>
              <a:gd name="T60" fmla="*/ 2147483647 w 4957"/>
              <a:gd name="T61" fmla="*/ 2147483647 h 5547"/>
              <a:gd name="T62" fmla="*/ 2147483647 w 4957"/>
              <a:gd name="T63" fmla="*/ 2147483647 h 5547"/>
              <a:gd name="T64" fmla="*/ 2147483647 w 4957"/>
              <a:gd name="T65" fmla="*/ 2147483647 h 5547"/>
              <a:gd name="T66" fmla="*/ 2147483647 w 4957"/>
              <a:gd name="T67" fmla="*/ 2147483647 h 5547"/>
              <a:gd name="T68" fmla="*/ 2147483647 w 4957"/>
              <a:gd name="T69" fmla="*/ 2147483647 h 5547"/>
              <a:gd name="T70" fmla="*/ 2147483647 w 4957"/>
              <a:gd name="T71" fmla="*/ 2147483647 h 5547"/>
              <a:gd name="T72" fmla="*/ 2147483647 w 4957"/>
              <a:gd name="T73" fmla="*/ 2147483647 h 5547"/>
              <a:gd name="T74" fmla="*/ 2147483647 w 4957"/>
              <a:gd name="T75" fmla="*/ 2147483647 h 5547"/>
              <a:gd name="T76" fmla="*/ 2147483647 w 4957"/>
              <a:gd name="T77" fmla="*/ 2147483647 h 5547"/>
              <a:gd name="T78" fmla="*/ 2147483647 w 4957"/>
              <a:gd name="T79" fmla="*/ 2147483647 h 5547"/>
              <a:gd name="T80" fmla="*/ 2147483647 w 4957"/>
              <a:gd name="T81" fmla="*/ 2147483647 h 5547"/>
              <a:gd name="T82" fmla="*/ 2147483647 w 4957"/>
              <a:gd name="T83" fmla="*/ 2147483647 h 5547"/>
              <a:gd name="T84" fmla="*/ 2147483647 w 4957"/>
              <a:gd name="T85" fmla="*/ 2147483647 h 5547"/>
              <a:gd name="T86" fmla="*/ 2147483647 w 4957"/>
              <a:gd name="T87" fmla="*/ 2147483647 h 5547"/>
              <a:gd name="T88" fmla="*/ 2147483647 w 4957"/>
              <a:gd name="T89" fmla="*/ 2147483647 h 5547"/>
              <a:gd name="T90" fmla="*/ 2147483647 w 4957"/>
              <a:gd name="T91" fmla="*/ 2147483647 h 5547"/>
              <a:gd name="T92" fmla="*/ 2147483647 w 4957"/>
              <a:gd name="T93" fmla="*/ 2147483647 h 5547"/>
              <a:gd name="T94" fmla="*/ 2147483647 w 4957"/>
              <a:gd name="T95" fmla="*/ 2147483647 h 5547"/>
              <a:gd name="T96" fmla="*/ 2147483647 w 4957"/>
              <a:gd name="T97" fmla="*/ 2147483647 h 5547"/>
              <a:gd name="T98" fmla="*/ 2147483647 w 4957"/>
              <a:gd name="T99" fmla="*/ 2147483647 h 5547"/>
              <a:gd name="T100" fmla="*/ 2147483647 w 4957"/>
              <a:gd name="T101" fmla="*/ 2147483647 h 5547"/>
              <a:gd name="T102" fmla="*/ 2147483647 w 4957"/>
              <a:gd name="T103" fmla="*/ 2147483647 h 55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957" h="5547">
                <a:moveTo>
                  <a:pt x="19" y="5498"/>
                </a:moveTo>
                <a:lnTo>
                  <a:pt x="13" y="5500"/>
                </a:lnTo>
                <a:lnTo>
                  <a:pt x="8" y="5504"/>
                </a:lnTo>
                <a:lnTo>
                  <a:pt x="4" y="5509"/>
                </a:lnTo>
                <a:lnTo>
                  <a:pt x="2" y="5515"/>
                </a:lnTo>
                <a:lnTo>
                  <a:pt x="0" y="5522"/>
                </a:lnTo>
                <a:lnTo>
                  <a:pt x="2" y="5528"/>
                </a:lnTo>
                <a:lnTo>
                  <a:pt x="4" y="5534"/>
                </a:lnTo>
                <a:lnTo>
                  <a:pt x="8" y="5539"/>
                </a:lnTo>
                <a:lnTo>
                  <a:pt x="13" y="5543"/>
                </a:lnTo>
                <a:lnTo>
                  <a:pt x="19" y="5545"/>
                </a:lnTo>
                <a:lnTo>
                  <a:pt x="25" y="5547"/>
                </a:lnTo>
                <a:lnTo>
                  <a:pt x="32" y="5545"/>
                </a:lnTo>
                <a:lnTo>
                  <a:pt x="111" y="5524"/>
                </a:lnTo>
                <a:lnTo>
                  <a:pt x="195" y="5501"/>
                </a:lnTo>
                <a:lnTo>
                  <a:pt x="238" y="5488"/>
                </a:lnTo>
                <a:lnTo>
                  <a:pt x="285" y="5472"/>
                </a:lnTo>
                <a:lnTo>
                  <a:pt x="332" y="5455"/>
                </a:lnTo>
                <a:lnTo>
                  <a:pt x="383" y="5436"/>
                </a:lnTo>
                <a:lnTo>
                  <a:pt x="436" y="5412"/>
                </a:lnTo>
                <a:lnTo>
                  <a:pt x="491" y="5388"/>
                </a:lnTo>
                <a:lnTo>
                  <a:pt x="550" y="5361"/>
                </a:lnTo>
                <a:lnTo>
                  <a:pt x="610" y="5330"/>
                </a:lnTo>
                <a:lnTo>
                  <a:pt x="675" y="5296"/>
                </a:lnTo>
                <a:lnTo>
                  <a:pt x="740" y="5259"/>
                </a:lnTo>
                <a:lnTo>
                  <a:pt x="807" y="5218"/>
                </a:lnTo>
                <a:lnTo>
                  <a:pt x="877" y="5176"/>
                </a:lnTo>
                <a:lnTo>
                  <a:pt x="949" y="5129"/>
                </a:lnTo>
                <a:lnTo>
                  <a:pt x="1021" y="5079"/>
                </a:lnTo>
                <a:lnTo>
                  <a:pt x="1096" y="5026"/>
                </a:lnTo>
                <a:lnTo>
                  <a:pt x="1170" y="4970"/>
                </a:lnTo>
                <a:lnTo>
                  <a:pt x="1246" y="4914"/>
                </a:lnTo>
                <a:lnTo>
                  <a:pt x="1322" y="4855"/>
                </a:lnTo>
                <a:lnTo>
                  <a:pt x="1471" y="4731"/>
                </a:lnTo>
                <a:lnTo>
                  <a:pt x="1617" y="4606"/>
                </a:lnTo>
                <a:lnTo>
                  <a:pt x="1763" y="4475"/>
                </a:lnTo>
                <a:lnTo>
                  <a:pt x="1905" y="4337"/>
                </a:lnTo>
                <a:lnTo>
                  <a:pt x="2047" y="4195"/>
                </a:lnTo>
                <a:lnTo>
                  <a:pt x="2191" y="4048"/>
                </a:lnTo>
                <a:lnTo>
                  <a:pt x="2333" y="3896"/>
                </a:lnTo>
                <a:lnTo>
                  <a:pt x="2467" y="3744"/>
                </a:lnTo>
                <a:lnTo>
                  <a:pt x="2593" y="3595"/>
                </a:lnTo>
                <a:lnTo>
                  <a:pt x="2651" y="3521"/>
                </a:lnTo>
                <a:lnTo>
                  <a:pt x="2706" y="3450"/>
                </a:lnTo>
                <a:lnTo>
                  <a:pt x="2759" y="3381"/>
                </a:lnTo>
                <a:lnTo>
                  <a:pt x="2809" y="3313"/>
                </a:lnTo>
                <a:lnTo>
                  <a:pt x="2859" y="3248"/>
                </a:lnTo>
                <a:lnTo>
                  <a:pt x="2905" y="3184"/>
                </a:lnTo>
                <a:lnTo>
                  <a:pt x="2950" y="3121"/>
                </a:lnTo>
                <a:lnTo>
                  <a:pt x="2996" y="3059"/>
                </a:lnTo>
                <a:lnTo>
                  <a:pt x="3172" y="2822"/>
                </a:lnTo>
                <a:lnTo>
                  <a:pt x="3217" y="2762"/>
                </a:lnTo>
                <a:lnTo>
                  <a:pt x="3262" y="2699"/>
                </a:lnTo>
                <a:lnTo>
                  <a:pt x="3310" y="2632"/>
                </a:lnTo>
                <a:lnTo>
                  <a:pt x="3359" y="2563"/>
                </a:lnTo>
                <a:lnTo>
                  <a:pt x="3412" y="2488"/>
                </a:lnTo>
                <a:lnTo>
                  <a:pt x="3572" y="2250"/>
                </a:lnTo>
                <a:lnTo>
                  <a:pt x="3679" y="2089"/>
                </a:lnTo>
                <a:lnTo>
                  <a:pt x="3730" y="2010"/>
                </a:lnTo>
                <a:lnTo>
                  <a:pt x="3781" y="1934"/>
                </a:lnTo>
                <a:lnTo>
                  <a:pt x="3830" y="1862"/>
                </a:lnTo>
                <a:lnTo>
                  <a:pt x="3876" y="1792"/>
                </a:lnTo>
                <a:lnTo>
                  <a:pt x="3967" y="1656"/>
                </a:lnTo>
                <a:lnTo>
                  <a:pt x="4013" y="1587"/>
                </a:lnTo>
                <a:lnTo>
                  <a:pt x="4109" y="1442"/>
                </a:lnTo>
                <a:lnTo>
                  <a:pt x="4159" y="1363"/>
                </a:lnTo>
                <a:lnTo>
                  <a:pt x="4213" y="1278"/>
                </a:lnTo>
                <a:lnTo>
                  <a:pt x="4327" y="1099"/>
                </a:lnTo>
                <a:lnTo>
                  <a:pt x="4385" y="1004"/>
                </a:lnTo>
                <a:lnTo>
                  <a:pt x="4499" y="815"/>
                </a:lnTo>
                <a:lnTo>
                  <a:pt x="4554" y="724"/>
                </a:lnTo>
                <a:lnTo>
                  <a:pt x="4607" y="634"/>
                </a:lnTo>
                <a:lnTo>
                  <a:pt x="4658" y="550"/>
                </a:lnTo>
                <a:lnTo>
                  <a:pt x="4705" y="469"/>
                </a:lnTo>
                <a:lnTo>
                  <a:pt x="4749" y="393"/>
                </a:lnTo>
                <a:lnTo>
                  <a:pt x="4793" y="318"/>
                </a:lnTo>
                <a:lnTo>
                  <a:pt x="4835" y="245"/>
                </a:lnTo>
                <a:lnTo>
                  <a:pt x="4874" y="176"/>
                </a:lnTo>
                <a:lnTo>
                  <a:pt x="4953" y="38"/>
                </a:lnTo>
                <a:lnTo>
                  <a:pt x="4956" y="31"/>
                </a:lnTo>
                <a:lnTo>
                  <a:pt x="4957" y="25"/>
                </a:lnTo>
                <a:lnTo>
                  <a:pt x="4956" y="19"/>
                </a:lnTo>
                <a:lnTo>
                  <a:pt x="4953" y="13"/>
                </a:lnTo>
                <a:lnTo>
                  <a:pt x="4949" y="8"/>
                </a:lnTo>
                <a:lnTo>
                  <a:pt x="4944" y="4"/>
                </a:lnTo>
                <a:lnTo>
                  <a:pt x="4938" y="1"/>
                </a:lnTo>
                <a:lnTo>
                  <a:pt x="4932" y="0"/>
                </a:lnTo>
                <a:lnTo>
                  <a:pt x="4926" y="1"/>
                </a:lnTo>
                <a:lnTo>
                  <a:pt x="4919" y="4"/>
                </a:lnTo>
                <a:lnTo>
                  <a:pt x="4914" y="8"/>
                </a:lnTo>
                <a:lnTo>
                  <a:pt x="4910" y="13"/>
                </a:lnTo>
                <a:lnTo>
                  <a:pt x="4831" y="151"/>
                </a:lnTo>
                <a:lnTo>
                  <a:pt x="4792" y="220"/>
                </a:lnTo>
                <a:lnTo>
                  <a:pt x="4751" y="293"/>
                </a:lnTo>
                <a:lnTo>
                  <a:pt x="4707" y="367"/>
                </a:lnTo>
                <a:lnTo>
                  <a:pt x="4663" y="444"/>
                </a:lnTo>
                <a:lnTo>
                  <a:pt x="4615" y="525"/>
                </a:lnTo>
                <a:lnTo>
                  <a:pt x="4564" y="609"/>
                </a:lnTo>
                <a:lnTo>
                  <a:pt x="4512" y="698"/>
                </a:lnTo>
                <a:lnTo>
                  <a:pt x="4456" y="790"/>
                </a:lnTo>
                <a:lnTo>
                  <a:pt x="4342" y="979"/>
                </a:lnTo>
                <a:lnTo>
                  <a:pt x="4284" y="1071"/>
                </a:lnTo>
                <a:lnTo>
                  <a:pt x="4171" y="1251"/>
                </a:lnTo>
                <a:lnTo>
                  <a:pt x="4117" y="1335"/>
                </a:lnTo>
                <a:lnTo>
                  <a:pt x="4066" y="1414"/>
                </a:lnTo>
                <a:lnTo>
                  <a:pt x="3971" y="1559"/>
                </a:lnTo>
                <a:lnTo>
                  <a:pt x="3924" y="1628"/>
                </a:lnTo>
                <a:lnTo>
                  <a:pt x="3834" y="1764"/>
                </a:lnTo>
                <a:lnTo>
                  <a:pt x="3787" y="1835"/>
                </a:lnTo>
                <a:lnTo>
                  <a:pt x="3738" y="1906"/>
                </a:lnTo>
                <a:lnTo>
                  <a:pt x="3688" y="1982"/>
                </a:lnTo>
                <a:lnTo>
                  <a:pt x="3636" y="2061"/>
                </a:lnTo>
                <a:lnTo>
                  <a:pt x="3529" y="2222"/>
                </a:lnTo>
                <a:lnTo>
                  <a:pt x="3369" y="2460"/>
                </a:lnTo>
                <a:lnTo>
                  <a:pt x="3319" y="2534"/>
                </a:lnTo>
                <a:lnTo>
                  <a:pt x="3270" y="2602"/>
                </a:lnTo>
                <a:lnTo>
                  <a:pt x="3222" y="2669"/>
                </a:lnTo>
                <a:lnTo>
                  <a:pt x="3177" y="2732"/>
                </a:lnTo>
                <a:lnTo>
                  <a:pt x="3132" y="2792"/>
                </a:lnTo>
                <a:lnTo>
                  <a:pt x="2955" y="3029"/>
                </a:lnTo>
                <a:lnTo>
                  <a:pt x="2910" y="3090"/>
                </a:lnTo>
                <a:lnTo>
                  <a:pt x="2865" y="3153"/>
                </a:lnTo>
                <a:lnTo>
                  <a:pt x="2818" y="3218"/>
                </a:lnTo>
                <a:lnTo>
                  <a:pt x="2769" y="3283"/>
                </a:lnTo>
                <a:lnTo>
                  <a:pt x="2719" y="3351"/>
                </a:lnTo>
                <a:lnTo>
                  <a:pt x="2666" y="3420"/>
                </a:lnTo>
                <a:lnTo>
                  <a:pt x="2611" y="3491"/>
                </a:lnTo>
                <a:lnTo>
                  <a:pt x="2553" y="3562"/>
                </a:lnTo>
                <a:lnTo>
                  <a:pt x="2492" y="3637"/>
                </a:lnTo>
                <a:lnTo>
                  <a:pt x="2430" y="3711"/>
                </a:lnTo>
                <a:lnTo>
                  <a:pt x="2295" y="3863"/>
                </a:lnTo>
                <a:lnTo>
                  <a:pt x="2155" y="4013"/>
                </a:lnTo>
                <a:lnTo>
                  <a:pt x="2012" y="4160"/>
                </a:lnTo>
                <a:lnTo>
                  <a:pt x="1870" y="4302"/>
                </a:lnTo>
                <a:lnTo>
                  <a:pt x="1728" y="4437"/>
                </a:lnTo>
                <a:lnTo>
                  <a:pt x="1584" y="4568"/>
                </a:lnTo>
                <a:lnTo>
                  <a:pt x="1438" y="4694"/>
                </a:lnTo>
                <a:lnTo>
                  <a:pt x="1290" y="4814"/>
                </a:lnTo>
                <a:lnTo>
                  <a:pt x="1216" y="4874"/>
                </a:lnTo>
                <a:lnTo>
                  <a:pt x="1140" y="4930"/>
                </a:lnTo>
                <a:lnTo>
                  <a:pt x="1066" y="4986"/>
                </a:lnTo>
                <a:lnTo>
                  <a:pt x="993" y="5038"/>
                </a:lnTo>
                <a:lnTo>
                  <a:pt x="921" y="5086"/>
                </a:lnTo>
                <a:lnTo>
                  <a:pt x="849" y="5133"/>
                </a:lnTo>
                <a:lnTo>
                  <a:pt x="782" y="5176"/>
                </a:lnTo>
                <a:lnTo>
                  <a:pt x="715" y="5216"/>
                </a:lnTo>
                <a:lnTo>
                  <a:pt x="649" y="5251"/>
                </a:lnTo>
                <a:lnTo>
                  <a:pt x="588" y="5285"/>
                </a:lnTo>
                <a:lnTo>
                  <a:pt x="527" y="5315"/>
                </a:lnTo>
                <a:lnTo>
                  <a:pt x="471" y="5343"/>
                </a:lnTo>
                <a:lnTo>
                  <a:pt x="415" y="5367"/>
                </a:lnTo>
                <a:lnTo>
                  <a:pt x="363" y="5388"/>
                </a:lnTo>
                <a:lnTo>
                  <a:pt x="315" y="5407"/>
                </a:lnTo>
                <a:lnTo>
                  <a:pt x="267" y="5425"/>
                </a:lnTo>
                <a:lnTo>
                  <a:pt x="223" y="5440"/>
                </a:lnTo>
                <a:lnTo>
                  <a:pt x="180" y="5454"/>
                </a:lnTo>
                <a:lnTo>
                  <a:pt x="98" y="5476"/>
                </a:lnTo>
                <a:lnTo>
                  <a:pt x="19" y="5498"/>
                </a:lnTo>
                <a:close/>
              </a:path>
            </a:pathLst>
          </a:custGeom>
          <a:solidFill>
            <a:srgbClr val="0070C0"/>
          </a:solidFill>
          <a:ln w="38100" cmpd="sng">
            <a:solidFill>
              <a:srgbClr val="0070C0"/>
            </a:solidFill>
            <a:round/>
            <a:headEnd/>
            <a:tailEnd/>
          </a:ln>
        </p:spPr>
        <p:txBody>
          <a:bodyPr/>
          <a:lstStyle/>
          <a:p>
            <a:endParaRPr lang="en-US"/>
          </a:p>
        </p:txBody>
      </p:sp>
      <p:sp>
        <p:nvSpPr>
          <p:cNvPr id="9" name="Freeform 5"/>
          <p:cNvSpPr>
            <a:spLocks/>
          </p:cNvSpPr>
          <p:nvPr/>
        </p:nvSpPr>
        <p:spPr bwMode="auto">
          <a:xfrm>
            <a:off x="1871986" y="3406715"/>
            <a:ext cx="4664075" cy="2714625"/>
          </a:xfrm>
          <a:custGeom>
            <a:avLst/>
            <a:gdLst>
              <a:gd name="T0" fmla="*/ 2147483647 w 5876"/>
              <a:gd name="T1" fmla="*/ 2147483647 h 3421"/>
              <a:gd name="T2" fmla="*/ 2147483647 w 5876"/>
              <a:gd name="T3" fmla="*/ 2147483647 h 3421"/>
              <a:gd name="T4" fmla="*/ 2147483647 w 5876"/>
              <a:gd name="T5" fmla="*/ 2147483647 h 3421"/>
              <a:gd name="T6" fmla="*/ 2147483647 w 5876"/>
              <a:gd name="T7" fmla="*/ 2147483647 h 3421"/>
              <a:gd name="T8" fmla="*/ 2147483647 w 5876"/>
              <a:gd name="T9" fmla="*/ 2147483647 h 3421"/>
              <a:gd name="T10" fmla="*/ 2147483647 w 5876"/>
              <a:gd name="T11" fmla="*/ 2147483647 h 3421"/>
              <a:gd name="T12" fmla="*/ 2147483647 w 5876"/>
              <a:gd name="T13" fmla="*/ 2147483647 h 3421"/>
              <a:gd name="T14" fmla="*/ 2147483647 w 5876"/>
              <a:gd name="T15" fmla="*/ 2147483647 h 3421"/>
              <a:gd name="T16" fmla="*/ 2147483647 w 5876"/>
              <a:gd name="T17" fmla="*/ 2147483647 h 3421"/>
              <a:gd name="T18" fmla="*/ 2147483647 w 5876"/>
              <a:gd name="T19" fmla="*/ 2147483647 h 3421"/>
              <a:gd name="T20" fmla="*/ 2147483647 w 5876"/>
              <a:gd name="T21" fmla="*/ 2147483647 h 3421"/>
              <a:gd name="T22" fmla="*/ 2147483647 w 5876"/>
              <a:gd name="T23" fmla="*/ 2147483647 h 3421"/>
              <a:gd name="T24" fmla="*/ 2147483647 w 5876"/>
              <a:gd name="T25" fmla="*/ 2147483647 h 3421"/>
              <a:gd name="T26" fmla="*/ 2147483647 w 5876"/>
              <a:gd name="T27" fmla="*/ 2147483647 h 3421"/>
              <a:gd name="T28" fmla="*/ 2147483647 w 5876"/>
              <a:gd name="T29" fmla="*/ 2147483647 h 3421"/>
              <a:gd name="T30" fmla="*/ 2147483647 w 5876"/>
              <a:gd name="T31" fmla="*/ 2147483647 h 3421"/>
              <a:gd name="T32" fmla="*/ 2147483647 w 5876"/>
              <a:gd name="T33" fmla="*/ 2147483647 h 3421"/>
              <a:gd name="T34" fmla="*/ 2147483647 w 5876"/>
              <a:gd name="T35" fmla="*/ 2147483647 h 3421"/>
              <a:gd name="T36" fmla="*/ 2147483647 w 5876"/>
              <a:gd name="T37" fmla="*/ 2147483647 h 3421"/>
              <a:gd name="T38" fmla="*/ 2147483647 w 5876"/>
              <a:gd name="T39" fmla="*/ 2147483647 h 3421"/>
              <a:gd name="T40" fmla="*/ 2147483647 w 5876"/>
              <a:gd name="T41" fmla="*/ 2147483647 h 3421"/>
              <a:gd name="T42" fmla="*/ 2147483647 w 5876"/>
              <a:gd name="T43" fmla="*/ 2147483647 h 3421"/>
              <a:gd name="T44" fmla="*/ 2147483647 w 5876"/>
              <a:gd name="T45" fmla="*/ 2147483647 h 3421"/>
              <a:gd name="T46" fmla="*/ 2147483647 w 5876"/>
              <a:gd name="T47" fmla="*/ 2147483647 h 3421"/>
              <a:gd name="T48" fmla="*/ 2147483647 w 5876"/>
              <a:gd name="T49" fmla="*/ 2147483647 h 3421"/>
              <a:gd name="T50" fmla="*/ 2147483647 w 5876"/>
              <a:gd name="T51" fmla="*/ 2147483647 h 3421"/>
              <a:gd name="T52" fmla="*/ 2147483647 w 5876"/>
              <a:gd name="T53" fmla="*/ 2147483647 h 3421"/>
              <a:gd name="T54" fmla="*/ 2147483647 w 5876"/>
              <a:gd name="T55" fmla="*/ 2147483647 h 3421"/>
              <a:gd name="T56" fmla="*/ 2147483647 w 5876"/>
              <a:gd name="T57" fmla="*/ 2147483647 h 3421"/>
              <a:gd name="T58" fmla="*/ 2147483647 w 5876"/>
              <a:gd name="T59" fmla="*/ 2147483647 h 3421"/>
              <a:gd name="T60" fmla="*/ 2147483647 w 5876"/>
              <a:gd name="T61" fmla="*/ 2147483647 h 3421"/>
              <a:gd name="T62" fmla="*/ 2147483647 w 5876"/>
              <a:gd name="T63" fmla="*/ 2147483647 h 3421"/>
              <a:gd name="T64" fmla="*/ 2147483647 w 5876"/>
              <a:gd name="T65" fmla="*/ 2147483647 h 3421"/>
              <a:gd name="T66" fmla="*/ 2147483647 w 5876"/>
              <a:gd name="T67" fmla="*/ 2147483647 h 3421"/>
              <a:gd name="T68" fmla="*/ 2147483647 w 5876"/>
              <a:gd name="T69" fmla="*/ 2147483647 h 3421"/>
              <a:gd name="T70" fmla="*/ 2147483647 w 5876"/>
              <a:gd name="T71" fmla="*/ 2147483647 h 3421"/>
              <a:gd name="T72" fmla="*/ 2147483647 w 5876"/>
              <a:gd name="T73" fmla="*/ 2147483647 h 3421"/>
              <a:gd name="T74" fmla="*/ 2147483647 w 5876"/>
              <a:gd name="T75" fmla="*/ 2147483647 h 3421"/>
              <a:gd name="T76" fmla="*/ 2147483647 w 5876"/>
              <a:gd name="T77" fmla="*/ 2147483647 h 3421"/>
              <a:gd name="T78" fmla="*/ 2147483647 w 5876"/>
              <a:gd name="T79" fmla="*/ 2147483647 h 3421"/>
              <a:gd name="T80" fmla="*/ 2147483647 w 5876"/>
              <a:gd name="T81" fmla="*/ 2147483647 h 3421"/>
              <a:gd name="T82" fmla="*/ 2147483647 w 5876"/>
              <a:gd name="T83" fmla="*/ 2147483647 h 3421"/>
              <a:gd name="T84" fmla="*/ 2147483647 w 5876"/>
              <a:gd name="T85" fmla="*/ 2147483647 h 3421"/>
              <a:gd name="T86" fmla="*/ 2147483647 w 5876"/>
              <a:gd name="T87" fmla="*/ 2147483647 h 3421"/>
              <a:gd name="T88" fmla="*/ 2147483647 w 5876"/>
              <a:gd name="T89" fmla="*/ 2147483647 h 3421"/>
              <a:gd name="T90" fmla="*/ 2147483647 w 5876"/>
              <a:gd name="T91" fmla="*/ 2147483647 h 3421"/>
              <a:gd name="T92" fmla="*/ 2147483647 w 5876"/>
              <a:gd name="T93" fmla="*/ 2147483647 h 3421"/>
              <a:gd name="T94" fmla="*/ 2147483647 w 5876"/>
              <a:gd name="T95" fmla="*/ 2147483647 h 3421"/>
              <a:gd name="T96" fmla="*/ 2147483647 w 5876"/>
              <a:gd name="T97" fmla="*/ 2147483647 h 3421"/>
              <a:gd name="T98" fmla="*/ 2147483647 w 5876"/>
              <a:gd name="T99" fmla="*/ 2147483647 h 3421"/>
              <a:gd name="T100" fmla="*/ 2147483647 w 5876"/>
              <a:gd name="T101" fmla="*/ 2147483647 h 3421"/>
              <a:gd name="T102" fmla="*/ 2147483647 w 5876"/>
              <a:gd name="T103" fmla="*/ 2147483647 h 3421"/>
              <a:gd name="T104" fmla="*/ 2147483647 w 5876"/>
              <a:gd name="T105" fmla="*/ 2147483647 h 3421"/>
              <a:gd name="T106" fmla="*/ 2147483647 w 5876"/>
              <a:gd name="T107" fmla="*/ 0 h 3421"/>
              <a:gd name="T108" fmla="*/ 2147483647 w 5876"/>
              <a:gd name="T109" fmla="*/ 2147483647 h 3421"/>
              <a:gd name="T110" fmla="*/ 2147483647 w 5876"/>
              <a:gd name="T111" fmla="*/ 2147483647 h 3421"/>
              <a:gd name="T112" fmla="*/ 2147483647 w 5876"/>
              <a:gd name="T113" fmla="*/ 2147483647 h 3421"/>
              <a:gd name="T114" fmla="*/ 2147483647 w 5876"/>
              <a:gd name="T115" fmla="*/ 2147483647 h 3421"/>
              <a:gd name="T116" fmla="*/ 2147483647 w 5876"/>
              <a:gd name="T117" fmla="*/ 2147483647 h 3421"/>
              <a:gd name="T118" fmla="*/ 2147483647 w 5876"/>
              <a:gd name="T119" fmla="*/ 2147483647 h 3421"/>
              <a:gd name="T120" fmla="*/ 2147483647 w 5876"/>
              <a:gd name="T121" fmla="*/ 2147483647 h 3421"/>
              <a:gd name="T122" fmla="*/ 2147483647 w 5876"/>
              <a:gd name="T123" fmla="*/ 2147483647 h 3421"/>
              <a:gd name="T124" fmla="*/ 2147483647 w 5876"/>
              <a:gd name="T125" fmla="*/ 2147483647 h 3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876" h="3421">
                <a:moveTo>
                  <a:pt x="35" y="513"/>
                </a:moveTo>
                <a:lnTo>
                  <a:pt x="289" y="379"/>
                </a:lnTo>
                <a:lnTo>
                  <a:pt x="350" y="347"/>
                </a:lnTo>
                <a:lnTo>
                  <a:pt x="410" y="318"/>
                </a:lnTo>
                <a:lnTo>
                  <a:pt x="468" y="291"/>
                </a:lnTo>
                <a:lnTo>
                  <a:pt x="525" y="267"/>
                </a:lnTo>
                <a:lnTo>
                  <a:pt x="579" y="244"/>
                </a:lnTo>
                <a:lnTo>
                  <a:pt x="630" y="224"/>
                </a:lnTo>
                <a:lnTo>
                  <a:pt x="681" y="206"/>
                </a:lnTo>
                <a:lnTo>
                  <a:pt x="731" y="191"/>
                </a:lnTo>
                <a:lnTo>
                  <a:pt x="779" y="176"/>
                </a:lnTo>
                <a:lnTo>
                  <a:pt x="825" y="162"/>
                </a:lnTo>
                <a:lnTo>
                  <a:pt x="915" y="138"/>
                </a:lnTo>
                <a:lnTo>
                  <a:pt x="1001" y="118"/>
                </a:lnTo>
                <a:lnTo>
                  <a:pt x="1087" y="103"/>
                </a:lnTo>
                <a:lnTo>
                  <a:pt x="1171" y="89"/>
                </a:lnTo>
                <a:lnTo>
                  <a:pt x="1257" y="80"/>
                </a:lnTo>
                <a:lnTo>
                  <a:pt x="1347" y="75"/>
                </a:lnTo>
                <a:lnTo>
                  <a:pt x="1442" y="75"/>
                </a:lnTo>
                <a:lnTo>
                  <a:pt x="1634" y="80"/>
                </a:lnTo>
                <a:lnTo>
                  <a:pt x="1827" y="91"/>
                </a:lnTo>
                <a:lnTo>
                  <a:pt x="1921" y="98"/>
                </a:lnTo>
                <a:lnTo>
                  <a:pt x="2014" y="109"/>
                </a:lnTo>
                <a:lnTo>
                  <a:pt x="2107" y="123"/>
                </a:lnTo>
                <a:lnTo>
                  <a:pt x="2200" y="141"/>
                </a:lnTo>
                <a:lnTo>
                  <a:pt x="2295" y="163"/>
                </a:lnTo>
                <a:lnTo>
                  <a:pt x="2390" y="192"/>
                </a:lnTo>
                <a:lnTo>
                  <a:pt x="2490" y="229"/>
                </a:lnTo>
                <a:lnTo>
                  <a:pt x="2593" y="269"/>
                </a:lnTo>
                <a:lnTo>
                  <a:pt x="2691" y="311"/>
                </a:lnTo>
                <a:lnTo>
                  <a:pt x="2788" y="351"/>
                </a:lnTo>
                <a:lnTo>
                  <a:pt x="2877" y="391"/>
                </a:lnTo>
                <a:lnTo>
                  <a:pt x="2964" y="433"/>
                </a:lnTo>
                <a:lnTo>
                  <a:pt x="3047" y="475"/>
                </a:lnTo>
                <a:lnTo>
                  <a:pt x="3090" y="499"/>
                </a:lnTo>
                <a:lnTo>
                  <a:pt x="3132" y="526"/>
                </a:lnTo>
                <a:lnTo>
                  <a:pt x="3179" y="553"/>
                </a:lnTo>
                <a:lnTo>
                  <a:pt x="3224" y="584"/>
                </a:lnTo>
                <a:lnTo>
                  <a:pt x="3272" y="616"/>
                </a:lnTo>
                <a:lnTo>
                  <a:pt x="3322" y="650"/>
                </a:lnTo>
                <a:lnTo>
                  <a:pt x="3423" y="722"/>
                </a:lnTo>
                <a:lnTo>
                  <a:pt x="3530" y="800"/>
                </a:lnTo>
                <a:lnTo>
                  <a:pt x="3639" y="882"/>
                </a:lnTo>
                <a:lnTo>
                  <a:pt x="3753" y="966"/>
                </a:lnTo>
                <a:lnTo>
                  <a:pt x="3866" y="1054"/>
                </a:lnTo>
                <a:lnTo>
                  <a:pt x="3983" y="1149"/>
                </a:lnTo>
                <a:lnTo>
                  <a:pt x="4041" y="1200"/>
                </a:lnTo>
                <a:lnTo>
                  <a:pt x="4100" y="1251"/>
                </a:lnTo>
                <a:lnTo>
                  <a:pt x="4160" y="1305"/>
                </a:lnTo>
                <a:lnTo>
                  <a:pt x="4222" y="1362"/>
                </a:lnTo>
                <a:lnTo>
                  <a:pt x="4282" y="1420"/>
                </a:lnTo>
                <a:lnTo>
                  <a:pt x="4345" y="1480"/>
                </a:lnTo>
                <a:lnTo>
                  <a:pt x="4409" y="1544"/>
                </a:lnTo>
                <a:lnTo>
                  <a:pt x="4473" y="1611"/>
                </a:lnTo>
                <a:lnTo>
                  <a:pt x="4540" y="1681"/>
                </a:lnTo>
                <a:lnTo>
                  <a:pt x="4609" y="1752"/>
                </a:lnTo>
                <a:lnTo>
                  <a:pt x="4678" y="1829"/>
                </a:lnTo>
                <a:lnTo>
                  <a:pt x="4749" y="1907"/>
                </a:lnTo>
                <a:lnTo>
                  <a:pt x="4887" y="2068"/>
                </a:lnTo>
                <a:lnTo>
                  <a:pt x="4956" y="2153"/>
                </a:lnTo>
                <a:lnTo>
                  <a:pt x="5024" y="2239"/>
                </a:lnTo>
                <a:lnTo>
                  <a:pt x="5159" y="2416"/>
                </a:lnTo>
                <a:lnTo>
                  <a:pt x="5223" y="2504"/>
                </a:lnTo>
                <a:lnTo>
                  <a:pt x="5285" y="2593"/>
                </a:lnTo>
                <a:lnTo>
                  <a:pt x="5344" y="2680"/>
                </a:lnTo>
                <a:lnTo>
                  <a:pt x="5402" y="2764"/>
                </a:lnTo>
                <a:lnTo>
                  <a:pt x="5456" y="2846"/>
                </a:lnTo>
                <a:lnTo>
                  <a:pt x="5506" y="2921"/>
                </a:lnTo>
                <a:lnTo>
                  <a:pt x="5597" y="3064"/>
                </a:lnTo>
                <a:lnTo>
                  <a:pt x="5636" y="3129"/>
                </a:lnTo>
                <a:lnTo>
                  <a:pt x="5673" y="3191"/>
                </a:lnTo>
                <a:lnTo>
                  <a:pt x="5710" y="3250"/>
                </a:lnTo>
                <a:lnTo>
                  <a:pt x="5744" y="3308"/>
                </a:lnTo>
                <a:lnTo>
                  <a:pt x="5811" y="3421"/>
                </a:lnTo>
                <a:lnTo>
                  <a:pt x="5876" y="3383"/>
                </a:lnTo>
                <a:lnTo>
                  <a:pt x="5809" y="3270"/>
                </a:lnTo>
                <a:lnTo>
                  <a:pt x="5775" y="3212"/>
                </a:lnTo>
                <a:lnTo>
                  <a:pt x="5739" y="3152"/>
                </a:lnTo>
                <a:lnTo>
                  <a:pt x="5739" y="3150"/>
                </a:lnTo>
                <a:lnTo>
                  <a:pt x="5701" y="3089"/>
                </a:lnTo>
                <a:lnTo>
                  <a:pt x="5661" y="3023"/>
                </a:lnTo>
                <a:lnTo>
                  <a:pt x="5660" y="3023"/>
                </a:lnTo>
                <a:lnTo>
                  <a:pt x="5569" y="2881"/>
                </a:lnTo>
                <a:lnTo>
                  <a:pt x="5519" y="2805"/>
                </a:lnTo>
                <a:lnTo>
                  <a:pt x="5519" y="2803"/>
                </a:lnTo>
                <a:lnTo>
                  <a:pt x="5465" y="2722"/>
                </a:lnTo>
                <a:lnTo>
                  <a:pt x="5407" y="2637"/>
                </a:lnTo>
                <a:lnTo>
                  <a:pt x="5348" y="2550"/>
                </a:lnTo>
                <a:lnTo>
                  <a:pt x="5285" y="2461"/>
                </a:lnTo>
                <a:lnTo>
                  <a:pt x="5283" y="2461"/>
                </a:lnTo>
                <a:lnTo>
                  <a:pt x="5219" y="2372"/>
                </a:lnTo>
                <a:lnTo>
                  <a:pt x="5219" y="2371"/>
                </a:lnTo>
                <a:lnTo>
                  <a:pt x="5085" y="2193"/>
                </a:lnTo>
                <a:lnTo>
                  <a:pt x="5083" y="2192"/>
                </a:lnTo>
                <a:lnTo>
                  <a:pt x="5014" y="2105"/>
                </a:lnTo>
                <a:lnTo>
                  <a:pt x="4945" y="2020"/>
                </a:lnTo>
                <a:lnTo>
                  <a:pt x="4945" y="2018"/>
                </a:lnTo>
                <a:lnTo>
                  <a:pt x="4805" y="1856"/>
                </a:lnTo>
                <a:lnTo>
                  <a:pt x="4804" y="1856"/>
                </a:lnTo>
                <a:lnTo>
                  <a:pt x="4734" y="1778"/>
                </a:lnTo>
                <a:lnTo>
                  <a:pt x="4665" y="1702"/>
                </a:lnTo>
                <a:lnTo>
                  <a:pt x="4665" y="1700"/>
                </a:lnTo>
                <a:lnTo>
                  <a:pt x="4595" y="1629"/>
                </a:lnTo>
                <a:lnTo>
                  <a:pt x="4529" y="1558"/>
                </a:lnTo>
                <a:lnTo>
                  <a:pt x="4527" y="1558"/>
                </a:lnTo>
                <a:lnTo>
                  <a:pt x="4462" y="1492"/>
                </a:lnTo>
                <a:lnTo>
                  <a:pt x="4398" y="1427"/>
                </a:lnTo>
                <a:lnTo>
                  <a:pt x="4335" y="1366"/>
                </a:lnTo>
                <a:lnTo>
                  <a:pt x="4335" y="1365"/>
                </a:lnTo>
                <a:lnTo>
                  <a:pt x="4273" y="1307"/>
                </a:lnTo>
                <a:lnTo>
                  <a:pt x="4272" y="1307"/>
                </a:lnTo>
                <a:lnTo>
                  <a:pt x="4210" y="1250"/>
                </a:lnTo>
                <a:lnTo>
                  <a:pt x="4150" y="1196"/>
                </a:lnTo>
                <a:lnTo>
                  <a:pt x="4091" y="1143"/>
                </a:lnTo>
                <a:lnTo>
                  <a:pt x="4090" y="1142"/>
                </a:lnTo>
                <a:lnTo>
                  <a:pt x="4031" y="1092"/>
                </a:lnTo>
                <a:lnTo>
                  <a:pt x="3914" y="996"/>
                </a:lnTo>
                <a:lnTo>
                  <a:pt x="3912" y="995"/>
                </a:lnTo>
                <a:lnTo>
                  <a:pt x="3798" y="905"/>
                </a:lnTo>
                <a:lnTo>
                  <a:pt x="3685" y="821"/>
                </a:lnTo>
                <a:lnTo>
                  <a:pt x="3575" y="739"/>
                </a:lnTo>
                <a:lnTo>
                  <a:pt x="3468" y="662"/>
                </a:lnTo>
                <a:lnTo>
                  <a:pt x="3467" y="662"/>
                </a:lnTo>
                <a:lnTo>
                  <a:pt x="3365" y="589"/>
                </a:lnTo>
                <a:lnTo>
                  <a:pt x="3365" y="587"/>
                </a:lnTo>
                <a:lnTo>
                  <a:pt x="3315" y="553"/>
                </a:lnTo>
                <a:lnTo>
                  <a:pt x="3267" y="521"/>
                </a:lnTo>
                <a:lnTo>
                  <a:pt x="3266" y="521"/>
                </a:lnTo>
                <a:lnTo>
                  <a:pt x="3219" y="490"/>
                </a:lnTo>
                <a:lnTo>
                  <a:pt x="3173" y="462"/>
                </a:lnTo>
                <a:lnTo>
                  <a:pt x="3171" y="460"/>
                </a:lnTo>
                <a:lnTo>
                  <a:pt x="3127" y="434"/>
                </a:lnTo>
                <a:lnTo>
                  <a:pt x="3126" y="434"/>
                </a:lnTo>
                <a:lnTo>
                  <a:pt x="3082" y="410"/>
                </a:lnTo>
                <a:lnTo>
                  <a:pt x="3082" y="409"/>
                </a:lnTo>
                <a:lnTo>
                  <a:pt x="2998" y="365"/>
                </a:lnTo>
                <a:lnTo>
                  <a:pt x="2996" y="365"/>
                </a:lnTo>
                <a:lnTo>
                  <a:pt x="2910" y="323"/>
                </a:lnTo>
                <a:lnTo>
                  <a:pt x="2908" y="323"/>
                </a:lnTo>
                <a:lnTo>
                  <a:pt x="2818" y="283"/>
                </a:lnTo>
                <a:lnTo>
                  <a:pt x="2818" y="282"/>
                </a:lnTo>
                <a:lnTo>
                  <a:pt x="2721" y="240"/>
                </a:lnTo>
                <a:lnTo>
                  <a:pt x="2622" y="199"/>
                </a:lnTo>
                <a:lnTo>
                  <a:pt x="2620" y="199"/>
                </a:lnTo>
                <a:lnTo>
                  <a:pt x="2517" y="158"/>
                </a:lnTo>
                <a:lnTo>
                  <a:pt x="2516" y="158"/>
                </a:lnTo>
                <a:lnTo>
                  <a:pt x="2415" y="122"/>
                </a:lnTo>
                <a:lnTo>
                  <a:pt x="2414" y="121"/>
                </a:lnTo>
                <a:lnTo>
                  <a:pt x="2316" y="91"/>
                </a:lnTo>
                <a:lnTo>
                  <a:pt x="2313" y="91"/>
                </a:lnTo>
                <a:lnTo>
                  <a:pt x="2217" y="68"/>
                </a:lnTo>
                <a:lnTo>
                  <a:pt x="2215" y="68"/>
                </a:lnTo>
                <a:lnTo>
                  <a:pt x="2121" y="49"/>
                </a:lnTo>
                <a:lnTo>
                  <a:pt x="2118" y="48"/>
                </a:lnTo>
                <a:lnTo>
                  <a:pt x="2024" y="34"/>
                </a:lnTo>
                <a:lnTo>
                  <a:pt x="1930" y="23"/>
                </a:lnTo>
                <a:lnTo>
                  <a:pt x="1927" y="23"/>
                </a:lnTo>
                <a:lnTo>
                  <a:pt x="1832" y="15"/>
                </a:lnTo>
                <a:lnTo>
                  <a:pt x="1638" y="5"/>
                </a:lnTo>
                <a:lnTo>
                  <a:pt x="1637" y="5"/>
                </a:lnTo>
                <a:lnTo>
                  <a:pt x="1443" y="0"/>
                </a:lnTo>
                <a:lnTo>
                  <a:pt x="1344" y="0"/>
                </a:lnTo>
                <a:lnTo>
                  <a:pt x="1252" y="5"/>
                </a:lnTo>
                <a:lnTo>
                  <a:pt x="1250" y="5"/>
                </a:lnTo>
                <a:lnTo>
                  <a:pt x="1162" y="14"/>
                </a:lnTo>
                <a:lnTo>
                  <a:pt x="1160" y="14"/>
                </a:lnTo>
                <a:lnTo>
                  <a:pt x="1074" y="28"/>
                </a:lnTo>
                <a:lnTo>
                  <a:pt x="1073" y="29"/>
                </a:lnTo>
                <a:lnTo>
                  <a:pt x="986" y="45"/>
                </a:lnTo>
                <a:lnTo>
                  <a:pt x="985" y="45"/>
                </a:lnTo>
                <a:lnTo>
                  <a:pt x="897" y="65"/>
                </a:lnTo>
                <a:lnTo>
                  <a:pt x="896" y="65"/>
                </a:lnTo>
                <a:lnTo>
                  <a:pt x="805" y="89"/>
                </a:lnTo>
                <a:lnTo>
                  <a:pt x="757" y="103"/>
                </a:lnTo>
                <a:lnTo>
                  <a:pt x="756" y="103"/>
                </a:lnTo>
                <a:lnTo>
                  <a:pt x="708" y="118"/>
                </a:lnTo>
                <a:lnTo>
                  <a:pt x="658" y="135"/>
                </a:lnTo>
                <a:lnTo>
                  <a:pt x="657" y="136"/>
                </a:lnTo>
                <a:lnTo>
                  <a:pt x="605" y="153"/>
                </a:lnTo>
                <a:lnTo>
                  <a:pt x="604" y="153"/>
                </a:lnTo>
                <a:lnTo>
                  <a:pt x="551" y="174"/>
                </a:lnTo>
                <a:lnTo>
                  <a:pt x="496" y="196"/>
                </a:lnTo>
                <a:lnTo>
                  <a:pt x="494" y="197"/>
                </a:lnTo>
                <a:lnTo>
                  <a:pt x="438" y="223"/>
                </a:lnTo>
                <a:lnTo>
                  <a:pt x="437" y="223"/>
                </a:lnTo>
                <a:lnTo>
                  <a:pt x="377" y="250"/>
                </a:lnTo>
                <a:lnTo>
                  <a:pt x="317" y="279"/>
                </a:lnTo>
                <a:lnTo>
                  <a:pt x="316" y="279"/>
                </a:lnTo>
                <a:lnTo>
                  <a:pt x="254" y="311"/>
                </a:lnTo>
                <a:lnTo>
                  <a:pt x="0" y="445"/>
                </a:lnTo>
                <a:lnTo>
                  <a:pt x="35" y="513"/>
                </a:lnTo>
                <a:close/>
              </a:path>
            </a:pathLst>
          </a:custGeom>
          <a:solidFill>
            <a:srgbClr val="FF0000"/>
          </a:solidFill>
          <a:ln>
            <a:solidFill>
              <a:srgbClr val="FF0000"/>
            </a:solidFill>
          </a:ln>
        </p:spPr>
        <p:txBody>
          <a:bodyPr/>
          <a:lstStyle/>
          <a:p>
            <a:endParaRPr lang="en-US"/>
          </a:p>
        </p:txBody>
      </p:sp>
      <p:sp>
        <p:nvSpPr>
          <p:cNvPr id="10" name="Oval 6"/>
          <p:cNvSpPr>
            <a:spLocks noChangeArrowheads="1"/>
          </p:cNvSpPr>
          <p:nvPr/>
        </p:nvSpPr>
        <p:spPr bwMode="auto">
          <a:xfrm>
            <a:off x="4346898" y="3752790"/>
            <a:ext cx="215900" cy="203200"/>
          </a:xfrm>
          <a:prstGeom prst="ellipse">
            <a:avLst/>
          </a:prstGeom>
          <a:solidFill>
            <a:srgbClr val="FFFF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1" name="Line 8"/>
          <p:cNvSpPr>
            <a:spLocks noChangeShapeType="1"/>
          </p:cNvSpPr>
          <p:nvPr/>
        </p:nvSpPr>
        <p:spPr bwMode="auto">
          <a:xfrm flipV="1">
            <a:off x="3764286" y="4676715"/>
            <a:ext cx="1587" cy="154305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9"/>
          <p:cNvSpPr txBox="1">
            <a:spLocks noChangeArrowheads="1"/>
          </p:cNvSpPr>
          <p:nvPr/>
        </p:nvSpPr>
        <p:spPr bwMode="auto">
          <a:xfrm>
            <a:off x="3591104" y="6153090"/>
            <a:ext cx="4892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smtClean="0">
                <a:solidFill>
                  <a:srgbClr val="0070C0"/>
                </a:solidFill>
              </a:rPr>
              <a:t>V</a:t>
            </a:r>
            <a:r>
              <a:rPr lang="en-US" sz="2000" b="1" baseline="-25000" dirty="0" smtClean="0">
                <a:solidFill>
                  <a:srgbClr val="0070C0"/>
                </a:solidFill>
              </a:rPr>
              <a:t>O</a:t>
            </a:r>
            <a:endParaRPr lang="en-US" sz="2000" b="1" baseline="-25000" dirty="0">
              <a:solidFill>
                <a:srgbClr val="0070C0"/>
              </a:solidFill>
            </a:endParaRPr>
          </a:p>
        </p:txBody>
      </p:sp>
      <p:sp>
        <p:nvSpPr>
          <p:cNvPr id="13" name="Freeform 13"/>
          <p:cNvSpPr>
            <a:spLocks/>
          </p:cNvSpPr>
          <p:nvPr/>
        </p:nvSpPr>
        <p:spPr bwMode="auto">
          <a:xfrm>
            <a:off x="1873573" y="1628715"/>
            <a:ext cx="6291263" cy="4530725"/>
          </a:xfrm>
          <a:custGeom>
            <a:avLst/>
            <a:gdLst>
              <a:gd name="T0" fmla="*/ 0 w 7924"/>
              <a:gd name="T1" fmla="*/ 0 h 5708"/>
              <a:gd name="T2" fmla="*/ 0 w 7924"/>
              <a:gd name="T3" fmla="*/ 2147483647 h 5708"/>
              <a:gd name="T4" fmla="*/ 2147483647 w 7924"/>
              <a:gd name="T5" fmla="*/ 2147483647 h 5708"/>
              <a:gd name="T6" fmla="*/ 2147483647 w 7924"/>
              <a:gd name="T7" fmla="*/ 2147483647 h 5708"/>
              <a:gd name="T8" fmla="*/ 2147483647 w 7924"/>
              <a:gd name="T9" fmla="*/ 2147483647 h 5708"/>
              <a:gd name="T10" fmla="*/ 2147483647 w 7924"/>
              <a:gd name="T11" fmla="*/ 0 h 5708"/>
              <a:gd name="T12" fmla="*/ 0 w 7924"/>
              <a:gd name="T13" fmla="*/ 0 h 57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24" h="5708">
                <a:moveTo>
                  <a:pt x="0" y="0"/>
                </a:moveTo>
                <a:lnTo>
                  <a:pt x="0" y="5708"/>
                </a:lnTo>
                <a:lnTo>
                  <a:pt x="7924" y="5708"/>
                </a:lnTo>
                <a:lnTo>
                  <a:pt x="7924" y="5632"/>
                </a:lnTo>
                <a:lnTo>
                  <a:pt x="75" y="5632"/>
                </a:lnTo>
                <a:lnTo>
                  <a:pt x="75" y="0"/>
                </a:lnTo>
                <a:lnTo>
                  <a:pt x="0" y="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4"/>
          <p:cNvSpPr>
            <a:spLocks/>
          </p:cNvSpPr>
          <p:nvPr/>
        </p:nvSpPr>
        <p:spPr bwMode="auto">
          <a:xfrm>
            <a:off x="1784673" y="1628715"/>
            <a:ext cx="238125" cy="236538"/>
          </a:xfrm>
          <a:custGeom>
            <a:avLst/>
            <a:gdLst>
              <a:gd name="T0" fmla="*/ 2147483647 w 298"/>
              <a:gd name="T1" fmla="*/ 2147483647 h 297"/>
              <a:gd name="T2" fmla="*/ 2147483647 w 298"/>
              <a:gd name="T3" fmla="*/ 0 h 297"/>
              <a:gd name="T4" fmla="*/ 0 w 298"/>
              <a:gd name="T5" fmla="*/ 2147483647 h 297"/>
              <a:gd name="T6" fmla="*/ 2147483647 w 298"/>
              <a:gd name="T7" fmla="*/ 2147483647 h 2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8" h="297">
                <a:moveTo>
                  <a:pt x="298" y="297"/>
                </a:moveTo>
                <a:lnTo>
                  <a:pt x="150" y="0"/>
                </a:lnTo>
                <a:lnTo>
                  <a:pt x="0" y="297"/>
                </a:lnTo>
                <a:lnTo>
                  <a:pt x="298" y="29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5"/>
          <p:cNvSpPr>
            <a:spLocks/>
          </p:cNvSpPr>
          <p:nvPr/>
        </p:nvSpPr>
        <p:spPr bwMode="auto">
          <a:xfrm>
            <a:off x="1737048" y="1562040"/>
            <a:ext cx="333375" cy="333375"/>
          </a:xfrm>
          <a:custGeom>
            <a:avLst/>
            <a:gdLst>
              <a:gd name="T0" fmla="*/ 2147483647 w 422"/>
              <a:gd name="T1" fmla="*/ 2147483647 h 419"/>
              <a:gd name="T2" fmla="*/ 2147483647 w 422"/>
              <a:gd name="T3" fmla="*/ 0 h 419"/>
              <a:gd name="T4" fmla="*/ 0 w 422"/>
              <a:gd name="T5" fmla="*/ 2147483647 h 419"/>
              <a:gd name="T6" fmla="*/ 2147483647 w 422"/>
              <a:gd name="T7" fmla="*/ 2147483647 h 419"/>
              <a:gd name="T8" fmla="*/ 2147483647 w 422"/>
              <a:gd name="T9" fmla="*/ 2147483647 h 419"/>
              <a:gd name="T10" fmla="*/ 2147483647 w 422"/>
              <a:gd name="T11" fmla="*/ 2147483647 h 419"/>
              <a:gd name="T12" fmla="*/ 2147483647 w 422"/>
              <a:gd name="T13" fmla="*/ 2147483647 h 419"/>
              <a:gd name="T14" fmla="*/ 2147483647 w 422"/>
              <a:gd name="T15" fmla="*/ 2147483647 h 419"/>
              <a:gd name="T16" fmla="*/ 2147483647 w 422"/>
              <a:gd name="T17" fmla="*/ 2147483647 h 4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2" h="419">
                <a:moveTo>
                  <a:pt x="422" y="419"/>
                </a:moveTo>
                <a:lnTo>
                  <a:pt x="212" y="0"/>
                </a:lnTo>
                <a:lnTo>
                  <a:pt x="0" y="419"/>
                </a:lnTo>
                <a:lnTo>
                  <a:pt x="422" y="419"/>
                </a:lnTo>
                <a:lnTo>
                  <a:pt x="298" y="343"/>
                </a:lnTo>
                <a:lnTo>
                  <a:pt x="124" y="343"/>
                </a:lnTo>
                <a:lnTo>
                  <a:pt x="212" y="168"/>
                </a:lnTo>
                <a:lnTo>
                  <a:pt x="298" y="343"/>
                </a:lnTo>
                <a:lnTo>
                  <a:pt x="422" y="419"/>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6"/>
          <p:cNvSpPr>
            <a:spLocks/>
          </p:cNvSpPr>
          <p:nvPr/>
        </p:nvSpPr>
        <p:spPr bwMode="auto">
          <a:xfrm>
            <a:off x="7928298" y="6011803"/>
            <a:ext cx="234950" cy="236537"/>
          </a:xfrm>
          <a:custGeom>
            <a:avLst/>
            <a:gdLst>
              <a:gd name="T0" fmla="*/ 0 w 297"/>
              <a:gd name="T1" fmla="*/ 0 h 298"/>
              <a:gd name="T2" fmla="*/ 2147483647 w 297"/>
              <a:gd name="T3" fmla="*/ 2147483647 h 298"/>
              <a:gd name="T4" fmla="*/ 0 w 297"/>
              <a:gd name="T5" fmla="*/ 2147483647 h 298"/>
              <a:gd name="T6" fmla="*/ 0 w 297"/>
              <a:gd name="T7" fmla="*/ 0 h 2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 h="298">
                <a:moveTo>
                  <a:pt x="0" y="0"/>
                </a:moveTo>
                <a:lnTo>
                  <a:pt x="297" y="148"/>
                </a:lnTo>
                <a:lnTo>
                  <a:pt x="0" y="298"/>
                </a:lnTo>
                <a:lnTo>
                  <a:pt x="0" y="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17"/>
          <p:cNvSpPr>
            <a:spLocks/>
          </p:cNvSpPr>
          <p:nvPr/>
        </p:nvSpPr>
        <p:spPr bwMode="auto">
          <a:xfrm>
            <a:off x="7898136" y="5962590"/>
            <a:ext cx="331787" cy="334963"/>
          </a:xfrm>
          <a:custGeom>
            <a:avLst/>
            <a:gdLst>
              <a:gd name="T0" fmla="*/ 2147483647 w 419"/>
              <a:gd name="T1" fmla="*/ 2147483647 h 422"/>
              <a:gd name="T2" fmla="*/ 2147483647 w 419"/>
              <a:gd name="T3" fmla="*/ 2147483647 h 422"/>
              <a:gd name="T4" fmla="*/ 2147483647 w 419"/>
              <a:gd name="T5" fmla="*/ 2147483647 h 422"/>
              <a:gd name="T6" fmla="*/ 2147483647 w 419"/>
              <a:gd name="T7" fmla="*/ 2147483647 h 422"/>
              <a:gd name="T8" fmla="*/ 0 w 419"/>
              <a:gd name="T9" fmla="*/ 0 h 422"/>
              <a:gd name="T10" fmla="*/ 0 w 419"/>
              <a:gd name="T11" fmla="*/ 2147483647 h 422"/>
              <a:gd name="T12" fmla="*/ 2147483647 w 419"/>
              <a:gd name="T13" fmla="*/ 2147483647 h 422"/>
              <a:gd name="T14" fmla="*/ 0 w 419"/>
              <a:gd name="T15" fmla="*/ 0 h 422"/>
              <a:gd name="T16" fmla="*/ 2147483647 w 419"/>
              <a:gd name="T17" fmla="*/ 2147483647 h 4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9" h="422">
                <a:moveTo>
                  <a:pt x="76" y="123"/>
                </a:moveTo>
                <a:lnTo>
                  <a:pt x="251" y="210"/>
                </a:lnTo>
                <a:lnTo>
                  <a:pt x="76" y="298"/>
                </a:lnTo>
                <a:lnTo>
                  <a:pt x="76" y="123"/>
                </a:lnTo>
                <a:lnTo>
                  <a:pt x="0" y="0"/>
                </a:lnTo>
                <a:lnTo>
                  <a:pt x="0" y="422"/>
                </a:lnTo>
                <a:lnTo>
                  <a:pt x="419" y="210"/>
                </a:lnTo>
                <a:lnTo>
                  <a:pt x="0" y="0"/>
                </a:lnTo>
                <a:lnTo>
                  <a:pt x="76" y="123"/>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Rectangle 18"/>
          <p:cNvSpPr>
            <a:spLocks noChangeArrowheads="1"/>
          </p:cNvSpPr>
          <p:nvPr/>
        </p:nvSpPr>
        <p:spPr bwMode="auto">
          <a:xfrm>
            <a:off x="2079912" y="1190565"/>
            <a:ext cx="1715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Aft>
                <a:spcPct val="30000"/>
              </a:spcAft>
            </a:pPr>
            <a:r>
              <a:rPr lang="en-US" sz="2400" smtClean="0">
                <a:solidFill>
                  <a:srgbClr val="000000"/>
                </a:solidFill>
              </a:rPr>
              <a:t>p</a:t>
            </a:r>
            <a:endParaRPr lang="en-US" sz="2000"/>
          </a:p>
        </p:txBody>
      </p:sp>
      <p:sp>
        <p:nvSpPr>
          <p:cNvPr id="19" name="Rectangle 19"/>
          <p:cNvSpPr>
            <a:spLocks noChangeArrowheads="1"/>
          </p:cNvSpPr>
          <p:nvPr/>
        </p:nvSpPr>
        <p:spPr bwMode="auto">
          <a:xfrm>
            <a:off x="1801772" y="1114365"/>
            <a:ext cx="25167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Aft>
                <a:spcPct val="30000"/>
              </a:spcAft>
            </a:pPr>
            <a:r>
              <a:rPr lang="en-US" sz="3200" dirty="0" smtClean="0">
                <a:solidFill>
                  <a:srgbClr val="000000"/>
                </a:solidFill>
                <a:latin typeface="Symbol" pitchFamily="18" charset="2"/>
              </a:rPr>
              <a:t>D</a:t>
            </a:r>
            <a:endParaRPr lang="en-US" sz="2000" dirty="0"/>
          </a:p>
        </p:txBody>
      </p:sp>
      <p:sp>
        <p:nvSpPr>
          <p:cNvPr id="20" name="Rectangle 20"/>
          <p:cNvSpPr>
            <a:spLocks noChangeArrowheads="1"/>
          </p:cNvSpPr>
          <p:nvPr/>
        </p:nvSpPr>
        <p:spPr bwMode="auto">
          <a:xfrm>
            <a:off x="8388982" y="5941953"/>
            <a:ext cx="26449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Aft>
                <a:spcPct val="30000"/>
              </a:spcAft>
            </a:pPr>
            <a:r>
              <a:rPr lang="en-US" sz="3100" b="1" smtClean="0">
                <a:solidFill>
                  <a:srgbClr val="000000"/>
                </a:solidFill>
              </a:rPr>
              <a:t>V</a:t>
            </a:r>
            <a:endParaRPr lang="en-US" sz="2600"/>
          </a:p>
        </p:txBody>
      </p:sp>
      <p:sp>
        <p:nvSpPr>
          <p:cNvPr id="21" name="Oval 21"/>
          <p:cNvSpPr>
            <a:spLocks noChangeArrowheads="1"/>
          </p:cNvSpPr>
          <p:nvPr/>
        </p:nvSpPr>
        <p:spPr bwMode="auto">
          <a:xfrm>
            <a:off x="8471223" y="5897503"/>
            <a:ext cx="76200" cy="74612"/>
          </a:xfrm>
          <a:prstGeom prst="ellipse">
            <a:avLst/>
          </a:prstGeom>
          <a:solidFill>
            <a:srgbClr val="000000"/>
          </a:solidFill>
          <a:ln w="0">
            <a:solidFill>
              <a:srgbClr val="000000"/>
            </a:solidFill>
            <a:round/>
            <a:headEnd/>
            <a:tailEnd/>
          </a:ln>
        </p:spPr>
        <p:txBody>
          <a:bodyPr/>
          <a:lstStyle/>
          <a:p>
            <a:endParaRPr lang="en-US"/>
          </a:p>
        </p:txBody>
      </p:sp>
      <p:sp>
        <p:nvSpPr>
          <p:cNvPr id="22" name="Rectangle 22"/>
          <p:cNvSpPr>
            <a:spLocks noChangeArrowheads="1"/>
          </p:cNvSpPr>
          <p:nvPr/>
        </p:nvSpPr>
        <p:spPr bwMode="auto">
          <a:xfrm>
            <a:off x="5962395" y="3301940"/>
            <a:ext cx="11044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US" sz="1600" smtClean="0">
                <a:solidFill>
                  <a:srgbClr val="000000"/>
                </a:solidFill>
              </a:rPr>
              <a:t>design point</a:t>
            </a:r>
            <a:endParaRPr lang="en-US"/>
          </a:p>
        </p:txBody>
      </p:sp>
      <p:sp>
        <p:nvSpPr>
          <p:cNvPr id="23" name="Line 23"/>
          <p:cNvSpPr>
            <a:spLocks noChangeShapeType="1"/>
          </p:cNvSpPr>
          <p:nvPr/>
        </p:nvSpPr>
        <p:spPr bwMode="auto">
          <a:xfrm flipV="1">
            <a:off x="4454848" y="3406715"/>
            <a:ext cx="1400175" cy="43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4" name="Group 40"/>
          <p:cNvGrpSpPr>
            <a:grpSpLocks/>
          </p:cNvGrpSpPr>
          <p:nvPr/>
        </p:nvGrpSpPr>
        <p:grpSpPr bwMode="auto">
          <a:xfrm>
            <a:off x="344811" y="3525780"/>
            <a:ext cx="3433763" cy="1323976"/>
            <a:chOff x="445" y="2143"/>
            <a:chExt cx="2163" cy="834"/>
          </a:xfrm>
        </p:grpSpPr>
        <p:sp>
          <p:nvSpPr>
            <p:cNvPr id="25" name="Text Box 11"/>
            <p:cNvSpPr txBox="1">
              <a:spLocks noChangeArrowheads="1"/>
            </p:cNvSpPr>
            <p:nvPr/>
          </p:nvSpPr>
          <p:spPr bwMode="auto">
            <a:xfrm>
              <a:off x="445" y="2143"/>
              <a:ext cx="806" cy="8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dirty="0" smtClean="0"/>
                <a:t>additional </a:t>
              </a:r>
              <a:r>
                <a:rPr lang="en-US" sz="2000" dirty="0" err="1" smtClean="0">
                  <a:latin typeface="Symbol" pitchFamily="18" charset="2"/>
                </a:rPr>
                <a:t>D</a:t>
              </a:r>
              <a:r>
                <a:rPr lang="en-US" sz="2000" dirty="0" err="1" smtClean="0"/>
                <a:t>p</a:t>
              </a:r>
              <a:r>
                <a:rPr lang="en-US" sz="2000" dirty="0" smtClean="0"/>
                <a:t/>
              </a:r>
              <a:br>
                <a:rPr lang="en-US" sz="2000" dirty="0" smtClean="0"/>
              </a:br>
              <a:r>
                <a:rPr lang="en-US" sz="2000" dirty="0" smtClean="0"/>
                <a:t>by throttle</a:t>
              </a:r>
              <a:endParaRPr lang="en-US" sz="2000" dirty="0"/>
            </a:p>
          </p:txBody>
        </p:sp>
        <p:sp>
          <p:nvSpPr>
            <p:cNvPr id="26" name="AutoShape 12"/>
            <p:cNvSpPr>
              <a:spLocks/>
            </p:cNvSpPr>
            <p:nvPr/>
          </p:nvSpPr>
          <p:spPr bwMode="auto">
            <a:xfrm>
              <a:off x="1252" y="2148"/>
              <a:ext cx="116" cy="762"/>
            </a:xfrm>
            <a:prstGeom prst="leftBrace">
              <a:avLst>
                <a:gd name="adj1" fmla="val 54741"/>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25"/>
            <p:cNvSpPr>
              <a:spLocks noChangeShapeType="1"/>
            </p:cNvSpPr>
            <p:nvPr/>
          </p:nvSpPr>
          <p:spPr bwMode="auto">
            <a:xfrm>
              <a:off x="1368" y="2148"/>
              <a:ext cx="12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6"/>
            <p:cNvSpPr>
              <a:spLocks noChangeShapeType="1"/>
            </p:cNvSpPr>
            <p:nvPr/>
          </p:nvSpPr>
          <p:spPr bwMode="auto">
            <a:xfrm>
              <a:off x="1372" y="2914"/>
              <a:ext cx="12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9" name="Text Box 27"/>
          <p:cNvSpPr txBox="1">
            <a:spLocks noChangeArrowheads="1"/>
          </p:cNvSpPr>
          <p:nvPr/>
        </p:nvSpPr>
        <p:spPr bwMode="auto">
          <a:xfrm>
            <a:off x="2625254" y="2451219"/>
            <a:ext cx="2300287" cy="396875"/>
          </a:xfrm>
          <a:prstGeom prst="rect">
            <a:avLst/>
          </a:prstGeom>
          <a:noFill/>
          <a:ln>
            <a:noFill/>
          </a:ln>
          <a:effectLs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dirty="0" smtClean="0">
                <a:solidFill>
                  <a:srgbClr val="0070C0"/>
                </a:solidFill>
              </a:rPr>
              <a:t>plant characteristic</a:t>
            </a:r>
            <a:endParaRPr lang="en-US" sz="2000" dirty="0">
              <a:solidFill>
                <a:srgbClr val="0070C0"/>
              </a:solidFill>
            </a:endParaRPr>
          </a:p>
        </p:txBody>
      </p:sp>
      <p:sp>
        <p:nvSpPr>
          <p:cNvPr id="30" name="Rectangle 28"/>
          <p:cNvSpPr>
            <a:spLocks noChangeArrowheads="1"/>
          </p:cNvSpPr>
          <p:nvPr/>
        </p:nvSpPr>
        <p:spPr bwMode="auto">
          <a:xfrm>
            <a:off x="6490791" y="4867215"/>
            <a:ext cx="14827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US" sz="1600" smtClean="0">
                <a:solidFill>
                  <a:srgbClr val="000000"/>
                </a:solidFill>
              </a:rPr>
              <a:t>100% fan speed</a:t>
            </a:r>
            <a:endParaRPr lang="en-US" sz="1600">
              <a:solidFill>
                <a:srgbClr val="000000"/>
              </a:solidFill>
            </a:endParaRPr>
          </a:p>
        </p:txBody>
      </p:sp>
      <p:sp>
        <p:nvSpPr>
          <p:cNvPr id="31" name="Line 29"/>
          <p:cNvSpPr>
            <a:spLocks noChangeShapeType="1"/>
          </p:cNvSpPr>
          <p:nvPr/>
        </p:nvSpPr>
        <p:spPr bwMode="auto">
          <a:xfrm flipV="1">
            <a:off x="5943923" y="5019615"/>
            <a:ext cx="552450" cy="219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Text Box 30"/>
          <p:cNvSpPr txBox="1">
            <a:spLocks noChangeArrowheads="1"/>
          </p:cNvSpPr>
          <p:nvPr/>
        </p:nvSpPr>
        <p:spPr bwMode="auto">
          <a:xfrm>
            <a:off x="5434336" y="4303653"/>
            <a:ext cx="210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dirty="0" smtClean="0">
                <a:solidFill>
                  <a:srgbClr val="FF0000"/>
                </a:solidFill>
              </a:rPr>
              <a:t>fan characteristic</a:t>
            </a:r>
            <a:endParaRPr lang="en-US" sz="2000" dirty="0">
              <a:solidFill>
                <a:srgbClr val="FF0000"/>
              </a:solidFill>
            </a:endParaRPr>
          </a:p>
        </p:txBody>
      </p:sp>
      <p:grpSp>
        <p:nvGrpSpPr>
          <p:cNvPr id="33" name="Group 42"/>
          <p:cNvGrpSpPr>
            <a:grpSpLocks/>
          </p:cNvGrpSpPr>
          <p:nvPr/>
        </p:nvGrpSpPr>
        <p:grpSpPr bwMode="auto">
          <a:xfrm>
            <a:off x="1441773" y="1181040"/>
            <a:ext cx="7874000" cy="4968875"/>
            <a:chOff x="1136" y="666"/>
            <a:chExt cx="4960" cy="3130"/>
          </a:xfrm>
        </p:grpSpPr>
        <p:sp>
          <p:nvSpPr>
            <p:cNvPr id="34" name="Rectangle 7"/>
            <p:cNvSpPr>
              <a:spLocks noChangeArrowheads="1"/>
            </p:cNvSpPr>
            <p:nvPr/>
          </p:nvSpPr>
          <p:spPr bwMode="auto">
            <a:xfrm>
              <a:off x="2442" y="666"/>
              <a:ext cx="3654" cy="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90513" indent="-290513">
                <a:spcAft>
                  <a:spcPct val="30000"/>
                </a:spcAft>
                <a:buClr>
                  <a:schemeClr val="tx2"/>
                </a:buClr>
                <a:buFont typeface="Wingdings" pitchFamily="2" charset="2"/>
                <a:buChar char="§"/>
              </a:pPr>
              <a:r>
                <a:rPr lang="en-US" sz="2000" dirty="0" smtClean="0"/>
                <a:t>To reach the set point (operating point) the gas flow has to be throttled by a damper </a:t>
              </a:r>
              <a:r>
                <a:rPr lang="en-US" sz="2000" dirty="0" smtClean="0">
                  <a:sym typeface="Wingdings" pitchFamily="2" charset="2"/>
                </a:rPr>
                <a:t></a:t>
              </a:r>
              <a:r>
                <a:rPr lang="en-US" sz="2000" dirty="0" smtClean="0"/>
                <a:t> tilting the </a:t>
              </a:r>
              <a:r>
                <a:rPr lang="en-US" sz="2000" dirty="0" smtClean="0">
                  <a:solidFill>
                    <a:schemeClr val="accent2"/>
                  </a:solidFill>
                </a:rPr>
                <a:t>plant characteristic</a:t>
              </a:r>
            </a:p>
            <a:p>
              <a:pPr marL="290513" indent="-290513">
                <a:spcAft>
                  <a:spcPct val="30000"/>
                </a:spcAft>
                <a:buFont typeface="Wingdings" pitchFamily="2" charset="2"/>
                <a:buChar char="§"/>
              </a:pPr>
              <a:endParaRPr lang="en-US" sz="2000" dirty="0"/>
            </a:p>
          </p:txBody>
        </p:sp>
        <p:grpSp>
          <p:nvGrpSpPr>
            <p:cNvPr id="35" name="Group 41"/>
            <p:cNvGrpSpPr>
              <a:grpSpLocks/>
            </p:cNvGrpSpPr>
            <p:nvPr/>
          </p:nvGrpSpPr>
          <p:grpSpPr bwMode="auto">
            <a:xfrm>
              <a:off x="1136" y="1695"/>
              <a:ext cx="1670" cy="2101"/>
              <a:chOff x="1136" y="1695"/>
              <a:chExt cx="1670" cy="2101"/>
            </a:xfrm>
          </p:grpSpPr>
          <p:sp>
            <p:nvSpPr>
              <p:cNvPr id="36" name="Rectangle 31"/>
              <p:cNvSpPr>
                <a:spLocks noChangeArrowheads="1"/>
              </p:cNvSpPr>
              <p:nvPr/>
            </p:nvSpPr>
            <p:spPr bwMode="auto">
              <a:xfrm>
                <a:off x="1511" y="2420"/>
                <a:ext cx="84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US" sz="1600" smtClean="0">
                    <a:solidFill>
                      <a:srgbClr val="000000"/>
                    </a:solidFill>
                  </a:rPr>
                  <a:t>operating point</a:t>
                </a:r>
                <a:endParaRPr lang="en-US"/>
              </a:p>
            </p:txBody>
          </p:sp>
          <p:sp>
            <p:nvSpPr>
              <p:cNvPr id="37" name="Line 32"/>
              <p:cNvSpPr>
                <a:spLocks noChangeShapeType="1"/>
              </p:cNvSpPr>
              <p:nvPr/>
            </p:nvSpPr>
            <p:spPr bwMode="auto">
              <a:xfrm flipH="1">
                <a:off x="2048" y="2168"/>
                <a:ext cx="558" cy="2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8" name="Group 39"/>
              <p:cNvGrpSpPr>
                <a:grpSpLocks/>
              </p:cNvGrpSpPr>
              <p:nvPr/>
            </p:nvGrpSpPr>
            <p:grpSpPr bwMode="auto">
              <a:xfrm>
                <a:off x="1136" y="1695"/>
                <a:ext cx="1670" cy="2101"/>
                <a:chOff x="1136" y="1695"/>
                <a:chExt cx="1670" cy="2101"/>
              </a:xfrm>
            </p:grpSpPr>
            <p:sp>
              <p:nvSpPr>
                <p:cNvPr id="39" name="Freeform 24"/>
                <p:cNvSpPr>
                  <a:spLocks/>
                </p:cNvSpPr>
                <p:nvPr/>
              </p:nvSpPr>
              <p:spPr bwMode="auto">
                <a:xfrm>
                  <a:off x="1408" y="1695"/>
                  <a:ext cx="1398" cy="2101"/>
                </a:xfrm>
                <a:custGeom>
                  <a:avLst/>
                  <a:gdLst>
                    <a:gd name="T0" fmla="*/ 0 w 4957"/>
                    <a:gd name="T1" fmla="*/ 2 h 5547"/>
                    <a:gd name="T2" fmla="*/ 0 w 4957"/>
                    <a:gd name="T3" fmla="*/ 2 h 5547"/>
                    <a:gd name="T4" fmla="*/ 0 w 4957"/>
                    <a:gd name="T5" fmla="*/ 2 h 5547"/>
                    <a:gd name="T6" fmla="*/ 0 w 4957"/>
                    <a:gd name="T7" fmla="*/ 2 h 5547"/>
                    <a:gd name="T8" fmla="*/ 0 w 4957"/>
                    <a:gd name="T9" fmla="*/ 2 h 5547"/>
                    <a:gd name="T10" fmla="*/ 0 w 4957"/>
                    <a:gd name="T11" fmla="*/ 2 h 5547"/>
                    <a:gd name="T12" fmla="*/ 0 w 4957"/>
                    <a:gd name="T13" fmla="*/ 2 h 5547"/>
                    <a:gd name="T14" fmla="*/ 0 w 4957"/>
                    <a:gd name="T15" fmla="*/ 2 h 5547"/>
                    <a:gd name="T16" fmla="*/ 0 w 4957"/>
                    <a:gd name="T17" fmla="*/ 2 h 5547"/>
                    <a:gd name="T18" fmla="*/ 0 w 4957"/>
                    <a:gd name="T19" fmla="*/ 2 h 5547"/>
                    <a:gd name="T20" fmla="*/ 0 w 4957"/>
                    <a:gd name="T21" fmla="*/ 2 h 5547"/>
                    <a:gd name="T22" fmla="*/ 0 w 4957"/>
                    <a:gd name="T23" fmla="*/ 2 h 5547"/>
                    <a:gd name="T24" fmla="*/ 0 w 4957"/>
                    <a:gd name="T25" fmla="*/ 2 h 5547"/>
                    <a:gd name="T26" fmla="*/ 0 w 4957"/>
                    <a:gd name="T27" fmla="*/ 2 h 5547"/>
                    <a:gd name="T28" fmla="*/ 0 w 4957"/>
                    <a:gd name="T29" fmla="*/ 2 h 5547"/>
                    <a:gd name="T30" fmla="*/ 0 w 4957"/>
                    <a:gd name="T31" fmla="*/ 1 h 5547"/>
                    <a:gd name="T32" fmla="*/ 0 w 4957"/>
                    <a:gd name="T33" fmla="*/ 1 h 5547"/>
                    <a:gd name="T34" fmla="*/ 0 w 4957"/>
                    <a:gd name="T35" fmla="*/ 1 h 5547"/>
                    <a:gd name="T36" fmla="*/ 0 w 4957"/>
                    <a:gd name="T37" fmla="*/ 1 h 5547"/>
                    <a:gd name="T38" fmla="*/ 0 w 4957"/>
                    <a:gd name="T39" fmla="*/ 1 h 5547"/>
                    <a:gd name="T40" fmla="*/ 0 w 4957"/>
                    <a:gd name="T41" fmla="*/ 1 h 5547"/>
                    <a:gd name="T42" fmla="*/ 0 w 4957"/>
                    <a:gd name="T43" fmla="*/ 1 h 5547"/>
                    <a:gd name="T44" fmla="*/ 0 w 4957"/>
                    <a:gd name="T45" fmla="*/ 0 h 5547"/>
                    <a:gd name="T46" fmla="*/ 0 w 4957"/>
                    <a:gd name="T47" fmla="*/ 0 h 5547"/>
                    <a:gd name="T48" fmla="*/ 0 w 4957"/>
                    <a:gd name="T49" fmla="*/ 0 h 5547"/>
                    <a:gd name="T50" fmla="*/ 0 w 4957"/>
                    <a:gd name="T51" fmla="*/ 0 h 5547"/>
                    <a:gd name="T52" fmla="*/ 0 w 4957"/>
                    <a:gd name="T53" fmla="*/ 0 h 5547"/>
                    <a:gd name="T54" fmla="*/ 0 w 4957"/>
                    <a:gd name="T55" fmla="*/ 0 h 5547"/>
                    <a:gd name="T56" fmla="*/ 0 w 4957"/>
                    <a:gd name="T57" fmla="*/ 0 h 5547"/>
                    <a:gd name="T58" fmla="*/ 0 w 4957"/>
                    <a:gd name="T59" fmla="*/ 0 h 5547"/>
                    <a:gd name="T60" fmla="*/ 0 w 4957"/>
                    <a:gd name="T61" fmla="*/ 0 h 5547"/>
                    <a:gd name="T62" fmla="*/ 0 w 4957"/>
                    <a:gd name="T63" fmla="*/ 0 h 5547"/>
                    <a:gd name="T64" fmla="*/ 0 w 4957"/>
                    <a:gd name="T65" fmla="*/ 0 h 5547"/>
                    <a:gd name="T66" fmla="*/ 0 w 4957"/>
                    <a:gd name="T67" fmla="*/ 0 h 5547"/>
                    <a:gd name="T68" fmla="*/ 0 w 4957"/>
                    <a:gd name="T69" fmla="*/ 1 h 5547"/>
                    <a:gd name="T70" fmla="*/ 0 w 4957"/>
                    <a:gd name="T71" fmla="*/ 1 h 5547"/>
                    <a:gd name="T72" fmla="*/ 0 w 4957"/>
                    <a:gd name="T73" fmla="*/ 1 h 5547"/>
                    <a:gd name="T74" fmla="*/ 0 w 4957"/>
                    <a:gd name="T75" fmla="*/ 1 h 5547"/>
                    <a:gd name="T76" fmla="*/ 0 w 4957"/>
                    <a:gd name="T77" fmla="*/ 1 h 5547"/>
                    <a:gd name="T78" fmla="*/ 0 w 4957"/>
                    <a:gd name="T79" fmla="*/ 1 h 5547"/>
                    <a:gd name="T80" fmla="*/ 0 w 4957"/>
                    <a:gd name="T81" fmla="*/ 1 h 5547"/>
                    <a:gd name="T82" fmla="*/ 0 w 4957"/>
                    <a:gd name="T83" fmla="*/ 2 h 5547"/>
                    <a:gd name="T84" fmla="*/ 0 w 4957"/>
                    <a:gd name="T85" fmla="*/ 2 h 5547"/>
                    <a:gd name="T86" fmla="*/ 0 w 4957"/>
                    <a:gd name="T87" fmla="*/ 2 h 5547"/>
                    <a:gd name="T88" fmla="*/ 0 w 4957"/>
                    <a:gd name="T89" fmla="*/ 2 h 5547"/>
                    <a:gd name="T90" fmla="*/ 0 w 4957"/>
                    <a:gd name="T91" fmla="*/ 2 h 5547"/>
                    <a:gd name="T92" fmla="*/ 0 w 4957"/>
                    <a:gd name="T93" fmla="*/ 2 h 5547"/>
                    <a:gd name="T94" fmla="*/ 0 w 4957"/>
                    <a:gd name="T95" fmla="*/ 2 h 5547"/>
                    <a:gd name="T96" fmla="*/ 0 w 4957"/>
                    <a:gd name="T97" fmla="*/ 2 h 5547"/>
                    <a:gd name="T98" fmla="*/ 0 w 4957"/>
                    <a:gd name="T99" fmla="*/ 2 h 5547"/>
                    <a:gd name="T100" fmla="*/ 0 w 4957"/>
                    <a:gd name="T101" fmla="*/ 2 h 5547"/>
                    <a:gd name="T102" fmla="*/ 0 w 4957"/>
                    <a:gd name="T103" fmla="*/ 2 h 55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957" h="5547">
                      <a:moveTo>
                        <a:pt x="19" y="5498"/>
                      </a:moveTo>
                      <a:lnTo>
                        <a:pt x="13" y="5500"/>
                      </a:lnTo>
                      <a:lnTo>
                        <a:pt x="8" y="5504"/>
                      </a:lnTo>
                      <a:lnTo>
                        <a:pt x="4" y="5509"/>
                      </a:lnTo>
                      <a:lnTo>
                        <a:pt x="2" y="5515"/>
                      </a:lnTo>
                      <a:lnTo>
                        <a:pt x="0" y="5522"/>
                      </a:lnTo>
                      <a:lnTo>
                        <a:pt x="2" y="5528"/>
                      </a:lnTo>
                      <a:lnTo>
                        <a:pt x="4" y="5534"/>
                      </a:lnTo>
                      <a:lnTo>
                        <a:pt x="8" y="5539"/>
                      </a:lnTo>
                      <a:lnTo>
                        <a:pt x="13" y="5543"/>
                      </a:lnTo>
                      <a:lnTo>
                        <a:pt x="19" y="5545"/>
                      </a:lnTo>
                      <a:lnTo>
                        <a:pt x="25" y="5547"/>
                      </a:lnTo>
                      <a:lnTo>
                        <a:pt x="32" y="5545"/>
                      </a:lnTo>
                      <a:lnTo>
                        <a:pt x="111" y="5524"/>
                      </a:lnTo>
                      <a:lnTo>
                        <a:pt x="195" y="5501"/>
                      </a:lnTo>
                      <a:lnTo>
                        <a:pt x="238" y="5488"/>
                      </a:lnTo>
                      <a:lnTo>
                        <a:pt x="285" y="5472"/>
                      </a:lnTo>
                      <a:lnTo>
                        <a:pt x="332" y="5455"/>
                      </a:lnTo>
                      <a:lnTo>
                        <a:pt x="383" y="5436"/>
                      </a:lnTo>
                      <a:lnTo>
                        <a:pt x="436" y="5412"/>
                      </a:lnTo>
                      <a:lnTo>
                        <a:pt x="491" y="5388"/>
                      </a:lnTo>
                      <a:lnTo>
                        <a:pt x="550" y="5361"/>
                      </a:lnTo>
                      <a:lnTo>
                        <a:pt x="610" y="5330"/>
                      </a:lnTo>
                      <a:lnTo>
                        <a:pt x="675" y="5296"/>
                      </a:lnTo>
                      <a:lnTo>
                        <a:pt x="740" y="5259"/>
                      </a:lnTo>
                      <a:lnTo>
                        <a:pt x="807" y="5218"/>
                      </a:lnTo>
                      <a:lnTo>
                        <a:pt x="877" y="5176"/>
                      </a:lnTo>
                      <a:lnTo>
                        <a:pt x="949" y="5129"/>
                      </a:lnTo>
                      <a:lnTo>
                        <a:pt x="1021" y="5079"/>
                      </a:lnTo>
                      <a:lnTo>
                        <a:pt x="1096" y="5026"/>
                      </a:lnTo>
                      <a:lnTo>
                        <a:pt x="1170" y="4970"/>
                      </a:lnTo>
                      <a:lnTo>
                        <a:pt x="1246" y="4914"/>
                      </a:lnTo>
                      <a:lnTo>
                        <a:pt x="1322" y="4855"/>
                      </a:lnTo>
                      <a:lnTo>
                        <a:pt x="1471" y="4731"/>
                      </a:lnTo>
                      <a:lnTo>
                        <a:pt x="1617" y="4606"/>
                      </a:lnTo>
                      <a:lnTo>
                        <a:pt x="1763" y="4475"/>
                      </a:lnTo>
                      <a:lnTo>
                        <a:pt x="1905" y="4337"/>
                      </a:lnTo>
                      <a:lnTo>
                        <a:pt x="2047" y="4195"/>
                      </a:lnTo>
                      <a:lnTo>
                        <a:pt x="2191" y="4048"/>
                      </a:lnTo>
                      <a:lnTo>
                        <a:pt x="2333" y="3896"/>
                      </a:lnTo>
                      <a:lnTo>
                        <a:pt x="2467" y="3744"/>
                      </a:lnTo>
                      <a:lnTo>
                        <a:pt x="2593" y="3595"/>
                      </a:lnTo>
                      <a:lnTo>
                        <a:pt x="2651" y="3521"/>
                      </a:lnTo>
                      <a:lnTo>
                        <a:pt x="2706" y="3450"/>
                      </a:lnTo>
                      <a:lnTo>
                        <a:pt x="2759" y="3381"/>
                      </a:lnTo>
                      <a:lnTo>
                        <a:pt x="2809" y="3313"/>
                      </a:lnTo>
                      <a:lnTo>
                        <a:pt x="2859" y="3248"/>
                      </a:lnTo>
                      <a:lnTo>
                        <a:pt x="2905" y="3184"/>
                      </a:lnTo>
                      <a:lnTo>
                        <a:pt x="2950" y="3121"/>
                      </a:lnTo>
                      <a:lnTo>
                        <a:pt x="2996" y="3059"/>
                      </a:lnTo>
                      <a:lnTo>
                        <a:pt x="3172" y="2822"/>
                      </a:lnTo>
                      <a:lnTo>
                        <a:pt x="3217" y="2762"/>
                      </a:lnTo>
                      <a:lnTo>
                        <a:pt x="3262" y="2699"/>
                      </a:lnTo>
                      <a:lnTo>
                        <a:pt x="3310" y="2632"/>
                      </a:lnTo>
                      <a:lnTo>
                        <a:pt x="3359" y="2563"/>
                      </a:lnTo>
                      <a:lnTo>
                        <a:pt x="3412" y="2488"/>
                      </a:lnTo>
                      <a:lnTo>
                        <a:pt x="3572" y="2250"/>
                      </a:lnTo>
                      <a:lnTo>
                        <a:pt x="3679" y="2089"/>
                      </a:lnTo>
                      <a:lnTo>
                        <a:pt x="3730" y="2010"/>
                      </a:lnTo>
                      <a:lnTo>
                        <a:pt x="3781" y="1934"/>
                      </a:lnTo>
                      <a:lnTo>
                        <a:pt x="3830" y="1862"/>
                      </a:lnTo>
                      <a:lnTo>
                        <a:pt x="3876" y="1792"/>
                      </a:lnTo>
                      <a:lnTo>
                        <a:pt x="3967" y="1656"/>
                      </a:lnTo>
                      <a:lnTo>
                        <a:pt x="4013" y="1587"/>
                      </a:lnTo>
                      <a:lnTo>
                        <a:pt x="4109" y="1442"/>
                      </a:lnTo>
                      <a:lnTo>
                        <a:pt x="4159" y="1363"/>
                      </a:lnTo>
                      <a:lnTo>
                        <a:pt x="4213" y="1278"/>
                      </a:lnTo>
                      <a:lnTo>
                        <a:pt x="4327" y="1099"/>
                      </a:lnTo>
                      <a:lnTo>
                        <a:pt x="4385" y="1004"/>
                      </a:lnTo>
                      <a:lnTo>
                        <a:pt x="4499" y="815"/>
                      </a:lnTo>
                      <a:lnTo>
                        <a:pt x="4554" y="724"/>
                      </a:lnTo>
                      <a:lnTo>
                        <a:pt x="4607" y="634"/>
                      </a:lnTo>
                      <a:lnTo>
                        <a:pt x="4658" y="550"/>
                      </a:lnTo>
                      <a:lnTo>
                        <a:pt x="4705" y="469"/>
                      </a:lnTo>
                      <a:lnTo>
                        <a:pt x="4749" y="393"/>
                      </a:lnTo>
                      <a:lnTo>
                        <a:pt x="4793" y="318"/>
                      </a:lnTo>
                      <a:lnTo>
                        <a:pt x="4835" y="245"/>
                      </a:lnTo>
                      <a:lnTo>
                        <a:pt x="4874" y="176"/>
                      </a:lnTo>
                      <a:lnTo>
                        <a:pt x="4953" y="38"/>
                      </a:lnTo>
                      <a:lnTo>
                        <a:pt x="4956" y="31"/>
                      </a:lnTo>
                      <a:lnTo>
                        <a:pt x="4957" y="25"/>
                      </a:lnTo>
                      <a:lnTo>
                        <a:pt x="4956" y="19"/>
                      </a:lnTo>
                      <a:lnTo>
                        <a:pt x="4953" y="13"/>
                      </a:lnTo>
                      <a:lnTo>
                        <a:pt x="4949" y="8"/>
                      </a:lnTo>
                      <a:lnTo>
                        <a:pt x="4944" y="4"/>
                      </a:lnTo>
                      <a:lnTo>
                        <a:pt x="4938" y="1"/>
                      </a:lnTo>
                      <a:lnTo>
                        <a:pt x="4932" y="0"/>
                      </a:lnTo>
                      <a:lnTo>
                        <a:pt x="4926" y="1"/>
                      </a:lnTo>
                      <a:lnTo>
                        <a:pt x="4919" y="4"/>
                      </a:lnTo>
                      <a:lnTo>
                        <a:pt x="4914" y="8"/>
                      </a:lnTo>
                      <a:lnTo>
                        <a:pt x="4910" y="13"/>
                      </a:lnTo>
                      <a:lnTo>
                        <a:pt x="4831" y="151"/>
                      </a:lnTo>
                      <a:lnTo>
                        <a:pt x="4792" y="220"/>
                      </a:lnTo>
                      <a:lnTo>
                        <a:pt x="4751" y="293"/>
                      </a:lnTo>
                      <a:lnTo>
                        <a:pt x="4707" y="367"/>
                      </a:lnTo>
                      <a:lnTo>
                        <a:pt x="4663" y="444"/>
                      </a:lnTo>
                      <a:lnTo>
                        <a:pt x="4615" y="525"/>
                      </a:lnTo>
                      <a:lnTo>
                        <a:pt x="4564" y="609"/>
                      </a:lnTo>
                      <a:lnTo>
                        <a:pt x="4512" y="698"/>
                      </a:lnTo>
                      <a:lnTo>
                        <a:pt x="4456" y="790"/>
                      </a:lnTo>
                      <a:lnTo>
                        <a:pt x="4342" y="979"/>
                      </a:lnTo>
                      <a:lnTo>
                        <a:pt x="4284" y="1071"/>
                      </a:lnTo>
                      <a:lnTo>
                        <a:pt x="4171" y="1251"/>
                      </a:lnTo>
                      <a:lnTo>
                        <a:pt x="4117" y="1335"/>
                      </a:lnTo>
                      <a:lnTo>
                        <a:pt x="4066" y="1414"/>
                      </a:lnTo>
                      <a:lnTo>
                        <a:pt x="3971" y="1559"/>
                      </a:lnTo>
                      <a:lnTo>
                        <a:pt x="3924" y="1628"/>
                      </a:lnTo>
                      <a:lnTo>
                        <a:pt x="3834" y="1764"/>
                      </a:lnTo>
                      <a:lnTo>
                        <a:pt x="3787" y="1835"/>
                      </a:lnTo>
                      <a:lnTo>
                        <a:pt x="3738" y="1906"/>
                      </a:lnTo>
                      <a:lnTo>
                        <a:pt x="3688" y="1982"/>
                      </a:lnTo>
                      <a:lnTo>
                        <a:pt x="3636" y="2061"/>
                      </a:lnTo>
                      <a:lnTo>
                        <a:pt x="3529" y="2222"/>
                      </a:lnTo>
                      <a:lnTo>
                        <a:pt x="3369" y="2460"/>
                      </a:lnTo>
                      <a:lnTo>
                        <a:pt x="3319" y="2534"/>
                      </a:lnTo>
                      <a:lnTo>
                        <a:pt x="3270" y="2602"/>
                      </a:lnTo>
                      <a:lnTo>
                        <a:pt x="3222" y="2669"/>
                      </a:lnTo>
                      <a:lnTo>
                        <a:pt x="3177" y="2732"/>
                      </a:lnTo>
                      <a:lnTo>
                        <a:pt x="3132" y="2792"/>
                      </a:lnTo>
                      <a:lnTo>
                        <a:pt x="2955" y="3029"/>
                      </a:lnTo>
                      <a:lnTo>
                        <a:pt x="2910" y="3090"/>
                      </a:lnTo>
                      <a:lnTo>
                        <a:pt x="2865" y="3153"/>
                      </a:lnTo>
                      <a:lnTo>
                        <a:pt x="2818" y="3218"/>
                      </a:lnTo>
                      <a:lnTo>
                        <a:pt x="2769" y="3283"/>
                      </a:lnTo>
                      <a:lnTo>
                        <a:pt x="2719" y="3351"/>
                      </a:lnTo>
                      <a:lnTo>
                        <a:pt x="2666" y="3420"/>
                      </a:lnTo>
                      <a:lnTo>
                        <a:pt x="2611" y="3491"/>
                      </a:lnTo>
                      <a:lnTo>
                        <a:pt x="2553" y="3562"/>
                      </a:lnTo>
                      <a:lnTo>
                        <a:pt x="2492" y="3637"/>
                      </a:lnTo>
                      <a:lnTo>
                        <a:pt x="2430" y="3711"/>
                      </a:lnTo>
                      <a:lnTo>
                        <a:pt x="2295" y="3863"/>
                      </a:lnTo>
                      <a:lnTo>
                        <a:pt x="2155" y="4013"/>
                      </a:lnTo>
                      <a:lnTo>
                        <a:pt x="2012" y="4160"/>
                      </a:lnTo>
                      <a:lnTo>
                        <a:pt x="1870" y="4302"/>
                      </a:lnTo>
                      <a:lnTo>
                        <a:pt x="1728" y="4437"/>
                      </a:lnTo>
                      <a:lnTo>
                        <a:pt x="1584" y="4568"/>
                      </a:lnTo>
                      <a:lnTo>
                        <a:pt x="1438" y="4694"/>
                      </a:lnTo>
                      <a:lnTo>
                        <a:pt x="1290" y="4814"/>
                      </a:lnTo>
                      <a:lnTo>
                        <a:pt x="1216" y="4874"/>
                      </a:lnTo>
                      <a:lnTo>
                        <a:pt x="1140" y="4930"/>
                      </a:lnTo>
                      <a:lnTo>
                        <a:pt x="1066" y="4986"/>
                      </a:lnTo>
                      <a:lnTo>
                        <a:pt x="993" y="5038"/>
                      </a:lnTo>
                      <a:lnTo>
                        <a:pt x="921" y="5086"/>
                      </a:lnTo>
                      <a:lnTo>
                        <a:pt x="849" y="5133"/>
                      </a:lnTo>
                      <a:lnTo>
                        <a:pt x="782" y="5176"/>
                      </a:lnTo>
                      <a:lnTo>
                        <a:pt x="715" y="5216"/>
                      </a:lnTo>
                      <a:lnTo>
                        <a:pt x="649" y="5251"/>
                      </a:lnTo>
                      <a:lnTo>
                        <a:pt x="588" y="5285"/>
                      </a:lnTo>
                      <a:lnTo>
                        <a:pt x="527" y="5315"/>
                      </a:lnTo>
                      <a:lnTo>
                        <a:pt x="471" y="5343"/>
                      </a:lnTo>
                      <a:lnTo>
                        <a:pt x="415" y="5367"/>
                      </a:lnTo>
                      <a:lnTo>
                        <a:pt x="363" y="5388"/>
                      </a:lnTo>
                      <a:lnTo>
                        <a:pt x="315" y="5407"/>
                      </a:lnTo>
                      <a:lnTo>
                        <a:pt x="267" y="5425"/>
                      </a:lnTo>
                      <a:lnTo>
                        <a:pt x="223" y="5440"/>
                      </a:lnTo>
                      <a:lnTo>
                        <a:pt x="180" y="5454"/>
                      </a:lnTo>
                      <a:lnTo>
                        <a:pt x="98" y="5476"/>
                      </a:lnTo>
                      <a:lnTo>
                        <a:pt x="19" y="5498"/>
                      </a:lnTo>
                      <a:close/>
                    </a:path>
                  </a:pathLst>
                </a:custGeom>
                <a:noFill/>
                <a:ln w="38100" cap="flat" cmpd="sng">
                  <a:solidFill>
                    <a:srgbClr val="0070C0"/>
                  </a:solidFill>
                  <a:prstDash val="sysDot"/>
                  <a:round/>
                  <a:headEnd/>
                  <a:tailEnd/>
                </a:ln>
                <a:extLst>
                  <a:ext uri="{909E8E84-426E-40DD-AFC4-6F175D3DCCD1}">
                    <a14:hiddenFill xmlns:a14="http://schemas.microsoft.com/office/drawing/2010/main">
                      <a:solidFill>
                        <a:srgbClr val="009900"/>
                      </a:solidFill>
                    </a14:hiddenFill>
                  </a:ext>
                </a:extLst>
              </p:spPr>
              <p:txBody>
                <a:bodyPr/>
                <a:lstStyle/>
                <a:p>
                  <a:endParaRPr lang="en-US"/>
                </a:p>
              </p:txBody>
            </p:sp>
            <p:sp>
              <p:nvSpPr>
                <p:cNvPr id="40" name="Line 33"/>
                <p:cNvSpPr>
                  <a:spLocks noChangeShapeType="1"/>
                </p:cNvSpPr>
                <p:nvPr/>
              </p:nvSpPr>
              <p:spPr bwMode="auto">
                <a:xfrm rot="16200000" flipV="1">
                  <a:off x="1970" y="1531"/>
                  <a:ext cx="7" cy="123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34"/>
                <p:cNvSpPr txBox="1">
                  <a:spLocks noChangeArrowheads="1"/>
                </p:cNvSpPr>
                <p:nvPr/>
              </p:nvSpPr>
              <p:spPr bwMode="auto">
                <a:xfrm>
                  <a:off x="1136" y="1888"/>
                  <a:ext cx="2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err="1" smtClean="0">
                      <a:solidFill>
                        <a:srgbClr val="0070C0"/>
                      </a:solidFill>
                    </a:rPr>
                    <a:t>p</a:t>
                  </a:r>
                  <a:r>
                    <a:rPr lang="en-US" sz="2000" b="1" baseline="-25000" dirty="0" err="1" smtClean="0">
                      <a:solidFill>
                        <a:srgbClr val="0070C0"/>
                      </a:solidFill>
                    </a:rPr>
                    <a:t>O</a:t>
                  </a:r>
                  <a:endParaRPr lang="en-US" sz="2000" b="1" baseline="-25000" dirty="0">
                    <a:solidFill>
                      <a:srgbClr val="0070C0"/>
                    </a:solidFill>
                  </a:endParaRPr>
                </a:p>
              </p:txBody>
            </p:sp>
            <p:sp>
              <p:nvSpPr>
                <p:cNvPr id="42" name="Line 38"/>
                <p:cNvSpPr>
                  <a:spLocks noChangeShapeType="1"/>
                </p:cNvSpPr>
                <p:nvPr/>
              </p:nvSpPr>
              <p:spPr bwMode="auto">
                <a:xfrm flipV="1">
                  <a:off x="2603" y="2158"/>
                  <a:ext cx="1" cy="726"/>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Oval 10"/>
                <p:cNvSpPr>
                  <a:spLocks noChangeArrowheads="1"/>
                </p:cNvSpPr>
                <p:nvPr/>
              </p:nvSpPr>
              <p:spPr bwMode="auto">
                <a:xfrm>
                  <a:off x="2549" y="2086"/>
                  <a:ext cx="120" cy="126"/>
                </a:xfrm>
                <a:prstGeom prst="ellipse">
                  <a:avLst/>
                </a:prstGeom>
                <a:solidFill>
                  <a:srgbClr val="0070C0"/>
                </a:solidFill>
                <a:ln w="25400">
                  <a:solidFill>
                    <a:srgbClr val="3399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sp>
        <p:nvSpPr>
          <p:cNvPr id="44" name="Oval 37"/>
          <p:cNvSpPr>
            <a:spLocks noChangeArrowheads="1"/>
          </p:cNvSpPr>
          <p:nvPr/>
        </p:nvSpPr>
        <p:spPr bwMode="auto">
          <a:xfrm>
            <a:off x="3681736" y="4622740"/>
            <a:ext cx="190500" cy="200025"/>
          </a:xfrm>
          <a:prstGeom prst="ellipse">
            <a:avLst/>
          </a:prstGeom>
          <a:solidFill>
            <a:srgbClr val="0070C0"/>
          </a:solidFill>
          <a:ln w="25400">
            <a:solidFill>
              <a:srgbClr val="339966"/>
            </a:solidFill>
            <a:round/>
            <a:headEnd/>
            <a:tailEnd/>
          </a:ln>
          <a:effectLst/>
          <a:extLst/>
        </p:spPr>
        <p:txBody>
          <a:bodyPr wrap="none" anchor="ctr"/>
          <a:lstStyle/>
          <a:p>
            <a:endParaRPr lang="en-US"/>
          </a:p>
        </p:txBody>
      </p:sp>
      <p:sp>
        <p:nvSpPr>
          <p:cNvPr id="45" name="Footer Placeholder 44"/>
          <p:cNvSpPr>
            <a:spLocks noGrp="1"/>
          </p:cNvSpPr>
          <p:nvPr>
            <p:ph type="ftr" sz="quarter" idx="10"/>
          </p:nvPr>
        </p:nvSpPr>
        <p:spPr/>
        <p:txBody>
          <a:bodyPr/>
          <a:lstStyle/>
          <a:p>
            <a:pPr>
              <a:defRPr/>
            </a:pPr>
            <a:r>
              <a:rPr lang="en-US" smtClean="0"/>
              <a:t>2016-05-09   © 2016 LafargeHolcim</a:t>
            </a:r>
            <a:endParaRPr lang="en-US"/>
          </a:p>
        </p:txBody>
      </p:sp>
      <p:sp>
        <p:nvSpPr>
          <p:cNvPr id="46" name="Slide Number Placeholder 45"/>
          <p:cNvSpPr>
            <a:spLocks noGrp="1"/>
          </p:cNvSpPr>
          <p:nvPr>
            <p:ph type="sldNum" sz="quarter" idx="11"/>
          </p:nvPr>
        </p:nvSpPr>
        <p:spPr/>
        <p:txBody>
          <a:bodyPr/>
          <a:lstStyle/>
          <a:p>
            <a:pPr>
              <a:defRPr/>
            </a:pPr>
            <a:fld id="{73500169-3664-4419-9D50-9BEB7C21E38A}" type="slidenum">
              <a:rPr lang="en-US" smtClean="0"/>
              <a:pPr>
                <a:defRPr/>
              </a:pPr>
              <a:t>10</a:t>
            </a:fld>
            <a:endParaRPr lang="en-US" dirty="0"/>
          </a:p>
        </p:txBody>
      </p:sp>
    </p:spTree>
    <p:extLst>
      <p:ext uri="{BB962C8B-B14F-4D97-AF65-F5344CB8AC3E}">
        <p14:creationId xmlns:p14="http://schemas.microsoft.com/office/powerpoint/2010/main" val="13852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53846E-6 -1.85185E-6 L 1.53846E-6 -0.17222 " pathEditMode="relative" rAng="0" ptsTypes="AA">
                                      <p:cBhvr>
                                        <p:cTn id="6" dur="2000" fill="hold"/>
                                        <p:tgtEl>
                                          <p:spTgt spid="44"/>
                                        </p:tgtEl>
                                        <p:attrNameLst>
                                          <p:attrName>ppt_x</p:attrName>
                                          <p:attrName>ppt_y</p:attrName>
                                        </p:attrNameLst>
                                      </p:cBhvr>
                                      <p:rCtr x="0" y="-8611"/>
                                    </p:animMotion>
                                  </p:childTnLst>
                                </p:cTn>
                              </p:par>
                            </p:childTnLst>
                          </p:cTn>
                        </p:par>
                        <p:par>
                          <p:cTn id="7" fill="hold">
                            <p:stCondLst>
                              <p:cond delay="2000"/>
                            </p:stCondLst>
                            <p:childTnLst>
                              <p:par>
                                <p:cTn id="8" presetID="3" presetClass="entr" presetSubtype="10" fill="hold" nodeType="afterEffect">
                                  <p:stCondLst>
                                    <p:cond delay="100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childTnLst>
                          </p:cTn>
                        </p:par>
                        <p:par>
                          <p:cTn id="11" fill="hold">
                            <p:stCondLst>
                              <p:cond delay="3500"/>
                            </p:stCondLst>
                            <p:childTnLst>
                              <p:par>
                                <p:cTn id="12" presetID="3" presetClass="entr" presetSubtype="1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linds(horizontal)">
                                      <p:cBhvr>
                                        <p:cTn id="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4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1BF589EF-903A-49B4-B785-9526D892DEA6}" type="slidenum">
              <a:rPr lang="en-US" sz="800"/>
              <a:pPr algn="r"/>
              <a:t>11</a:t>
            </a:fld>
            <a:endParaRPr lang="en-US" sz="800"/>
          </a:p>
        </p:txBody>
      </p:sp>
      <p:sp>
        <p:nvSpPr>
          <p:cNvPr id="38948" name="AutoShape 2"/>
          <p:cNvSpPr>
            <a:spLocks noChangeAspect="1" noChangeArrowheads="1" noTextEdit="1"/>
          </p:cNvSpPr>
          <p:nvPr/>
        </p:nvSpPr>
        <p:spPr bwMode="auto">
          <a:xfrm>
            <a:off x="2025650" y="996950"/>
            <a:ext cx="6934200" cy="5357813"/>
          </a:xfrm>
          <a:prstGeom prst="rect">
            <a:avLst/>
          </a:prstGeom>
          <a:noFill/>
          <a:ln w="9525">
            <a:noFill/>
            <a:miter lim="800000"/>
            <a:headEnd/>
            <a:tailEnd/>
          </a:ln>
        </p:spPr>
        <p:txBody>
          <a:bodyPr/>
          <a:lstStyle/>
          <a:p>
            <a:endParaRPr lang="de-DE"/>
          </a:p>
        </p:txBody>
      </p:sp>
      <p:sp>
        <p:nvSpPr>
          <p:cNvPr id="38949" name="Freeform 3"/>
          <p:cNvSpPr>
            <a:spLocks/>
          </p:cNvSpPr>
          <p:nvPr/>
        </p:nvSpPr>
        <p:spPr bwMode="auto">
          <a:xfrm>
            <a:off x="1035050" y="2755900"/>
            <a:ext cx="3276600" cy="3335338"/>
          </a:xfrm>
          <a:custGeom>
            <a:avLst/>
            <a:gdLst>
              <a:gd name="T0" fmla="*/ 2147483647 w 4957"/>
              <a:gd name="T1" fmla="*/ 2147483647 h 5547"/>
              <a:gd name="T2" fmla="*/ 0 w 4957"/>
              <a:gd name="T3" fmla="*/ 2147483647 h 5547"/>
              <a:gd name="T4" fmla="*/ 2147483647 w 4957"/>
              <a:gd name="T5" fmla="*/ 2147483647 h 5547"/>
              <a:gd name="T6" fmla="*/ 2147483647 w 4957"/>
              <a:gd name="T7" fmla="*/ 2147483647 h 5547"/>
              <a:gd name="T8" fmla="*/ 2147483647 w 4957"/>
              <a:gd name="T9" fmla="*/ 2147483647 h 5547"/>
              <a:gd name="T10" fmla="*/ 2147483647 w 4957"/>
              <a:gd name="T11" fmla="*/ 2147483647 h 5547"/>
              <a:gd name="T12" fmla="*/ 2147483647 w 4957"/>
              <a:gd name="T13" fmla="*/ 2147483647 h 5547"/>
              <a:gd name="T14" fmla="*/ 2147483647 w 4957"/>
              <a:gd name="T15" fmla="*/ 2147483647 h 5547"/>
              <a:gd name="T16" fmla="*/ 2147483647 w 4957"/>
              <a:gd name="T17" fmla="*/ 2147483647 h 5547"/>
              <a:gd name="T18" fmla="*/ 2147483647 w 4957"/>
              <a:gd name="T19" fmla="*/ 2147483647 h 5547"/>
              <a:gd name="T20" fmla="*/ 2147483647 w 4957"/>
              <a:gd name="T21" fmla="*/ 2147483647 h 5547"/>
              <a:gd name="T22" fmla="*/ 2147483647 w 4957"/>
              <a:gd name="T23" fmla="*/ 2147483647 h 5547"/>
              <a:gd name="T24" fmla="*/ 2147483647 w 4957"/>
              <a:gd name="T25" fmla="*/ 2147483647 h 5547"/>
              <a:gd name="T26" fmla="*/ 2147483647 w 4957"/>
              <a:gd name="T27" fmla="*/ 2147483647 h 5547"/>
              <a:gd name="T28" fmla="*/ 2147483647 w 4957"/>
              <a:gd name="T29" fmla="*/ 2147483647 h 5547"/>
              <a:gd name="T30" fmla="*/ 2147483647 w 4957"/>
              <a:gd name="T31" fmla="*/ 2147483647 h 5547"/>
              <a:gd name="T32" fmla="*/ 2147483647 w 4957"/>
              <a:gd name="T33" fmla="*/ 2147483647 h 5547"/>
              <a:gd name="T34" fmla="*/ 2147483647 w 4957"/>
              <a:gd name="T35" fmla="*/ 2147483647 h 5547"/>
              <a:gd name="T36" fmla="*/ 2147483647 w 4957"/>
              <a:gd name="T37" fmla="*/ 2147483647 h 5547"/>
              <a:gd name="T38" fmla="*/ 2147483647 w 4957"/>
              <a:gd name="T39" fmla="*/ 2147483647 h 5547"/>
              <a:gd name="T40" fmla="*/ 2147483647 w 4957"/>
              <a:gd name="T41" fmla="*/ 2147483647 h 5547"/>
              <a:gd name="T42" fmla="*/ 2147483647 w 4957"/>
              <a:gd name="T43" fmla="*/ 2147483647 h 5547"/>
              <a:gd name="T44" fmla="*/ 2147483647 w 4957"/>
              <a:gd name="T45" fmla="*/ 2147483647 h 5547"/>
              <a:gd name="T46" fmla="*/ 2147483647 w 4957"/>
              <a:gd name="T47" fmla="*/ 2147483647 h 5547"/>
              <a:gd name="T48" fmla="*/ 2147483647 w 4957"/>
              <a:gd name="T49" fmla="*/ 2147483647 h 5547"/>
              <a:gd name="T50" fmla="*/ 2147483647 w 4957"/>
              <a:gd name="T51" fmla="*/ 2147483647 h 5547"/>
              <a:gd name="T52" fmla="*/ 2147483647 w 4957"/>
              <a:gd name="T53" fmla="*/ 2147483647 h 5547"/>
              <a:gd name="T54" fmla="*/ 2147483647 w 4957"/>
              <a:gd name="T55" fmla="*/ 2147483647 h 5547"/>
              <a:gd name="T56" fmla="*/ 2147483647 w 4957"/>
              <a:gd name="T57" fmla="*/ 0 h 5547"/>
              <a:gd name="T58" fmla="*/ 2147483647 w 4957"/>
              <a:gd name="T59" fmla="*/ 2147483647 h 5547"/>
              <a:gd name="T60" fmla="*/ 2147483647 w 4957"/>
              <a:gd name="T61" fmla="*/ 2147483647 h 5547"/>
              <a:gd name="T62" fmla="*/ 2147483647 w 4957"/>
              <a:gd name="T63" fmla="*/ 2147483647 h 5547"/>
              <a:gd name="T64" fmla="*/ 2147483647 w 4957"/>
              <a:gd name="T65" fmla="*/ 2147483647 h 5547"/>
              <a:gd name="T66" fmla="*/ 2147483647 w 4957"/>
              <a:gd name="T67" fmla="*/ 2147483647 h 5547"/>
              <a:gd name="T68" fmla="*/ 2147483647 w 4957"/>
              <a:gd name="T69" fmla="*/ 2147483647 h 5547"/>
              <a:gd name="T70" fmla="*/ 2147483647 w 4957"/>
              <a:gd name="T71" fmla="*/ 2147483647 h 5547"/>
              <a:gd name="T72" fmla="*/ 2147483647 w 4957"/>
              <a:gd name="T73" fmla="*/ 2147483647 h 5547"/>
              <a:gd name="T74" fmla="*/ 2147483647 w 4957"/>
              <a:gd name="T75" fmla="*/ 2147483647 h 5547"/>
              <a:gd name="T76" fmla="*/ 2147483647 w 4957"/>
              <a:gd name="T77" fmla="*/ 2147483647 h 5547"/>
              <a:gd name="T78" fmla="*/ 2147483647 w 4957"/>
              <a:gd name="T79" fmla="*/ 2147483647 h 5547"/>
              <a:gd name="T80" fmla="*/ 2147483647 w 4957"/>
              <a:gd name="T81" fmla="*/ 2147483647 h 5547"/>
              <a:gd name="T82" fmla="*/ 2147483647 w 4957"/>
              <a:gd name="T83" fmla="*/ 2147483647 h 5547"/>
              <a:gd name="T84" fmla="*/ 2147483647 w 4957"/>
              <a:gd name="T85" fmla="*/ 2147483647 h 5547"/>
              <a:gd name="T86" fmla="*/ 2147483647 w 4957"/>
              <a:gd name="T87" fmla="*/ 2147483647 h 5547"/>
              <a:gd name="T88" fmla="*/ 2147483647 w 4957"/>
              <a:gd name="T89" fmla="*/ 2147483647 h 5547"/>
              <a:gd name="T90" fmla="*/ 2147483647 w 4957"/>
              <a:gd name="T91" fmla="*/ 2147483647 h 5547"/>
              <a:gd name="T92" fmla="*/ 2147483647 w 4957"/>
              <a:gd name="T93" fmla="*/ 2147483647 h 5547"/>
              <a:gd name="T94" fmla="*/ 2147483647 w 4957"/>
              <a:gd name="T95" fmla="*/ 2147483647 h 5547"/>
              <a:gd name="T96" fmla="*/ 2147483647 w 4957"/>
              <a:gd name="T97" fmla="*/ 2147483647 h 5547"/>
              <a:gd name="T98" fmla="*/ 2147483647 w 4957"/>
              <a:gd name="T99" fmla="*/ 2147483647 h 5547"/>
              <a:gd name="T100" fmla="*/ 2147483647 w 4957"/>
              <a:gd name="T101" fmla="*/ 2147483647 h 5547"/>
              <a:gd name="T102" fmla="*/ 2147483647 w 4957"/>
              <a:gd name="T103" fmla="*/ 2147483647 h 55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957"/>
              <a:gd name="T157" fmla="*/ 0 h 5547"/>
              <a:gd name="T158" fmla="*/ 4957 w 4957"/>
              <a:gd name="T159" fmla="*/ 5547 h 554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957" h="5547">
                <a:moveTo>
                  <a:pt x="19" y="5498"/>
                </a:moveTo>
                <a:lnTo>
                  <a:pt x="13" y="5500"/>
                </a:lnTo>
                <a:lnTo>
                  <a:pt x="8" y="5504"/>
                </a:lnTo>
                <a:lnTo>
                  <a:pt x="4" y="5509"/>
                </a:lnTo>
                <a:lnTo>
                  <a:pt x="2" y="5515"/>
                </a:lnTo>
                <a:lnTo>
                  <a:pt x="0" y="5522"/>
                </a:lnTo>
                <a:lnTo>
                  <a:pt x="2" y="5528"/>
                </a:lnTo>
                <a:lnTo>
                  <a:pt x="4" y="5534"/>
                </a:lnTo>
                <a:lnTo>
                  <a:pt x="8" y="5539"/>
                </a:lnTo>
                <a:lnTo>
                  <a:pt x="13" y="5543"/>
                </a:lnTo>
                <a:lnTo>
                  <a:pt x="19" y="5545"/>
                </a:lnTo>
                <a:lnTo>
                  <a:pt x="25" y="5547"/>
                </a:lnTo>
                <a:lnTo>
                  <a:pt x="32" y="5545"/>
                </a:lnTo>
                <a:lnTo>
                  <a:pt x="111" y="5524"/>
                </a:lnTo>
                <a:lnTo>
                  <a:pt x="195" y="5501"/>
                </a:lnTo>
                <a:lnTo>
                  <a:pt x="238" y="5488"/>
                </a:lnTo>
                <a:lnTo>
                  <a:pt x="285" y="5472"/>
                </a:lnTo>
                <a:lnTo>
                  <a:pt x="332" y="5455"/>
                </a:lnTo>
                <a:lnTo>
                  <a:pt x="383" y="5436"/>
                </a:lnTo>
                <a:lnTo>
                  <a:pt x="436" y="5412"/>
                </a:lnTo>
                <a:lnTo>
                  <a:pt x="491" y="5388"/>
                </a:lnTo>
                <a:lnTo>
                  <a:pt x="550" y="5361"/>
                </a:lnTo>
                <a:lnTo>
                  <a:pt x="610" y="5330"/>
                </a:lnTo>
                <a:lnTo>
                  <a:pt x="675" y="5296"/>
                </a:lnTo>
                <a:lnTo>
                  <a:pt x="740" y="5259"/>
                </a:lnTo>
                <a:lnTo>
                  <a:pt x="807" y="5218"/>
                </a:lnTo>
                <a:lnTo>
                  <a:pt x="877" y="5176"/>
                </a:lnTo>
                <a:lnTo>
                  <a:pt x="949" y="5129"/>
                </a:lnTo>
                <a:lnTo>
                  <a:pt x="1021" y="5079"/>
                </a:lnTo>
                <a:lnTo>
                  <a:pt x="1096" y="5026"/>
                </a:lnTo>
                <a:lnTo>
                  <a:pt x="1170" y="4970"/>
                </a:lnTo>
                <a:lnTo>
                  <a:pt x="1246" y="4914"/>
                </a:lnTo>
                <a:lnTo>
                  <a:pt x="1322" y="4855"/>
                </a:lnTo>
                <a:lnTo>
                  <a:pt x="1471" y="4731"/>
                </a:lnTo>
                <a:lnTo>
                  <a:pt x="1617" y="4606"/>
                </a:lnTo>
                <a:lnTo>
                  <a:pt x="1763" y="4475"/>
                </a:lnTo>
                <a:lnTo>
                  <a:pt x="1905" y="4337"/>
                </a:lnTo>
                <a:lnTo>
                  <a:pt x="2047" y="4195"/>
                </a:lnTo>
                <a:lnTo>
                  <a:pt x="2191" y="4048"/>
                </a:lnTo>
                <a:lnTo>
                  <a:pt x="2333" y="3896"/>
                </a:lnTo>
                <a:lnTo>
                  <a:pt x="2467" y="3744"/>
                </a:lnTo>
                <a:lnTo>
                  <a:pt x="2593" y="3595"/>
                </a:lnTo>
                <a:lnTo>
                  <a:pt x="2651" y="3521"/>
                </a:lnTo>
                <a:lnTo>
                  <a:pt x="2706" y="3450"/>
                </a:lnTo>
                <a:lnTo>
                  <a:pt x="2759" y="3381"/>
                </a:lnTo>
                <a:lnTo>
                  <a:pt x="2809" y="3313"/>
                </a:lnTo>
                <a:lnTo>
                  <a:pt x="2859" y="3248"/>
                </a:lnTo>
                <a:lnTo>
                  <a:pt x="2905" y="3184"/>
                </a:lnTo>
                <a:lnTo>
                  <a:pt x="2950" y="3121"/>
                </a:lnTo>
                <a:lnTo>
                  <a:pt x="2996" y="3059"/>
                </a:lnTo>
                <a:lnTo>
                  <a:pt x="3172" y="2822"/>
                </a:lnTo>
                <a:lnTo>
                  <a:pt x="3217" y="2762"/>
                </a:lnTo>
                <a:lnTo>
                  <a:pt x="3262" y="2699"/>
                </a:lnTo>
                <a:lnTo>
                  <a:pt x="3310" y="2632"/>
                </a:lnTo>
                <a:lnTo>
                  <a:pt x="3359" y="2563"/>
                </a:lnTo>
                <a:lnTo>
                  <a:pt x="3412" y="2488"/>
                </a:lnTo>
                <a:lnTo>
                  <a:pt x="3572" y="2250"/>
                </a:lnTo>
                <a:lnTo>
                  <a:pt x="3679" y="2089"/>
                </a:lnTo>
                <a:lnTo>
                  <a:pt x="3730" y="2010"/>
                </a:lnTo>
                <a:lnTo>
                  <a:pt x="3781" y="1934"/>
                </a:lnTo>
                <a:lnTo>
                  <a:pt x="3830" y="1862"/>
                </a:lnTo>
                <a:lnTo>
                  <a:pt x="3876" y="1792"/>
                </a:lnTo>
                <a:lnTo>
                  <a:pt x="3967" y="1656"/>
                </a:lnTo>
                <a:lnTo>
                  <a:pt x="4013" y="1587"/>
                </a:lnTo>
                <a:lnTo>
                  <a:pt x="4109" y="1442"/>
                </a:lnTo>
                <a:lnTo>
                  <a:pt x="4159" y="1363"/>
                </a:lnTo>
                <a:lnTo>
                  <a:pt x="4213" y="1278"/>
                </a:lnTo>
                <a:lnTo>
                  <a:pt x="4327" y="1099"/>
                </a:lnTo>
                <a:lnTo>
                  <a:pt x="4385" y="1004"/>
                </a:lnTo>
                <a:lnTo>
                  <a:pt x="4499" y="815"/>
                </a:lnTo>
                <a:lnTo>
                  <a:pt x="4554" y="724"/>
                </a:lnTo>
                <a:lnTo>
                  <a:pt x="4607" y="634"/>
                </a:lnTo>
                <a:lnTo>
                  <a:pt x="4658" y="550"/>
                </a:lnTo>
                <a:lnTo>
                  <a:pt x="4705" y="469"/>
                </a:lnTo>
                <a:lnTo>
                  <a:pt x="4749" y="393"/>
                </a:lnTo>
                <a:lnTo>
                  <a:pt x="4793" y="318"/>
                </a:lnTo>
                <a:lnTo>
                  <a:pt x="4835" y="245"/>
                </a:lnTo>
                <a:lnTo>
                  <a:pt x="4874" y="176"/>
                </a:lnTo>
                <a:lnTo>
                  <a:pt x="4953" y="38"/>
                </a:lnTo>
                <a:lnTo>
                  <a:pt x="4956" y="31"/>
                </a:lnTo>
                <a:lnTo>
                  <a:pt x="4957" y="25"/>
                </a:lnTo>
                <a:lnTo>
                  <a:pt x="4956" y="19"/>
                </a:lnTo>
                <a:lnTo>
                  <a:pt x="4953" y="13"/>
                </a:lnTo>
                <a:lnTo>
                  <a:pt x="4949" y="8"/>
                </a:lnTo>
                <a:lnTo>
                  <a:pt x="4944" y="4"/>
                </a:lnTo>
                <a:lnTo>
                  <a:pt x="4938" y="1"/>
                </a:lnTo>
                <a:lnTo>
                  <a:pt x="4932" y="0"/>
                </a:lnTo>
                <a:lnTo>
                  <a:pt x="4926" y="1"/>
                </a:lnTo>
                <a:lnTo>
                  <a:pt x="4919" y="4"/>
                </a:lnTo>
                <a:lnTo>
                  <a:pt x="4914" y="8"/>
                </a:lnTo>
                <a:lnTo>
                  <a:pt x="4910" y="13"/>
                </a:lnTo>
                <a:lnTo>
                  <a:pt x="4831" y="151"/>
                </a:lnTo>
                <a:lnTo>
                  <a:pt x="4792" y="220"/>
                </a:lnTo>
                <a:lnTo>
                  <a:pt x="4751" y="293"/>
                </a:lnTo>
                <a:lnTo>
                  <a:pt x="4707" y="367"/>
                </a:lnTo>
                <a:lnTo>
                  <a:pt x="4663" y="444"/>
                </a:lnTo>
                <a:lnTo>
                  <a:pt x="4615" y="525"/>
                </a:lnTo>
                <a:lnTo>
                  <a:pt x="4564" y="609"/>
                </a:lnTo>
                <a:lnTo>
                  <a:pt x="4512" y="698"/>
                </a:lnTo>
                <a:lnTo>
                  <a:pt x="4456" y="790"/>
                </a:lnTo>
                <a:lnTo>
                  <a:pt x="4342" y="979"/>
                </a:lnTo>
                <a:lnTo>
                  <a:pt x="4284" y="1071"/>
                </a:lnTo>
                <a:lnTo>
                  <a:pt x="4171" y="1251"/>
                </a:lnTo>
                <a:lnTo>
                  <a:pt x="4117" y="1335"/>
                </a:lnTo>
                <a:lnTo>
                  <a:pt x="4066" y="1414"/>
                </a:lnTo>
                <a:lnTo>
                  <a:pt x="3971" y="1559"/>
                </a:lnTo>
                <a:lnTo>
                  <a:pt x="3924" y="1628"/>
                </a:lnTo>
                <a:lnTo>
                  <a:pt x="3834" y="1764"/>
                </a:lnTo>
                <a:lnTo>
                  <a:pt x="3787" y="1835"/>
                </a:lnTo>
                <a:lnTo>
                  <a:pt x="3738" y="1906"/>
                </a:lnTo>
                <a:lnTo>
                  <a:pt x="3688" y="1982"/>
                </a:lnTo>
                <a:lnTo>
                  <a:pt x="3636" y="2061"/>
                </a:lnTo>
                <a:lnTo>
                  <a:pt x="3529" y="2222"/>
                </a:lnTo>
                <a:lnTo>
                  <a:pt x="3369" y="2460"/>
                </a:lnTo>
                <a:lnTo>
                  <a:pt x="3319" y="2534"/>
                </a:lnTo>
                <a:lnTo>
                  <a:pt x="3270" y="2602"/>
                </a:lnTo>
                <a:lnTo>
                  <a:pt x="3222" y="2669"/>
                </a:lnTo>
                <a:lnTo>
                  <a:pt x="3177" y="2732"/>
                </a:lnTo>
                <a:lnTo>
                  <a:pt x="3132" y="2792"/>
                </a:lnTo>
                <a:lnTo>
                  <a:pt x="2955" y="3029"/>
                </a:lnTo>
                <a:lnTo>
                  <a:pt x="2910" y="3090"/>
                </a:lnTo>
                <a:lnTo>
                  <a:pt x="2865" y="3153"/>
                </a:lnTo>
                <a:lnTo>
                  <a:pt x="2818" y="3218"/>
                </a:lnTo>
                <a:lnTo>
                  <a:pt x="2769" y="3283"/>
                </a:lnTo>
                <a:lnTo>
                  <a:pt x="2719" y="3351"/>
                </a:lnTo>
                <a:lnTo>
                  <a:pt x="2666" y="3420"/>
                </a:lnTo>
                <a:lnTo>
                  <a:pt x="2611" y="3491"/>
                </a:lnTo>
                <a:lnTo>
                  <a:pt x="2553" y="3562"/>
                </a:lnTo>
                <a:lnTo>
                  <a:pt x="2492" y="3637"/>
                </a:lnTo>
                <a:lnTo>
                  <a:pt x="2430" y="3711"/>
                </a:lnTo>
                <a:lnTo>
                  <a:pt x="2295" y="3863"/>
                </a:lnTo>
                <a:lnTo>
                  <a:pt x="2155" y="4013"/>
                </a:lnTo>
                <a:lnTo>
                  <a:pt x="2012" y="4160"/>
                </a:lnTo>
                <a:lnTo>
                  <a:pt x="1870" y="4302"/>
                </a:lnTo>
                <a:lnTo>
                  <a:pt x="1728" y="4437"/>
                </a:lnTo>
                <a:lnTo>
                  <a:pt x="1584" y="4568"/>
                </a:lnTo>
                <a:lnTo>
                  <a:pt x="1438" y="4694"/>
                </a:lnTo>
                <a:lnTo>
                  <a:pt x="1290" y="4814"/>
                </a:lnTo>
                <a:lnTo>
                  <a:pt x="1216" y="4874"/>
                </a:lnTo>
                <a:lnTo>
                  <a:pt x="1140" y="4930"/>
                </a:lnTo>
                <a:lnTo>
                  <a:pt x="1066" y="4986"/>
                </a:lnTo>
                <a:lnTo>
                  <a:pt x="993" y="5038"/>
                </a:lnTo>
                <a:lnTo>
                  <a:pt x="921" y="5086"/>
                </a:lnTo>
                <a:lnTo>
                  <a:pt x="849" y="5133"/>
                </a:lnTo>
                <a:lnTo>
                  <a:pt x="782" y="5176"/>
                </a:lnTo>
                <a:lnTo>
                  <a:pt x="715" y="5216"/>
                </a:lnTo>
                <a:lnTo>
                  <a:pt x="649" y="5251"/>
                </a:lnTo>
                <a:lnTo>
                  <a:pt x="588" y="5285"/>
                </a:lnTo>
                <a:lnTo>
                  <a:pt x="527" y="5315"/>
                </a:lnTo>
                <a:lnTo>
                  <a:pt x="471" y="5343"/>
                </a:lnTo>
                <a:lnTo>
                  <a:pt x="415" y="5367"/>
                </a:lnTo>
                <a:lnTo>
                  <a:pt x="363" y="5388"/>
                </a:lnTo>
                <a:lnTo>
                  <a:pt x="315" y="5407"/>
                </a:lnTo>
                <a:lnTo>
                  <a:pt x="267" y="5425"/>
                </a:lnTo>
                <a:lnTo>
                  <a:pt x="223" y="5440"/>
                </a:lnTo>
                <a:lnTo>
                  <a:pt x="180" y="5454"/>
                </a:lnTo>
                <a:lnTo>
                  <a:pt x="98" y="5476"/>
                </a:lnTo>
                <a:lnTo>
                  <a:pt x="19" y="5498"/>
                </a:lnTo>
                <a:close/>
              </a:path>
            </a:pathLst>
          </a:custGeom>
          <a:solidFill>
            <a:srgbClr val="009900"/>
          </a:solidFill>
          <a:ln w="38100" cmpd="sng">
            <a:solidFill>
              <a:srgbClr val="006982"/>
            </a:solidFill>
            <a:round/>
            <a:headEnd/>
            <a:tailEnd/>
          </a:ln>
        </p:spPr>
        <p:txBody>
          <a:bodyPr/>
          <a:lstStyle/>
          <a:p>
            <a:endParaRPr lang="de-DE"/>
          </a:p>
        </p:txBody>
      </p:sp>
      <p:sp>
        <p:nvSpPr>
          <p:cNvPr id="38950" name="Freeform 5"/>
          <p:cNvSpPr>
            <a:spLocks/>
          </p:cNvSpPr>
          <p:nvPr/>
        </p:nvSpPr>
        <p:spPr bwMode="auto">
          <a:xfrm>
            <a:off x="1030288" y="3354388"/>
            <a:ext cx="4664075" cy="2714625"/>
          </a:xfrm>
          <a:custGeom>
            <a:avLst/>
            <a:gdLst>
              <a:gd name="T0" fmla="*/ 2147483647 w 5876"/>
              <a:gd name="T1" fmla="*/ 2147483647 h 3421"/>
              <a:gd name="T2" fmla="*/ 2147483647 w 5876"/>
              <a:gd name="T3" fmla="*/ 2147483647 h 3421"/>
              <a:gd name="T4" fmla="*/ 2147483647 w 5876"/>
              <a:gd name="T5" fmla="*/ 2147483647 h 3421"/>
              <a:gd name="T6" fmla="*/ 2147483647 w 5876"/>
              <a:gd name="T7" fmla="*/ 2147483647 h 3421"/>
              <a:gd name="T8" fmla="*/ 2147483647 w 5876"/>
              <a:gd name="T9" fmla="*/ 2147483647 h 3421"/>
              <a:gd name="T10" fmla="*/ 2147483647 w 5876"/>
              <a:gd name="T11" fmla="*/ 2147483647 h 3421"/>
              <a:gd name="T12" fmla="*/ 2147483647 w 5876"/>
              <a:gd name="T13" fmla="*/ 2147483647 h 3421"/>
              <a:gd name="T14" fmla="*/ 2147483647 w 5876"/>
              <a:gd name="T15" fmla="*/ 2147483647 h 3421"/>
              <a:gd name="T16" fmla="*/ 2147483647 w 5876"/>
              <a:gd name="T17" fmla="*/ 2147483647 h 3421"/>
              <a:gd name="T18" fmla="*/ 2147483647 w 5876"/>
              <a:gd name="T19" fmla="*/ 2147483647 h 3421"/>
              <a:gd name="T20" fmla="*/ 2147483647 w 5876"/>
              <a:gd name="T21" fmla="*/ 2147483647 h 3421"/>
              <a:gd name="T22" fmla="*/ 2147483647 w 5876"/>
              <a:gd name="T23" fmla="*/ 2147483647 h 3421"/>
              <a:gd name="T24" fmla="*/ 2147483647 w 5876"/>
              <a:gd name="T25" fmla="*/ 2147483647 h 3421"/>
              <a:gd name="T26" fmla="*/ 2147483647 w 5876"/>
              <a:gd name="T27" fmla="*/ 2147483647 h 3421"/>
              <a:gd name="T28" fmla="*/ 2147483647 w 5876"/>
              <a:gd name="T29" fmla="*/ 2147483647 h 3421"/>
              <a:gd name="T30" fmla="*/ 2147483647 w 5876"/>
              <a:gd name="T31" fmla="*/ 2147483647 h 3421"/>
              <a:gd name="T32" fmla="*/ 2147483647 w 5876"/>
              <a:gd name="T33" fmla="*/ 2147483647 h 3421"/>
              <a:gd name="T34" fmla="*/ 2147483647 w 5876"/>
              <a:gd name="T35" fmla="*/ 2147483647 h 3421"/>
              <a:gd name="T36" fmla="*/ 2147483647 w 5876"/>
              <a:gd name="T37" fmla="*/ 2147483647 h 3421"/>
              <a:gd name="T38" fmla="*/ 2147483647 w 5876"/>
              <a:gd name="T39" fmla="*/ 2147483647 h 3421"/>
              <a:gd name="T40" fmla="*/ 2147483647 w 5876"/>
              <a:gd name="T41" fmla="*/ 2147483647 h 3421"/>
              <a:gd name="T42" fmla="*/ 2147483647 w 5876"/>
              <a:gd name="T43" fmla="*/ 2147483647 h 3421"/>
              <a:gd name="T44" fmla="*/ 2147483647 w 5876"/>
              <a:gd name="T45" fmla="*/ 2147483647 h 3421"/>
              <a:gd name="T46" fmla="*/ 2147483647 w 5876"/>
              <a:gd name="T47" fmla="*/ 2147483647 h 3421"/>
              <a:gd name="T48" fmla="*/ 2147483647 w 5876"/>
              <a:gd name="T49" fmla="*/ 2147483647 h 3421"/>
              <a:gd name="T50" fmla="*/ 2147483647 w 5876"/>
              <a:gd name="T51" fmla="*/ 2147483647 h 3421"/>
              <a:gd name="T52" fmla="*/ 2147483647 w 5876"/>
              <a:gd name="T53" fmla="*/ 2147483647 h 3421"/>
              <a:gd name="T54" fmla="*/ 2147483647 w 5876"/>
              <a:gd name="T55" fmla="*/ 2147483647 h 3421"/>
              <a:gd name="T56" fmla="*/ 2147483647 w 5876"/>
              <a:gd name="T57" fmla="*/ 2147483647 h 3421"/>
              <a:gd name="T58" fmla="*/ 2147483647 w 5876"/>
              <a:gd name="T59" fmla="*/ 2147483647 h 3421"/>
              <a:gd name="T60" fmla="*/ 2147483647 w 5876"/>
              <a:gd name="T61" fmla="*/ 2147483647 h 3421"/>
              <a:gd name="T62" fmla="*/ 2147483647 w 5876"/>
              <a:gd name="T63" fmla="*/ 2147483647 h 3421"/>
              <a:gd name="T64" fmla="*/ 2147483647 w 5876"/>
              <a:gd name="T65" fmla="*/ 2147483647 h 3421"/>
              <a:gd name="T66" fmla="*/ 2147483647 w 5876"/>
              <a:gd name="T67" fmla="*/ 2147483647 h 3421"/>
              <a:gd name="T68" fmla="*/ 2147483647 w 5876"/>
              <a:gd name="T69" fmla="*/ 2147483647 h 3421"/>
              <a:gd name="T70" fmla="*/ 2147483647 w 5876"/>
              <a:gd name="T71" fmla="*/ 2147483647 h 3421"/>
              <a:gd name="T72" fmla="*/ 2147483647 w 5876"/>
              <a:gd name="T73" fmla="*/ 2147483647 h 3421"/>
              <a:gd name="T74" fmla="*/ 2147483647 w 5876"/>
              <a:gd name="T75" fmla="*/ 2147483647 h 3421"/>
              <a:gd name="T76" fmla="*/ 2147483647 w 5876"/>
              <a:gd name="T77" fmla="*/ 2147483647 h 3421"/>
              <a:gd name="T78" fmla="*/ 2147483647 w 5876"/>
              <a:gd name="T79" fmla="*/ 2147483647 h 3421"/>
              <a:gd name="T80" fmla="*/ 2147483647 w 5876"/>
              <a:gd name="T81" fmla="*/ 2147483647 h 3421"/>
              <a:gd name="T82" fmla="*/ 2147483647 w 5876"/>
              <a:gd name="T83" fmla="*/ 2147483647 h 3421"/>
              <a:gd name="T84" fmla="*/ 2147483647 w 5876"/>
              <a:gd name="T85" fmla="*/ 2147483647 h 3421"/>
              <a:gd name="T86" fmla="*/ 2147483647 w 5876"/>
              <a:gd name="T87" fmla="*/ 2147483647 h 3421"/>
              <a:gd name="T88" fmla="*/ 2147483647 w 5876"/>
              <a:gd name="T89" fmla="*/ 2147483647 h 3421"/>
              <a:gd name="T90" fmla="*/ 2147483647 w 5876"/>
              <a:gd name="T91" fmla="*/ 2147483647 h 3421"/>
              <a:gd name="T92" fmla="*/ 2147483647 w 5876"/>
              <a:gd name="T93" fmla="*/ 2147483647 h 3421"/>
              <a:gd name="T94" fmla="*/ 2147483647 w 5876"/>
              <a:gd name="T95" fmla="*/ 2147483647 h 3421"/>
              <a:gd name="T96" fmla="*/ 2147483647 w 5876"/>
              <a:gd name="T97" fmla="*/ 2147483647 h 3421"/>
              <a:gd name="T98" fmla="*/ 2147483647 w 5876"/>
              <a:gd name="T99" fmla="*/ 2147483647 h 3421"/>
              <a:gd name="T100" fmla="*/ 2147483647 w 5876"/>
              <a:gd name="T101" fmla="*/ 2147483647 h 3421"/>
              <a:gd name="T102" fmla="*/ 2147483647 w 5876"/>
              <a:gd name="T103" fmla="*/ 2147483647 h 3421"/>
              <a:gd name="T104" fmla="*/ 2147483647 w 5876"/>
              <a:gd name="T105" fmla="*/ 2147483647 h 3421"/>
              <a:gd name="T106" fmla="*/ 2147483647 w 5876"/>
              <a:gd name="T107" fmla="*/ 0 h 3421"/>
              <a:gd name="T108" fmla="*/ 2147483647 w 5876"/>
              <a:gd name="T109" fmla="*/ 2147483647 h 3421"/>
              <a:gd name="T110" fmla="*/ 2147483647 w 5876"/>
              <a:gd name="T111" fmla="*/ 2147483647 h 3421"/>
              <a:gd name="T112" fmla="*/ 2147483647 w 5876"/>
              <a:gd name="T113" fmla="*/ 2147483647 h 3421"/>
              <a:gd name="T114" fmla="*/ 2147483647 w 5876"/>
              <a:gd name="T115" fmla="*/ 2147483647 h 3421"/>
              <a:gd name="T116" fmla="*/ 2147483647 w 5876"/>
              <a:gd name="T117" fmla="*/ 2147483647 h 3421"/>
              <a:gd name="T118" fmla="*/ 2147483647 w 5876"/>
              <a:gd name="T119" fmla="*/ 2147483647 h 3421"/>
              <a:gd name="T120" fmla="*/ 2147483647 w 5876"/>
              <a:gd name="T121" fmla="*/ 2147483647 h 3421"/>
              <a:gd name="T122" fmla="*/ 2147483647 w 5876"/>
              <a:gd name="T123" fmla="*/ 2147483647 h 3421"/>
              <a:gd name="T124" fmla="*/ 2147483647 w 5876"/>
              <a:gd name="T125" fmla="*/ 2147483647 h 3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76"/>
              <a:gd name="T190" fmla="*/ 0 h 3421"/>
              <a:gd name="T191" fmla="*/ 5876 w 5876"/>
              <a:gd name="T192" fmla="*/ 3421 h 3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76" h="3421">
                <a:moveTo>
                  <a:pt x="35" y="513"/>
                </a:moveTo>
                <a:lnTo>
                  <a:pt x="289" y="379"/>
                </a:lnTo>
                <a:lnTo>
                  <a:pt x="350" y="347"/>
                </a:lnTo>
                <a:lnTo>
                  <a:pt x="410" y="318"/>
                </a:lnTo>
                <a:lnTo>
                  <a:pt x="468" y="291"/>
                </a:lnTo>
                <a:lnTo>
                  <a:pt x="525" y="267"/>
                </a:lnTo>
                <a:lnTo>
                  <a:pt x="579" y="244"/>
                </a:lnTo>
                <a:lnTo>
                  <a:pt x="630" y="224"/>
                </a:lnTo>
                <a:lnTo>
                  <a:pt x="681" y="206"/>
                </a:lnTo>
                <a:lnTo>
                  <a:pt x="731" y="191"/>
                </a:lnTo>
                <a:lnTo>
                  <a:pt x="779" y="176"/>
                </a:lnTo>
                <a:lnTo>
                  <a:pt x="825" y="162"/>
                </a:lnTo>
                <a:lnTo>
                  <a:pt x="915" y="138"/>
                </a:lnTo>
                <a:lnTo>
                  <a:pt x="1001" y="118"/>
                </a:lnTo>
                <a:lnTo>
                  <a:pt x="1087" y="103"/>
                </a:lnTo>
                <a:lnTo>
                  <a:pt x="1171" y="89"/>
                </a:lnTo>
                <a:lnTo>
                  <a:pt x="1257" y="80"/>
                </a:lnTo>
                <a:lnTo>
                  <a:pt x="1347" y="75"/>
                </a:lnTo>
                <a:lnTo>
                  <a:pt x="1442" y="75"/>
                </a:lnTo>
                <a:lnTo>
                  <a:pt x="1634" y="80"/>
                </a:lnTo>
                <a:lnTo>
                  <a:pt x="1827" y="91"/>
                </a:lnTo>
                <a:lnTo>
                  <a:pt x="1921" y="98"/>
                </a:lnTo>
                <a:lnTo>
                  <a:pt x="2014" y="109"/>
                </a:lnTo>
                <a:lnTo>
                  <a:pt x="2107" y="123"/>
                </a:lnTo>
                <a:lnTo>
                  <a:pt x="2200" y="141"/>
                </a:lnTo>
                <a:lnTo>
                  <a:pt x="2295" y="163"/>
                </a:lnTo>
                <a:lnTo>
                  <a:pt x="2390" y="192"/>
                </a:lnTo>
                <a:lnTo>
                  <a:pt x="2490" y="229"/>
                </a:lnTo>
                <a:lnTo>
                  <a:pt x="2593" y="269"/>
                </a:lnTo>
                <a:lnTo>
                  <a:pt x="2691" y="311"/>
                </a:lnTo>
                <a:lnTo>
                  <a:pt x="2788" y="351"/>
                </a:lnTo>
                <a:lnTo>
                  <a:pt x="2877" y="391"/>
                </a:lnTo>
                <a:lnTo>
                  <a:pt x="2964" y="433"/>
                </a:lnTo>
                <a:lnTo>
                  <a:pt x="3047" y="475"/>
                </a:lnTo>
                <a:lnTo>
                  <a:pt x="3090" y="499"/>
                </a:lnTo>
                <a:lnTo>
                  <a:pt x="3132" y="526"/>
                </a:lnTo>
                <a:lnTo>
                  <a:pt x="3179" y="553"/>
                </a:lnTo>
                <a:lnTo>
                  <a:pt x="3224" y="584"/>
                </a:lnTo>
                <a:lnTo>
                  <a:pt x="3272" y="616"/>
                </a:lnTo>
                <a:lnTo>
                  <a:pt x="3322" y="650"/>
                </a:lnTo>
                <a:lnTo>
                  <a:pt x="3423" y="722"/>
                </a:lnTo>
                <a:lnTo>
                  <a:pt x="3530" y="800"/>
                </a:lnTo>
                <a:lnTo>
                  <a:pt x="3639" y="882"/>
                </a:lnTo>
                <a:lnTo>
                  <a:pt x="3753" y="966"/>
                </a:lnTo>
                <a:lnTo>
                  <a:pt x="3866" y="1054"/>
                </a:lnTo>
                <a:lnTo>
                  <a:pt x="3983" y="1149"/>
                </a:lnTo>
                <a:lnTo>
                  <a:pt x="4041" y="1200"/>
                </a:lnTo>
                <a:lnTo>
                  <a:pt x="4100" y="1251"/>
                </a:lnTo>
                <a:lnTo>
                  <a:pt x="4160" y="1305"/>
                </a:lnTo>
                <a:lnTo>
                  <a:pt x="4222" y="1362"/>
                </a:lnTo>
                <a:lnTo>
                  <a:pt x="4282" y="1420"/>
                </a:lnTo>
                <a:lnTo>
                  <a:pt x="4345" y="1480"/>
                </a:lnTo>
                <a:lnTo>
                  <a:pt x="4409" y="1544"/>
                </a:lnTo>
                <a:lnTo>
                  <a:pt x="4473" y="1611"/>
                </a:lnTo>
                <a:lnTo>
                  <a:pt x="4540" y="1681"/>
                </a:lnTo>
                <a:lnTo>
                  <a:pt x="4609" y="1752"/>
                </a:lnTo>
                <a:lnTo>
                  <a:pt x="4678" y="1829"/>
                </a:lnTo>
                <a:lnTo>
                  <a:pt x="4749" y="1907"/>
                </a:lnTo>
                <a:lnTo>
                  <a:pt x="4887" y="2068"/>
                </a:lnTo>
                <a:lnTo>
                  <a:pt x="4956" y="2153"/>
                </a:lnTo>
                <a:lnTo>
                  <a:pt x="5024" y="2239"/>
                </a:lnTo>
                <a:lnTo>
                  <a:pt x="5159" y="2416"/>
                </a:lnTo>
                <a:lnTo>
                  <a:pt x="5223" y="2504"/>
                </a:lnTo>
                <a:lnTo>
                  <a:pt x="5285" y="2593"/>
                </a:lnTo>
                <a:lnTo>
                  <a:pt x="5344" y="2680"/>
                </a:lnTo>
                <a:lnTo>
                  <a:pt x="5402" y="2764"/>
                </a:lnTo>
                <a:lnTo>
                  <a:pt x="5456" y="2846"/>
                </a:lnTo>
                <a:lnTo>
                  <a:pt x="5506" y="2921"/>
                </a:lnTo>
                <a:lnTo>
                  <a:pt x="5597" y="3064"/>
                </a:lnTo>
                <a:lnTo>
                  <a:pt x="5636" y="3129"/>
                </a:lnTo>
                <a:lnTo>
                  <a:pt x="5673" y="3191"/>
                </a:lnTo>
                <a:lnTo>
                  <a:pt x="5710" y="3250"/>
                </a:lnTo>
                <a:lnTo>
                  <a:pt x="5744" y="3308"/>
                </a:lnTo>
                <a:lnTo>
                  <a:pt x="5811" y="3421"/>
                </a:lnTo>
                <a:lnTo>
                  <a:pt x="5876" y="3383"/>
                </a:lnTo>
                <a:lnTo>
                  <a:pt x="5809" y="3270"/>
                </a:lnTo>
                <a:lnTo>
                  <a:pt x="5775" y="3212"/>
                </a:lnTo>
                <a:lnTo>
                  <a:pt x="5739" y="3152"/>
                </a:lnTo>
                <a:lnTo>
                  <a:pt x="5739" y="3150"/>
                </a:lnTo>
                <a:lnTo>
                  <a:pt x="5701" y="3089"/>
                </a:lnTo>
                <a:lnTo>
                  <a:pt x="5661" y="3023"/>
                </a:lnTo>
                <a:lnTo>
                  <a:pt x="5660" y="3023"/>
                </a:lnTo>
                <a:lnTo>
                  <a:pt x="5569" y="2881"/>
                </a:lnTo>
                <a:lnTo>
                  <a:pt x="5519" y="2805"/>
                </a:lnTo>
                <a:lnTo>
                  <a:pt x="5519" y="2803"/>
                </a:lnTo>
                <a:lnTo>
                  <a:pt x="5465" y="2722"/>
                </a:lnTo>
                <a:lnTo>
                  <a:pt x="5407" y="2637"/>
                </a:lnTo>
                <a:lnTo>
                  <a:pt x="5348" y="2550"/>
                </a:lnTo>
                <a:lnTo>
                  <a:pt x="5285" y="2461"/>
                </a:lnTo>
                <a:lnTo>
                  <a:pt x="5283" y="2461"/>
                </a:lnTo>
                <a:lnTo>
                  <a:pt x="5219" y="2372"/>
                </a:lnTo>
                <a:lnTo>
                  <a:pt x="5219" y="2371"/>
                </a:lnTo>
                <a:lnTo>
                  <a:pt x="5085" y="2193"/>
                </a:lnTo>
                <a:lnTo>
                  <a:pt x="5083" y="2192"/>
                </a:lnTo>
                <a:lnTo>
                  <a:pt x="5014" y="2105"/>
                </a:lnTo>
                <a:lnTo>
                  <a:pt x="4945" y="2020"/>
                </a:lnTo>
                <a:lnTo>
                  <a:pt x="4945" y="2018"/>
                </a:lnTo>
                <a:lnTo>
                  <a:pt x="4805" y="1856"/>
                </a:lnTo>
                <a:lnTo>
                  <a:pt x="4804" y="1856"/>
                </a:lnTo>
                <a:lnTo>
                  <a:pt x="4734" y="1778"/>
                </a:lnTo>
                <a:lnTo>
                  <a:pt x="4665" y="1702"/>
                </a:lnTo>
                <a:lnTo>
                  <a:pt x="4665" y="1700"/>
                </a:lnTo>
                <a:lnTo>
                  <a:pt x="4595" y="1629"/>
                </a:lnTo>
                <a:lnTo>
                  <a:pt x="4529" y="1558"/>
                </a:lnTo>
                <a:lnTo>
                  <a:pt x="4527" y="1558"/>
                </a:lnTo>
                <a:lnTo>
                  <a:pt x="4462" y="1492"/>
                </a:lnTo>
                <a:lnTo>
                  <a:pt x="4398" y="1427"/>
                </a:lnTo>
                <a:lnTo>
                  <a:pt x="4335" y="1366"/>
                </a:lnTo>
                <a:lnTo>
                  <a:pt x="4335" y="1365"/>
                </a:lnTo>
                <a:lnTo>
                  <a:pt x="4273" y="1307"/>
                </a:lnTo>
                <a:lnTo>
                  <a:pt x="4272" y="1307"/>
                </a:lnTo>
                <a:lnTo>
                  <a:pt x="4210" y="1250"/>
                </a:lnTo>
                <a:lnTo>
                  <a:pt x="4150" y="1196"/>
                </a:lnTo>
                <a:lnTo>
                  <a:pt x="4091" y="1143"/>
                </a:lnTo>
                <a:lnTo>
                  <a:pt x="4090" y="1142"/>
                </a:lnTo>
                <a:lnTo>
                  <a:pt x="4031" y="1092"/>
                </a:lnTo>
                <a:lnTo>
                  <a:pt x="3914" y="996"/>
                </a:lnTo>
                <a:lnTo>
                  <a:pt x="3912" y="995"/>
                </a:lnTo>
                <a:lnTo>
                  <a:pt x="3798" y="905"/>
                </a:lnTo>
                <a:lnTo>
                  <a:pt x="3685" y="821"/>
                </a:lnTo>
                <a:lnTo>
                  <a:pt x="3575" y="739"/>
                </a:lnTo>
                <a:lnTo>
                  <a:pt x="3468" y="662"/>
                </a:lnTo>
                <a:lnTo>
                  <a:pt x="3467" y="662"/>
                </a:lnTo>
                <a:lnTo>
                  <a:pt x="3365" y="589"/>
                </a:lnTo>
                <a:lnTo>
                  <a:pt x="3365" y="587"/>
                </a:lnTo>
                <a:lnTo>
                  <a:pt x="3315" y="553"/>
                </a:lnTo>
                <a:lnTo>
                  <a:pt x="3267" y="521"/>
                </a:lnTo>
                <a:lnTo>
                  <a:pt x="3266" y="521"/>
                </a:lnTo>
                <a:lnTo>
                  <a:pt x="3219" y="490"/>
                </a:lnTo>
                <a:lnTo>
                  <a:pt x="3173" y="462"/>
                </a:lnTo>
                <a:lnTo>
                  <a:pt x="3171" y="460"/>
                </a:lnTo>
                <a:lnTo>
                  <a:pt x="3127" y="434"/>
                </a:lnTo>
                <a:lnTo>
                  <a:pt x="3126" y="434"/>
                </a:lnTo>
                <a:lnTo>
                  <a:pt x="3082" y="410"/>
                </a:lnTo>
                <a:lnTo>
                  <a:pt x="3082" y="409"/>
                </a:lnTo>
                <a:lnTo>
                  <a:pt x="2998" y="365"/>
                </a:lnTo>
                <a:lnTo>
                  <a:pt x="2996" y="365"/>
                </a:lnTo>
                <a:lnTo>
                  <a:pt x="2910" y="323"/>
                </a:lnTo>
                <a:lnTo>
                  <a:pt x="2908" y="323"/>
                </a:lnTo>
                <a:lnTo>
                  <a:pt x="2818" y="283"/>
                </a:lnTo>
                <a:lnTo>
                  <a:pt x="2818" y="282"/>
                </a:lnTo>
                <a:lnTo>
                  <a:pt x="2721" y="240"/>
                </a:lnTo>
                <a:lnTo>
                  <a:pt x="2622" y="199"/>
                </a:lnTo>
                <a:lnTo>
                  <a:pt x="2620" y="199"/>
                </a:lnTo>
                <a:lnTo>
                  <a:pt x="2517" y="158"/>
                </a:lnTo>
                <a:lnTo>
                  <a:pt x="2516" y="158"/>
                </a:lnTo>
                <a:lnTo>
                  <a:pt x="2415" y="122"/>
                </a:lnTo>
                <a:lnTo>
                  <a:pt x="2414" y="121"/>
                </a:lnTo>
                <a:lnTo>
                  <a:pt x="2316" y="91"/>
                </a:lnTo>
                <a:lnTo>
                  <a:pt x="2313" y="91"/>
                </a:lnTo>
                <a:lnTo>
                  <a:pt x="2217" y="68"/>
                </a:lnTo>
                <a:lnTo>
                  <a:pt x="2215" y="68"/>
                </a:lnTo>
                <a:lnTo>
                  <a:pt x="2121" y="49"/>
                </a:lnTo>
                <a:lnTo>
                  <a:pt x="2118" y="48"/>
                </a:lnTo>
                <a:lnTo>
                  <a:pt x="2024" y="34"/>
                </a:lnTo>
                <a:lnTo>
                  <a:pt x="1930" y="23"/>
                </a:lnTo>
                <a:lnTo>
                  <a:pt x="1927" y="23"/>
                </a:lnTo>
                <a:lnTo>
                  <a:pt x="1832" y="15"/>
                </a:lnTo>
                <a:lnTo>
                  <a:pt x="1638" y="5"/>
                </a:lnTo>
                <a:lnTo>
                  <a:pt x="1637" y="5"/>
                </a:lnTo>
                <a:lnTo>
                  <a:pt x="1443" y="0"/>
                </a:lnTo>
                <a:lnTo>
                  <a:pt x="1344" y="0"/>
                </a:lnTo>
                <a:lnTo>
                  <a:pt x="1252" y="5"/>
                </a:lnTo>
                <a:lnTo>
                  <a:pt x="1250" y="5"/>
                </a:lnTo>
                <a:lnTo>
                  <a:pt x="1162" y="14"/>
                </a:lnTo>
                <a:lnTo>
                  <a:pt x="1160" y="14"/>
                </a:lnTo>
                <a:lnTo>
                  <a:pt x="1074" y="28"/>
                </a:lnTo>
                <a:lnTo>
                  <a:pt x="1073" y="29"/>
                </a:lnTo>
                <a:lnTo>
                  <a:pt x="986" y="45"/>
                </a:lnTo>
                <a:lnTo>
                  <a:pt x="985" y="45"/>
                </a:lnTo>
                <a:lnTo>
                  <a:pt x="897" y="65"/>
                </a:lnTo>
                <a:lnTo>
                  <a:pt x="896" y="65"/>
                </a:lnTo>
                <a:lnTo>
                  <a:pt x="805" y="89"/>
                </a:lnTo>
                <a:lnTo>
                  <a:pt x="757" y="103"/>
                </a:lnTo>
                <a:lnTo>
                  <a:pt x="756" y="103"/>
                </a:lnTo>
                <a:lnTo>
                  <a:pt x="708" y="118"/>
                </a:lnTo>
                <a:lnTo>
                  <a:pt x="658" y="135"/>
                </a:lnTo>
                <a:lnTo>
                  <a:pt x="657" y="136"/>
                </a:lnTo>
                <a:lnTo>
                  <a:pt x="605" y="153"/>
                </a:lnTo>
                <a:lnTo>
                  <a:pt x="604" y="153"/>
                </a:lnTo>
                <a:lnTo>
                  <a:pt x="551" y="174"/>
                </a:lnTo>
                <a:lnTo>
                  <a:pt x="496" y="196"/>
                </a:lnTo>
                <a:lnTo>
                  <a:pt x="494" y="197"/>
                </a:lnTo>
                <a:lnTo>
                  <a:pt x="438" y="223"/>
                </a:lnTo>
                <a:lnTo>
                  <a:pt x="437" y="223"/>
                </a:lnTo>
                <a:lnTo>
                  <a:pt x="377" y="250"/>
                </a:lnTo>
                <a:lnTo>
                  <a:pt x="317" y="279"/>
                </a:lnTo>
                <a:lnTo>
                  <a:pt x="316" y="279"/>
                </a:lnTo>
                <a:lnTo>
                  <a:pt x="254" y="311"/>
                </a:lnTo>
                <a:lnTo>
                  <a:pt x="0" y="445"/>
                </a:lnTo>
                <a:lnTo>
                  <a:pt x="35" y="513"/>
                </a:lnTo>
                <a:close/>
              </a:path>
            </a:pathLst>
          </a:custGeom>
          <a:solidFill>
            <a:schemeClr val="accent2"/>
          </a:solidFill>
          <a:ln w="9525">
            <a:solidFill>
              <a:schemeClr val="accent2"/>
            </a:solidFill>
            <a:round/>
            <a:headEnd/>
            <a:tailEnd/>
          </a:ln>
        </p:spPr>
        <p:txBody>
          <a:bodyPr/>
          <a:lstStyle/>
          <a:p>
            <a:endParaRPr lang="de-DE"/>
          </a:p>
        </p:txBody>
      </p:sp>
      <p:sp>
        <p:nvSpPr>
          <p:cNvPr id="38951" name="Oval 6"/>
          <p:cNvSpPr>
            <a:spLocks noChangeArrowheads="1"/>
          </p:cNvSpPr>
          <p:nvPr/>
        </p:nvSpPr>
        <p:spPr bwMode="auto">
          <a:xfrm>
            <a:off x="3505200" y="3700463"/>
            <a:ext cx="215900" cy="203200"/>
          </a:xfrm>
          <a:prstGeom prst="ellipse">
            <a:avLst/>
          </a:prstGeom>
          <a:solidFill>
            <a:srgbClr val="FFFF00"/>
          </a:solidFill>
          <a:ln w="28575">
            <a:solidFill>
              <a:srgbClr val="FF0000"/>
            </a:solidFill>
            <a:round/>
            <a:headEnd/>
            <a:tailEnd/>
          </a:ln>
        </p:spPr>
        <p:txBody>
          <a:bodyPr wrap="none" lIns="90000" tIns="46800" rIns="90000" bIns="46800" anchor="ctr"/>
          <a:lstStyle/>
          <a:p>
            <a:endParaRPr lang="en-US"/>
          </a:p>
        </p:txBody>
      </p:sp>
      <p:sp>
        <p:nvSpPr>
          <p:cNvPr id="38952" name="Freeform 7"/>
          <p:cNvSpPr>
            <a:spLocks/>
          </p:cNvSpPr>
          <p:nvPr/>
        </p:nvSpPr>
        <p:spPr bwMode="auto">
          <a:xfrm>
            <a:off x="1047750" y="4513263"/>
            <a:ext cx="3619500" cy="1558925"/>
          </a:xfrm>
          <a:custGeom>
            <a:avLst/>
            <a:gdLst>
              <a:gd name="T0" fmla="*/ 2147483647 w 4561"/>
              <a:gd name="T1" fmla="*/ 2147483647 h 1964"/>
              <a:gd name="T2" fmla="*/ 2147483647 w 4561"/>
              <a:gd name="T3" fmla="*/ 2147483647 h 1964"/>
              <a:gd name="T4" fmla="*/ 2147483647 w 4561"/>
              <a:gd name="T5" fmla="*/ 2147483647 h 1964"/>
              <a:gd name="T6" fmla="*/ 2147483647 w 4561"/>
              <a:gd name="T7" fmla="*/ 2147483647 h 1964"/>
              <a:gd name="T8" fmla="*/ 2147483647 w 4561"/>
              <a:gd name="T9" fmla="*/ 2147483647 h 1964"/>
              <a:gd name="T10" fmla="*/ 2147483647 w 4561"/>
              <a:gd name="T11" fmla="*/ 2147483647 h 1964"/>
              <a:gd name="T12" fmla="*/ 2147483647 w 4561"/>
              <a:gd name="T13" fmla="*/ 2147483647 h 1964"/>
              <a:gd name="T14" fmla="*/ 2147483647 w 4561"/>
              <a:gd name="T15" fmla="*/ 2147483647 h 1964"/>
              <a:gd name="T16" fmla="*/ 2147483647 w 4561"/>
              <a:gd name="T17" fmla="*/ 2147483647 h 1964"/>
              <a:gd name="T18" fmla="*/ 2147483647 w 4561"/>
              <a:gd name="T19" fmla="*/ 2147483647 h 1964"/>
              <a:gd name="T20" fmla="*/ 2147483647 w 4561"/>
              <a:gd name="T21" fmla="*/ 2147483647 h 1964"/>
              <a:gd name="T22" fmla="*/ 2147483647 w 4561"/>
              <a:gd name="T23" fmla="*/ 2147483647 h 1964"/>
              <a:gd name="T24" fmla="*/ 2147483647 w 4561"/>
              <a:gd name="T25" fmla="*/ 2147483647 h 1964"/>
              <a:gd name="T26" fmla="*/ 2147483647 w 4561"/>
              <a:gd name="T27" fmla="*/ 2147483647 h 1964"/>
              <a:gd name="T28" fmla="*/ 2147483647 w 4561"/>
              <a:gd name="T29" fmla="*/ 2147483647 h 1964"/>
              <a:gd name="T30" fmla="*/ 2147483647 w 4561"/>
              <a:gd name="T31" fmla="*/ 2147483647 h 1964"/>
              <a:gd name="T32" fmla="*/ 2147483647 w 4561"/>
              <a:gd name="T33" fmla="*/ 2147483647 h 1964"/>
              <a:gd name="T34" fmla="*/ 2147483647 w 4561"/>
              <a:gd name="T35" fmla="*/ 2147483647 h 1964"/>
              <a:gd name="T36" fmla="*/ 2147483647 w 4561"/>
              <a:gd name="T37" fmla="*/ 2147483647 h 1964"/>
              <a:gd name="T38" fmla="*/ 2147483647 w 4561"/>
              <a:gd name="T39" fmla="*/ 2147483647 h 1964"/>
              <a:gd name="T40" fmla="*/ 2147483647 w 4561"/>
              <a:gd name="T41" fmla="*/ 2147483647 h 1964"/>
              <a:gd name="T42" fmla="*/ 2147483647 w 4561"/>
              <a:gd name="T43" fmla="*/ 2147483647 h 1964"/>
              <a:gd name="T44" fmla="*/ 2147483647 w 4561"/>
              <a:gd name="T45" fmla="*/ 2147483647 h 1964"/>
              <a:gd name="T46" fmla="*/ 2147483647 w 4561"/>
              <a:gd name="T47" fmla="*/ 2147483647 h 1964"/>
              <a:gd name="T48" fmla="*/ 2147483647 w 4561"/>
              <a:gd name="T49" fmla="*/ 2147483647 h 1964"/>
              <a:gd name="T50" fmla="*/ 2147483647 w 4561"/>
              <a:gd name="T51" fmla="*/ 2147483647 h 1964"/>
              <a:gd name="T52" fmla="*/ 2147483647 w 4561"/>
              <a:gd name="T53" fmla="*/ 2147483647 h 1964"/>
              <a:gd name="T54" fmla="*/ 2147483647 w 4561"/>
              <a:gd name="T55" fmla="*/ 2147483647 h 1964"/>
              <a:gd name="T56" fmla="*/ 2147483647 w 4561"/>
              <a:gd name="T57" fmla="*/ 2147483647 h 1964"/>
              <a:gd name="T58" fmla="*/ 2147483647 w 4561"/>
              <a:gd name="T59" fmla="*/ 2147483647 h 1964"/>
              <a:gd name="T60" fmla="*/ 2147483647 w 4561"/>
              <a:gd name="T61" fmla="*/ 2147483647 h 1964"/>
              <a:gd name="T62" fmla="*/ 2147483647 w 4561"/>
              <a:gd name="T63" fmla="*/ 2147483647 h 1964"/>
              <a:gd name="T64" fmla="*/ 2147483647 w 4561"/>
              <a:gd name="T65" fmla="*/ 2147483647 h 1964"/>
              <a:gd name="T66" fmla="*/ 2147483647 w 4561"/>
              <a:gd name="T67" fmla="*/ 2147483647 h 1964"/>
              <a:gd name="T68" fmla="*/ 2147483647 w 4561"/>
              <a:gd name="T69" fmla="*/ 2147483647 h 1964"/>
              <a:gd name="T70" fmla="*/ 2147483647 w 4561"/>
              <a:gd name="T71" fmla="*/ 2147483647 h 1964"/>
              <a:gd name="T72" fmla="*/ 2147483647 w 4561"/>
              <a:gd name="T73" fmla="*/ 2147483647 h 1964"/>
              <a:gd name="T74" fmla="*/ 2147483647 w 4561"/>
              <a:gd name="T75" fmla="*/ 2147483647 h 1964"/>
              <a:gd name="T76" fmla="*/ 2147483647 w 4561"/>
              <a:gd name="T77" fmla="*/ 2147483647 h 1964"/>
              <a:gd name="T78" fmla="*/ 2147483647 w 4561"/>
              <a:gd name="T79" fmla="*/ 2147483647 h 1964"/>
              <a:gd name="T80" fmla="*/ 2147483647 w 4561"/>
              <a:gd name="T81" fmla="*/ 2147483647 h 1964"/>
              <a:gd name="T82" fmla="*/ 2147483647 w 4561"/>
              <a:gd name="T83" fmla="*/ 2147483647 h 1964"/>
              <a:gd name="T84" fmla="*/ 2147483647 w 4561"/>
              <a:gd name="T85" fmla="*/ 2147483647 h 19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561"/>
              <a:gd name="T130" fmla="*/ 0 h 1964"/>
              <a:gd name="T131" fmla="*/ 4561 w 4561"/>
              <a:gd name="T132" fmla="*/ 1964 h 196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561" h="1964">
                <a:moveTo>
                  <a:pt x="8" y="254"/>
                </a:moveTo>
                <a:lnTo>
                  <a:pt x="5" y="255"/>
                </a:lnTo>
                <a:lnTo>
                  <a:pt x="3" y="258"/>
                </a:lnTo>
                <a:lnTo>
                  <a:pt x="0" y="263"/>
                </a:lnTo>
                <a:lnTo>
                  <a:pt x="0" y="267"/>
                </a:lnTo>
                <a:lnTo>
                  <a:pt x="2" y="271"/>
                </a:lnTo>
                <a:lnTo>
                  <a:pt x="3" y="273"/>
                </a:lnTo>
                <a:lnTo>
                  <a:pt x="5" y="276"/>
                </a:lnTo>
                <a:lnTo>
                  <a:pt x="10" y="278"/>
                </a:lnTo>
                <a:lnTo>
                  <a:pt x="14" y="278"/>
                </a:lnTo>
                <a:lnTo>
                  <a:pt x="18" y="277"/>
                </a:lnTo>
                <a:lnTo>
                  <a:pt x="130" y="234"/>
                </a:lnTo>
                <a:lnTo>
                  <a:pt x="242" y="192"/>
                </a:lnTo>
                <a:lnTo>
                  <a:pt x="358" y="155"/>
                </a:lnTo>
                <a:lnTo>
                  <a:pt x="473" y="122"/>
                </a:lnTo>
                <a:lnTo>
                  <a:pt x="594" y="96"/>
                </a:lnTo>
                <a:lnTo>
                  <a:pt x="716" y="74"/>
                </a:lnTo>
                <a:lnTo>
                  <a:pt x="832" y="58"/>
                </a:lnTo>
                <a:lnTo>
                  <a:pt x="887" y="52"/>
                </a:lnTo>
                <a:lnTo>
                  <a:pt x="941" y="45"/>
                </a:lnTo>
                <a:lnTo>
                  <a:pt x="993" y="40"/>
                </a:lnTo>
                <a:lnTo>
                  <a:pt x="1042" y="35"/>
                </a:lnTo>
                <a:lnTo>
                  <a:pt x="1136" y="29"/>
                </a:lnTo>
                <a:lnTo>
                  <a:pt x="1227" y="25"/>
                </a:lnTo>
                <a:lnTo>
                  <a:pt x="1320" y="25"/>
                </a:lnTo>
                <a:lnTo>
                  <a:pt x="1369" y="26"/>
                </a:lnTo>
                <a:lnTo>
                  <a:pt x="1420" y="28"/>
                </a:lnTo>
                <a:lnTo>
                  <a:pt x="1523" y="34"/>
                </a:lnTo>
                <a:lnTo>
                  <a:pt x="1631" y="45"/>
                </a:lnTo>
                <a:lnTo>
                  <a:pt x="1738" y="62"/>
                </a:lnTo>
                <a:lnTo>
                  <a:pt x="1847" y="84"/>
                </a:lnTo>
                <a:lnTo>
                  <a:pt x="1954" y="112"/>
                </a:lnTo>
                <a:lnTo>
                  <a:pt x="2062" y="145"/>
                </a:lnTo>
                <a:lnTo>
                  <a:pt x="2171" y="180"/>
                </a:lnTo>
                <a:lnTo>
                  <a:pt x="2278" y="219"/>
                </a:lnTo>
                <a:lnTo>
                  <a:pt x="2386" y="262"/>
                </a:lnTo>
                <a:lnTo>
                  <a:pt x="2493" y="306"/>
                </a:lnTo>
                <a:lnTo>
                  <a:pt x="2597" y="352"/>
                </a:lnTo>
                <a:lnTo>
                  <a:pt x="2698" y="401"/>
                </a:lnTo>
                <a:lnTo>
                  <a:pt x="2798" y="455"/>
                </a:lnTo>
                <a:lnTo>
                  <a:pt x="2850" y="484"/>
                </a:lnTo>
                <a:lnTo>
                  <a:pt x="2903" y="516"/>
                </a:lnTo>
                <a:lnTo>
                  <a:pt x="2958" y="549"/>
                </a:lnTo>
                <a:lnTo>
                  <a:pt x="3015" y="584"/>
                </a:lnTo>
                <a:lnTo>
                  <a:pt x="3074" y="623"/>
                </a:lnTo>
                <a:lnTo>
                  <a:pt x="3134" y="663"/>
                </a:lnTo>
                <a:lnTo>
                  <a:pt x="3260" y="751"/>
                </a:lnTo>
                <a:lnTo>
                  <a:pt x="3387" y="844"/>
                </a:lnTo>
                <a:lnTo>
                  <a:pt x="3512" y="939"/>
                </a:lnTo>
                <a:lnTo>
                  <a:pt x="3572" y="985"/>
                </a:lnTo>
                <a:lnTo>
                  <a:pt x="3630" y="1032"/>
                </a:lnTo>
                <a:lnTo>
                  <a:pt x="3741" y="1125"/>
                </a:lnTo>
                <a:lnTo>
                  <a:pt x="3845" y="1215"/>
                </a:lnTo>
                <a:lnTo>
                  <a:pt x="3947" y="1309"/>
                </a:lnTo>
                <a:lnTo>
                  <a:pt x="4048" y="1403"/>
                </a:lnTo>
                <a:lnTo>
                  <a:pt x="4143" y="1497"/>
                </a:lnTo>
                <a:lnTo>
                  <a:pt x="4233" y="1589"/>
                </a:lnTo>
                <a:lnTo>
                  <a:pt x="4273" y="1633"/>
                </a:lnTo>
                <a:lnTo>
                  <a:pt x="4311" y="1675"/>
                </a:lnTo>
                <a:lnTo>
                  <a:pt x="4345" y="1715"/>
                </a:lnTo>
                <a:lnTo>
                  <a:pt x="4377" y="1752"/>
                </a:lnTo>
                <a:lnTo>
                  <a:pt x="4407" y="1789"/>
                </a:lnTo>
                <a:lnTo>
                  <a:pt x="4436" y="1824"/>
                </a:lnTo>
                <a:lnTo>
                  <a:pt x="4489" y="1892"/>
                </a:lnTo>
                <a:lnTo>
                  <a:pt x="4538" y="1959"/>
                </a:lnTo>
                <a:lnTo>
                  <a:pt x="4541" y="1962"/>
                </a:lnTo>
                <a:lnTo>
                  <a:pt x="4546" y="1964"/>
                </a:lnTo>
                <a:lnTo>
                  <a:pt x="4550" y="1964"/>
                </a:lnTo>
                <a:lnTo>
                  <a:pt x="4553" y="1963"/>
                </a:lnTo>
                <a:lnTo>
                  <a:pt x="4556" y="1962"/>
                </a:lnTo>
                <a:lnTo>
                  <a:pt x="4558" y="1959"/>
                </a:lnTo>
                <a:lnTo>
                  <a:pt x="4561" y="1954"/>
                </a:lnTo>
                <a:lnTo>
                  <a:pt x="4561" y="1950"/>
                </a:lnTo>
                <a:lnTo>
                  <a:pt x="4560" y="1947"/>
                </a:lnTo>
                <a:lnTo>
                  <a:pt x="4558" y="1944"/>
                </a:lnTo>
                <a:lnTo>
                  <a:pt x="4509" y="1877"/>
                </a:lnTo>
                <a:lnTo>
                  <a:pt x="4457" y="1809"/>
                </a:lnTo>
                <a:lnTo>
                  <a:pt x="4428" y="1774"/>
                </a:lnTo>
                <a:lnTo>
                  <a:pt x="4397" y="1736"/>
                </a:lnTo>
                <a:lnTo>
                  <a:pt x="4365" y="1697"/>
                </a:lnTo>
                <a:lnTo>
                  <a:pt x="4328" y="1657"/>
                </a:lnTo>
                <a:lnTo>
                  <a:pt x="4290" y="1616"/>
                </a:lnTo>
                <a:lnTo>
                  <a:pt x="4250" y="1572"/>
                </a:lnTo>
                <a:lnTo>
                  <a:pt x="4161" y="1480"/>
                </a:lnTo>
                <a:lnTo>
                  <a:pt x="4065" y="1385"/>
                </a:lnTo>
                <a:lnTo>
                  <a:pt x="3965" y="1291"/>
                </a:lnTo>
                <a:lnTo>
                  <a:pt x="3863" y="1198"/>
                </a:lnTo>
                <a:lnTo>
                  <a:pt x="3757" y="1105"/>
                </a:lnTo>
                <a:lnTo>
                  <a:pt x="3645" y="1012"/>
                </a:lnTo>
                <a:lnTo>
                  <a:pt x="3587" y="965"/>
                </a:lnTo>
                <a:lnTo>
                  <a:pt x="3527" y="919"/>
                </a:lnTo>
                <a:lnTo>
                  <a:pt x="3402" y="824"/>
                </a:lnTo>
                <a:lnTo>
                  <a:pt x="3275" y="731"/>
                </a:lnTo>
                <a:lnTo>
                  <a:pt x="3149" y="643"/>
                </a:lnTo>
                <a:lnTo>
                  <a:pt x="3086" y="603"/>
                </a:lnTo>
                <a:lnTo>
                  <a:pt x="3027" y="564"/>
                </a:lnTo>
                <a:lnTo>
                  <a:pt x="2971" y="526"/>
                </a:lnTo>
                <a:lnTo>
                  <a:pt x="2915" y="493"/>
                </a:lnTo>
                <a:lnTo>
                  <a:pt x="2863" y="462"/>
                </a:lnTo>
                <a:lnTo>
                  <a:pt x="2811" y="433"/>
                </a:lnTo>
                <a:lnTo>
                  <a:pt x="2710" y="379"/>
                </a:lnTo>
                <a:lnTo>
                  <a:pt x="2607" y="330"/>
                </a:lnTo>
                <a:lnTo>
                  <a:pt x="2503" y="283"/>
                </a:lnTo>
                <a:lnTo>
                  <a:pt x="2396" y="239"/>
                </a:lnTo>
                <a:lnTo>
                  <a:pt x="2288" y="196"/>
                </a:lnTo>
                <a:lnTo>
                  <a:pt x="2178" y="157"/>
                </a:lnTo>
                <a:lnTo>
                  <a:pt x="2070" y="120"/>
                </a:lnTo>
                <a:lnTo>
                  <a:pt x="1962" y="87"/>
                </a:lnTo>
                <a:lnTo>
                  <a:pt x="1852" y="59"/>
                </a:lnTo>
                <a:lnTo>
                  <a:pt x="1743" y="36"/>
                </a:lnTo>
                <a:lnTo>
                  <a:pt x="1633" y="20"/>
                </a:lnTo>
                <a:lnTo>
                  <a:pt x="1525" y="9"/>
                </a:lnTo>
                <a:lnTo>
                  <a:pt x="1420" y="2"/>
                </a:lnTo>
                <a:lnTo>
                  <a:pt x="1369" y="1"/>
                </a:lnTo>
                <a:lnTo>
                  <a:pt x="1320" y="0"/>
                </a:lnTo>
                <a:lnTo>
                  <a:pt x="1227" y="0"/>
                </a:lnTo>
                <a:lnTo>
                  <a:pt x="1134" y="4"/>
                </a:lnTo>
                <a:lnTo>
                  <a:pt x="1040" y="10"/>
                </a:lnTo>
                <a:lnTo>
                  <a:pt x="991" y="15"/>
                </a:lnTo>
                <a:lnTo>
                  <a:pt x="939" y="20"/>
                </a:lnTo>
                <a:lnTo>
                  <a:pt x="885" y="26"/>
                </a:lnTo>
                <a:lnTo>
                  <a:pt x="829" y="33"/>
                </a:lnTo>
                <a:lnTo>
                  <a:pt x="711" y="49"/>
                </a:lnTo>
                <a:lnTo>
                  <a:pt x="589" y="70"/>
                </a:lnTo>
                <a:lnTo>
                  <a:pt x="468" y="97"/>
                </a:lnTo>
                <a:lnTo>
                  <a:pt x="350" y="130"/>
                </a:lnTo>
                <a:lnTo>
                  <a:pt x="234" y="170"/>
                </a:lnTo>
                <a:lnTo>
                  <a:pt x="121" y="211"/>
                </a:lnTo>
                <a:lnTo>
                  <a:pt x="8" y="254"/>
                </a:lnTo>
                <a:close/>
              </a:path>
            </a:pathLst>
          </a:custGeom>
          <a:solidFill>
            <a:schemeClr val="accent2"/>
          </a:solidFill>
          <a:ln w="9525">
            <a:solidFill>
              <a:schemeClr val="accent2"/>
            </a:solidFill>
            <a:round/>
            <a:headEnd/>
            <a:tailEnd/>
          </a:ln>
        </p:spPr>
        <p:txBody>
          <a:bodyPr/>
          <a:lstStyle/>
          <a:p>
            <a:endParaRPr lang="de-DE"/>
          </a:p>
        </p:txBody>
      </p:sp>
      <p:sp>
        <p:nvSpPr>
          <p:cNvPr id="38953" name="Rectangle 8"/>
          <p:cNvSpPr>
            <a:spLocks noChangeArrowheads="1"/>
          </p:cNvSpPr>
          <p:nvPr/>
        </p:nvSpPr>
        <p:spPr bwMode="auto">
          <a:xfrm>
            <a:off x="5788025" y="1214438"/>
            <a:ext cx="4019550" cy="444500"/>
          </a:xfrm>
          <a:prstGeom prst="rect">
            <a:avLst/>
          </a:prstGeom>
          <a:noFill/>
          <a:ln w="9525">
            <a:noFill/>
            <a:miter lim="800000"/>
            <a:headEnd/>
            <a:tailEnd/>
          </a:ln>
        </p:spPr>
        <p:txBody>
          <a:bodyPr/>
          <a:lstStyle/>
          <a:p>
            <a:pPr marL="342900" indent="-342900">
              <a:spcAft>
                <a:spcPct val="30000"/>
              </a:spcAft>
              <a:buClr>
                <a:schemeClr val="accent2"/>
              </a:buClr>
              <a:buFontTx/>
              <a:buChar char="•"/>
            </a:pPr>
            <a:r>
              <a:rPr lang="en-US" sz="2000"/>
              <a:t>Remember for VSD: </a:t>
            </a:r>
          </a:p>
        </p:txBody>
      </p:sp>
      <p:sp>
        <p:nvSpPr>
          <p:cNvPr id="38954" name="Line 9"/>
          <p:cNvSpPr>
            <a:spLocks noChangeShapeType="1"/>
          </p:cNvSpPr>
          <p:nvPr/>
        </p:nvSpPr>
        <p:spPr bwMode="auto">
          <a:xfrm flipV="1">
            <a:off x="2922588" y="4700588"/>
            <a:ext cx="11112" cy="1466850"/>
          </a:xfrm>
          <a:prstGeom prst="line">
            <a:avLst/>
          </a:prstGeom>
          <a:noFill/>
          <a:ln w="25400">
            <a:solidFill>
              <a:srgbClr val="006982"/>
            </a:solidFill>
            <a:round/>
            <a:headEnd/>
            <a:tailEnd/>
          </a:ln>
        </p:spPr>
        <p:txBody>
          <a:bodyPr wrap="none" anchor="ctr"/>
          <a:lstStyle/>
          <a:p>
            <a:endParaRPr lang="de-DE"/>
          </a:p>
        </p:txBody>
      </p:sp>
      <p:sp>
        <p:nvSpPr>
          <p:cNvPr id="38955" name="Oval 10"/>
          <p:cNvSpPr>
            <a:spLocks noChangeArrowheads="1"/>
          </p:cNvSpPr>
          <p:nvPr/>
        </p:nvSpPr>
        <p:spPr bwMode="auto">
          <a:xfrm>
            <a:off x="2836863" y="4595813"/>
            <a:ext cx="190500" cy="200025"/>
          </a:xfrm>
          <a:prstGeom prst="ellipse">
            <a:avLst/>
          </a:prstGeom>
          <a:solidFill>
            <a:srgbClr val="006982"/>
          </a:solidFill>
          <a:ln w="25400">
            <a:solidFill>
              <a:srgbClr val="00965F"/>
            </a:solidFill>
            <a:round/>
            <a:headEnd/>
            <a:tailEnd/>
          </a:ln>
        </p:spPr>
        <p:txBody>
          <a:bodyPr wrap="none" anchor="ctr"/>
          <a:lstStyle/>
          <a:p>
            <a:endParaRPr lang="en-US"/>
          </a:p>
        </p:txBody>
      </p:sp>
      <p:sp>
        <p:nvSpPr>
          <p:cNvPr id="38956" name="Text Box 11"/>
          <p:cNvSpPr txBox="1">
            <a:spLocks noChangeArrowheads="1"/>
          </p:cNvSpPr>
          <p:nvPr/>
        </p:nvSpPr>
        <p:spPr bwMode="auto">
          <a:xfrm>
            <a:off x="2767013" y="6100763"/>
            <a:ext cx="454025" cy="396875"/>
          </a:xfrm>
          <a:prstGeom prst="rect">
            <a:avLst/>
          </a:prstGeom>
          <a:noFill/>
          <a:ln w="9525">
            <a:noFill/>
            <a:miter lim="800000"/>
            <a:headEnd/>
            <a:tailEnd/>
          </a:ln>
        </p:spPr>
        <p:txBody>
          <a:bodyPr wrap="none">
            <a:spAutoFit/>
          </a:bodyPr>
          <a:lstStyle/>
          <a:p>
            <a:pPr algn="ctr">
              <a:spcAft>
                <a:spcPct val="30000"/>
              </a:spcAft>
            </a:pPr>
            <a:r>
              <a:rPr lang="en-US" sz="2000" b="1">
                <a:solidFill>
                  <a:srgbClr val="006982"/>
                </a:solidFill>
                <a:cs typeface="Times New Roman" pitchFamily="18" charset="0"/>
              </a:rPr>
              <a:t>v</a:t>
            </a:r>
            <a:r>
              <a:rPr lang="en-US" sz="2000" b="1" baseline="-25000">
                <a:solidFill>
                  <a:srgbClr val="006982"/>
                </a:solidFill>
                <a:cs typeface="Times New Roman" pitchFamily="18" charset="0"/>
              </a:rPr>
              <a:t>O</a:t>
            </a:r>
          </a:p>
        </p:txBody>
      </p:sp>
      <p:sp>
        <p:nvSpPr>
          <p:cNvPr id="38957" name="Freeform 17"/>
          <p:cNvSpPr>
            <a:spLocks/>
          </p:cNvSpPr>
          <p:nvPr/>
        </p:nvSpPr>
        <p:spPr bwMode="auto">
          <a:xfrm>
            <a:off x="1031875" y="1576388"/>
            <a:ext cx="6291263" cy="4530725"/>
          </a:xfrm>
          <a:custGeom>
            <a:avLst/>
            <a:gdLst>
              <a:gd name="T0" fmla="*/ 0 w 7924"/>
              <a:gd name="T1" fmla="*/ 0 h 5708"/>
              <a:gd name="T2" fmla="*/ 0 w 7924"/>
              <a:gd name="T3" fmla="*/ 2147483647 h 5708"/>
              <a:gd name="T4" fmla="*/ 2147483647 w 7924"/>
              <a:gd name="T5" fmla="*/ 2147483647 h 5708"/>
              <a:gd name="T6" fmla="*/ 2147483647 w 7924"/>
              <a:gd name="T7" fmla="*/ 2147483647 h 5708"/>
              <a:gd name="T8" fmla="*/ 2147483647 w 7924"/>
              <a:gd name="T9" fmla="*/ 2147483647 h 5708"/>
              <a:gd name="T10" fmla="*/ 2147483647 w 7924"/>
              <a:gd name="T11" fmla="*/ 0 h 5708"/>
              <a:gd name="T12" fmla="*/ 0 w 7924"/>
              <a:gd name="T13" fmla="*/ 0 h 5708"/>
              <a:gd name="T14" fmla="*/ 0 60000 65536"/>
              <a:gd name="T15" fmla="*/ 0 60000 65536"/>
              <a:gd name="T16" fmla="*/ 0 60000 65536"/>
              <a:gd name="T17" fmla="*/ 0 60000 65536"/>
              <a:gd name="T18" fmla="*/ 0 60000 65536"/>
              <a:gd name="T19" fmla="*/ 0 60000 65536"/>
              <a:gd name="T20" fmla="*/ 0 60000 65536"/>
              <a:gd name="T21" fmla="*/ 0 w 7924"/>
              <a:gd name="T22" fmla="*/ 0 h 5708"/>
              <a:gd name="T23" fmla="*/ 7924 w 7924"/>
              <a:gd name="T24" fmla="*/ 5708 h 57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24" h="5708">
                <a:moveTo>
                  <a:pt x="0" y="0"/>
                </a:moveTo>
                <a:lnTo>
                  <a:pt x="0" y="5708"/>
                </a:lnTo>
                <a:lnTo>
                  <a:pt x="7924" y="5708"/>
                </a:lnTo>
                <a:lnTo>
                  <a:pt x="7924" y="5632"/>
                </a:lnTo>
                <a:lnTo>
                  <a:pt x="75" y="5632"/>
                </a:lnTo>
                <a:lnTo>
                  <a:pt x="75" y="0"/>
                </a:lnTo>
                <a:lnTo>
                  <a:pt x="0" y="0"/>
                </a:lnTo>
                <a:close/>
              </a:path>
            </a:pathLst>
          </a:custGeom>
          <a:solidFill>
            <a:srgbClr val="777777"/>
          </a:solidFill>
          <a:ln w="9525">
            <a:noFill/>
            <a:round/>
            <a:headEnd/>
            <a:tailEnd/>
          </a:ln>
        </p:spPr>
        <p:txBody>
          <a:bodyPr/>
          <a:lstStyle/>
          <a:p>
            <a:endParaRPr lang="de-DE"/>
          </a:p>
        </p:txBody>
      </p:sp>
      <p:sp>
        <p:nvSpPr>
          <p:cNvPr id="38958" name="Freeform 18"/>
          <p:cNvSpPr>
            <a:spLocks/>
          </p:cNvSpPr>
          <p:nvPr/>
        </p:nvSpPr>
        <p:spPr bwMode="auto">
          <a:xfrm>
            <a:off x="942975" y="1576388"/>
            <a:ext cx="238125" cy="236537"/>
          </a:xfrm>
          <a:custGeom>
            <a:avLst/>
            <a:gdLst>
              <a:gd name="T0" fmla="*/ 2147483647 w 298"/>
              <a:gd name="T1" fmla="*/ 2147483647 h 297"/>
              <a:gd name="T2" fmla="*/ 2147483647 w 298"/>
              <a:gd name="T3" fmla="*/ 0 h 297"/>
              <a:gd name="T4" fmla="*/ 0 w 298"/>
              <a:gd name="T5" fmla="*/ 2147483647 h 297"/>
              <a:gd name="T6" fmla="*/ 2147483647 w 298"/>
              <a:gd name="T7" fmla="*/ 2147483647 h 297"/>
              <a:gd name="T8" fmla="*/ 0 60000 65536"/>
              <a:gd name="T9" fmla="*/ 0 60000 65536"/>
              <a:gd name="T10" fmla="*/ 0 60000 65536"/>
              <a:gd name="T11" fmla="*/ 0 60000 65536"/>
              <a:gd name="T12" fmla="*/ 0 w 298"/>
              <a:gd name="T13" fmla="*/ 0 h 297"/>
              <a:gd name="T14" fmla="*/ 298 w 298"/>
              <a:gd name="T15" fmla="*/ 297 h 297"/>
            </a:gdLst>
            <a:ahLst/>
            <a:cxnLst>
              <a:cxn ang="T8">
                <a:pos x="T0" y="T1"/>
              </a:cxn>
              <a:cxn ang="T9">
                <a:pos x="T2" y="T3"/>
              </a:cxn>
              <a:cxn ang="T10">
                <a:pos x="T4" y="T5"/>
              </a:cxn>
              <a:cxn ang="T11">
                <a:pos x="T6" y="T7"/>
              </a:cxn>
            </a:cxnLst>
            <a:rect l="T12" t="T13" r="T14" b="T15"/>
            <a:pathLst>
              <a:path w="298" h="297">
                <a:moveTo>
                  <a:pt x="298" y="297"/>
                </a:moveTo>
                <a:lnTo>
                  <a:pt x="150" y="0"/>
                </a:lnTo>
                <a:lnTo>
                  <a:pt x="0" y="297"/>
                </a:lnTo>
                <a:lnTo>
                  <a:pt x="298" y="297"/>
                </a:lnTo>
                <a:close/>
              </a:path>
            </a:pathLst>
          </a:custGeom>
          <a:solidFill>
            <a:srgbClr val="777777"/>
          </a:solidFill>
          <a:ln w="9525">
            <a:noFill/>
            <a:round/>
            <a:headEnd/>
            <a:tailEnd/>
          </a:ln>
        </p:spPr>
        <p:txBody>
          <a:bodyPr/>
          <a:lstStyle/>
          <a:p>
            <a:endParaRPr lang="de-DE"/>
          </a:p>
        </p:txBody>
      </p:sp>
      <p:sp>
        <p:nvSpPr>
          <p:cNvPr id="38959" name="Freeform 19"/>
          <p:cNvSpPr>
            <a:spLocks/>
          </p:cNvSpPr>
          <p:nvPr/>
        </p:nvSpPr>
        <p:spPr bwMode="auto">
          <a:xfrm>
            <a:off x="895350" y="1509713"/>
            <a:ext cx="333375" cy="333375"/>
          </a:xfrm>
          <a:custGeom>
            <a:avLst/>
            <a:gdLst>
              <a:gd name="T0" fmla="*/ 2147483647 w 422"/>
              <a:gd name="T1" fmla="*/ 2147483647 h 419"/>
              <a:gd name="T2" fmla="*/ 2147483647 w 422"/>
              <a:gd name="T3" fmla="*/ 0 h 419"/>
              <a:gd name="T4" fmla="*/ 0 w 422"/>
              <a:gd name="T5" fmla="*/ 2147483647 h 419"/>
              <a:gd name="T6" fmla="*/ 2147483647 w 422"/>
              <a:gd name="T7" fmla="*/ 2147483647 h 419"/>
              <a:gd name="T8" fmla="*/ 2147483647 w 422"/>
              <a:gd name="T9" fmla="*/ 2147483647 h 419"/>
              <a:gd name="T10" fmla="*/ 2147483647 w 422"/>
              <a:gd name="T11" fmla="*/ 2147483647 h 419"/>
              <a:gd name="T12" fmla="*/ 2147483647 w 422"/>
              <a:gd name="T13" fmla="*/ 2147483647 h 419"/>
              <a:gd name="T14" fmla="*/ 2147483647 w 422"/>
              <a:gd name="T15" fmla="*/ 2147483647 h 419"/>
              <a:gd name="T16" fmla="*/ 2147483647 w 422"/>
              <a:gd name="T17" fmla="*/ 2147483647 h 4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2"/>
              <a:gd name="T28" fmla="*/ 0 h 419"/>
              <a:gd name="T29" fmla="*/ 422 w 422"/>
              <a:gd name="T30" fmla="*/ 419 h 4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2" h="419">
                <a:moveTo>
                  <a:pt x="422" y="419"/>
                </a:moveTo>
                <a:lnTo>
                  <a:pt x="212" y="0"/>
                </a:lnTo>
                <a:lnTo>
                  <a:pt x="0" y="419"/>
                </a:lnTo>
                <a:lnTo>
                  <a:pt x="422" y="419"/>
                </a:lnTo>
                <a:lnTo>
                  <a:pt x="298" y="343"/>
                </a:lnTo>
                <a:lnTo>
                  <a:pt x="124" y="343"/>
                </a:lnTo>
                <a:lnTo>
                  <a:pt x="212" y="168"/>
                </a:lnTo>
                <a:lnTo>
                  <a:pt x="298" y="343"/>
                </a:lnTo>
                <a:lnTo>
                  <a:pt x="422" y="419"/>
                </a:lnTo>
                <a:close/>
              </a:path>
            </a:pathLst>
          </a:custGeom>
          <a:solidFill>
            <a:srgbClr val="777777"/>
          </a:solidFill>
          <a:ln w="9525">
            <a:noFill/>
            <a:round/>
            <a:headEnd/>
            <a:tailEnd/>
          </a:ln>
        </p:spPr>
        <p:txBody>
          <a:bodyPr/>
          <a:lstStyle/>
          <a:p>
            <a:endParaRPr lang="de-DE"/>
          </a:p>
        </p:txBody>
      </p:sp>
      <p:sp>
        <p:nvSpPr>
          <p:cNvPr id="38960" name="Freeform 20"/>
          <p:cNvSpPr>
            <a:spLocks/>
          </p:cNvSpPr>
          <p:nvPr/>
        </p:nvSpPr>
        <p:spPr bwMode="auto">
          <a:xfrm>
            <a:off x="7086600" y="5959475"/>
            <a:ext cx="234950" cy="236538"/>
          </a:xfrm>
          <a:custGeom>
            <a:avLst/>
            <a:gdLst>
              <a:gd name="T0" fmla="*/ 0 w 297"/>
              <a:gd name="T1" fmla="*/ 0 h 298"/>
              <a:gd name="T2" fmla="*/ 2147483647 w 297"/>
              <a:gd name="T3" fmla="*/ 2147483647 h 298"/>
              <a:gd name="T4" fmla="*/ 0 w 297"/>
              <a:gd name="T5" fmla="*/ 2147483647 h 298"/>
              <a:gd name="T6" fmla="*/ 0 w 297"/>
              <a:gd name="T7" fmla="*/ 0 h 298"/>
              <a:gd name="T8" fmla="*/ 0 60000 65536"/>
              <a:gd name="T9" fmla="*/ 0 60000 65536"/>
              <a:gd name="T10" fmla="*/ 0 60000 65536"/>
              <a:gd name="T11" fmla="*/ 0 60000 65536"/>
              <a:gd name="T12" fmla="*/ 0 w 297"/>
              <a:gd name="T13" fmla="*/ 0 h 298"/>
              <a:gd name="T14" fmla="*/ 297 w 297"/>
              <a:gd name="T15" fmla="*/ 298 h 298"/>
            </a:gdLst>
            <a:ahLst/>
            <a:cxnLst>
              <a:cxn ang="T8">
                <a:pos x="T0" y="T1"/>
              </a:cxn>
              <a:cxn ang="T9">
                <a:pos x="T2" y="T3"/>
              </a:cxn>
              <a:cxn ang="T10">
                <a:pos x="T4" y="T5"/>
              </a:cxn>
              <a:cxn ang="T11">
                <a:pos x="T6" y="T7"/>
              </a:cxn>
            </a:cxnLst>
            <a:rect l="T12" t="T13" r="T14" b="T15"/>
            <a:pathLst>
              <a:path w="297" h="298">
                <a:moveTo>
                  <a:pt x="0" y="0"/>
                </a:moveTo>
                <a:lnTo>
                  <a:pt x="297" y="148"/>
                </a:lnTo>
                <a:lnTo>
                  <a:pt x="0" y="298"/>
                </a:lnTo>
                <a:lnTo>
                  <a:pt x="0" y="0"/>
                </a:lnTo>
                <a:close/>
              </a:path>
            </a:pathLst>
          </a:custGeom>
          <a:solidFill>
            <a:srgbClr val="777777"/>
          </a:solidFill>
          <a:ln w="9525">
            <a:noFill/>
            <a:round/>
            <a:headEnd/>
            <a:tailEnd/>
          </a:ln>
        </p:spPr>
        <p:txBody>
          <a:bodyPr/>
          <a:lstStyle/>
          <a:p>
            <a:endParaRPr lang="de-DE"/>
          </a:p>
        </p:txBody>
      </p:sp>
      <p:sp>
        <p:nvSpPr>
          <p:cNvPr id="38961" name="Freeform 21"/>
          <p:cNvSpPr>
            <a:spLocks/>
          </p:cNvSpPr>
          <p:nvPr/>
        </p:nvSpPr>
        <p:spPr bwMode="auto">
          <a:xfrm>
            <a:off x="7056438" y="5910263"/>
            <a:ext cx="331787" cy="334962"/>
          </a:xfrm>
          <a:custGeom>
            <a:avLst/>
            <a:gdLst>
              <a:gd name="T0" fmla="*/ 2147483647 w 419"/>
              <a:gd name="T1" fmla="*/ 2147483647 h 422"/>
              <a:gd name="T2" fmla="*/ 2147483647 w 419"/>
              <a:gd name="T3" fmla="*/ 2147483647 h 422"/>
              <a:gd name="T4" fmla="*/ 2147483647 w 419"/>
              <a:gd name="T5" fmla="*/ 2147483647 h 422"/>
              <a:gd name="T6" fmla="*/ 2147483647 w 419"/>
              <a:gd name="T7" fmla="*/ 2147483647 h 422"/>
              <a:gd name="T8" fmla="*/ 0 w 419"/>
              <a:gd name="T9" fmla="*/ 0 h 422"/>
              <a:gd name="T10" fmla="*/ 0 w 419"/>
              <a:gd name="T11" fmla="*/ 2147483647 h 422"/>
              <a:gd name="T12" fmla="*/ 2147483647 w 419"/>
              <a:gd name="T13" fmla="*/ 2147483647 h 422"/>
              <a:gd name="T14" fmla="*/ 0 w 419"/>
              <a:gd name="T15" fmla="*/ 0 h 422"/>
              <a:gd name="T16" fmla="*/ 2147483647 w 419"/>
              <a:gd name="T17" fmla="*/ 2147483647 h 4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9"/>
              <a:gd name="T28" fmla="*/ 0 h 422"/>
              <a:gd name="T29" fmla="*/ 419 w 419"/>
              <a:gd name="T30" fmla="*/ 422 h 4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9" h="422">
                <a:moveTo>
                  <a:pt x="76" y="123"/>
                </a:moveTo>
                <a:lnTo>
                  <a:pt x="251" y="210"/>
                </a:lnTo>
                <a:lnTo>
                  <a:pt x="76" y="298"/>
                </a:lnTo>
                <a:lnTo>
                  <a:pt x="76" y="123"/>
                </a:lnTo>
                <a:lnTo>
                  <a:pt x="0" y="0"/>
                </a:lnTo>
                <a:lnTo>
                  <a:pt x="0" y="422"/>
                </a:lnTo>
                <a:lnTo>
                  <a:pt x="419" y="210"/>
                </a:lnTo>
                <a:lnTo>
                  <a:pt x="0" y="0"/>
                </a:lnTo>
                <a:lnTo>
                  <a:pt x="76" y="123"/>
                </a:lnTo>
                <a:close/>
              </a:path>
            </a:pathLst>
          </a:custGeom>
          <a:solidFill>
            <a:srgbClr val="777777"/>
          </a:solidFill>
          <a:ln w="9525">
            <a:noFill/>
            <a:round/>
            <a:headEnd/>
            <a:tailEnd/>
          </a:ln>
        </p:spPr>
        <p:txBody>
          <a:bodyPr/>
          <a:lstStyle/>
          <a:p>
            <a:endParaRPr lang="de-DE"/>
          </a:p>
        </p:txBody>
      </p:sp>
      <p:sp>
        <p:nvSpPr>
          <p:cNvPr id="38962" name="Rectangle 26"/>
          <p:cNvSpPr>
            <a:spLocks noChangeArrowheads="1"/>
          </p:cNvSpPr>
          <p:nvPr/>
        </p:nvSpPr>
        <p:spPr bwMode="auto">
          <a:xfrm>
            <a:off x="5124450" y="3249613"/>
            <a:ext cx="1093788" cy="244475"/>
          </a:xfrm>
          <a:prstGeom prst="rect">
            <a:avLst/>
          </a:prstGeom>
          <a:noFill/>
          <a:ln w="9525">
            <a:noFill/>
            <a:miter lim="800000"/>
            <a:headEnd/>
            <a:tailEnd/>
          </a:ln>
        </p:spPr>
        <p:txBody>
          <a:bodyPr wrap="none" lIns="0" tIns="0" rIns="0" bIns="0">
            <a:spAutoFit/>
          </a:bodyPr>
          <a:lstStyle/>
          <a:p>
            <a:pPr algn="ctr"/>
            <a:r>
              <a:rPr lang="en-US" sz="1600"/>
              <a:t>design point</a:t>
            </a:r>
            <a:endParaRPr lang="en-US"/>
          </a:p>
        </p:txBody>
      </p:sp>
      <p:sp>
        <p:nvSpPr>
          <p:cNvPr id="38963" name="Line 27"/>
          <p:cNvSpPr>
            <a:spLocks noChangeShapeType="1"/>
          </p:cNvSpPr>
          <p:nvPr/>
        </p:nvSpPr>
        <p:spPr bwMode="auto">
          <a:xfrm flipV="1">
            <a:off x="3613150" y="3354388"/>
            <a:ext cx="1400175" cy="438150"/>
          </a:xfrm>
          <a:prstGeom prst="line">
            <a:avLst/>
          </a:prstGeom>
          <a:noFill/>
          <a:ln w="9525">
            <a:solidFill>
              <a:schemeClr val="tx1"/>
            </a:solidFill>
            <a:round/>
            <a:headEnd/>
            <a:tailEnd/>
          </a:ln>
        </p:spPr>
        <p:txBody>
          <a:bodyPr wrap="none" anchor="ctr"/>
          <a:lstStyle/>
          <a:p>
            <a:endParaRPr lang="de-DE"/>
          </a:p>
        </p:txBody>
      </p:sp>
      <p:sp>
        <p:nvSpPr>
          <p:cNvPr id="38964" name="Text Box 31"/>
          <p:cNvSpPr txBox="1">
            <a:spLocks noChangeArrowheads="1"/>
          </p:cNvSpPr>
          <p:nvPr/>
        </p:nvSpPr>
        <p:spPr bwMode="auto">
          <a:xfrm>
            <a:off x="1792288" y="2492375"/>
            <a:ext cx="2300287" cy="396875"/>
          </a:xfrm>
          <a:prstGeom prst="rect">
            <a:avLst/>
          </a:prstGeom>
          <a:solidFill>
            <a:schemeClr val="bg1"/>
          </a:solidFill>
          <a:ln w="9525">
            <a:noFill/>
            <a:miter lim="800000"/>
            <a:headEnd/>
            <a:tailEnd/>
          </a:ln>
        </p:spPr>
        <p:txBody>
          <a:bodyPr wrap="none">
            <a:spAutoFit/>
          </a:bodyPr>
          <a:lstStyle/>
          <a:p>
            <a:pPr algn="ctr">
              <a:spcAft>
                <a:spcPct val="30000"/>
              </a:spcAft>
            </a:pPr>
            <a:r>
              <a:rPr lang="en-US" sz="2000">
                <a:solidFill>
                  <a:srgbClr val="006982"/>
                </a:solidFill>
                <a:cs typeface="Times New Roman" pitchFamily="18" charset="0"/>
              </a:rPr>
              <a:t>plant characteristic</a:t>
            </a:r>
          </a:p>
        </p:txBody>
      </p:sp>
      <p:sp>
        <p:nvSpPr>
          <p:cNvPr id="38965" name="Rectangle 32"/>
          <p:cNvSpPr>
            <a:spLocks noChangeArrowheads="1"/>
          </p:cNvSpPr>
          <p:nvPr/>
        </p:nvSpPr>
        <p:spPr bwMode="auto">
          <a:xfrm>
            <a:off x="5654675" y="4814888"/>
            <a:ext cx="1468438" cy="244475"/>
          </a:xfrm>
          <a:prstGeom prst="rect">
            <a:avLst/>
          </a:prstGeom>
          <a:noFill/>
          <a:ln w="9525">
            <a:noFill/>
            <a:miter lim="800000"/>
            <a:headEnd/>
            <a:tailEnd/>
          </a:ln>
        </p:spPr>
        <p:txBody>
          <a:bodyPr wrap="none" lIns="0" tIns="0" rIns="0" bIns="0">
            <a:spAutoFit/>
          </a:bodyPr>
          <a:lstStyle/>
          <a:p>
            <a:pPr algn="ctr"/>
            <a:r>
              <a:rPr lang="en-US" sz="1600"/>
              <a:t>100% fan speed</a:t>
            </a:r>
          </a:p>
        </p:txBody>
      </p:sp>
      <p:sp>
        <p:nvSpPr>
          <p:cNvPr id="38966" name="Line 33"/>
          <p:cNvSpPr>
            <a:spLocks noChangeShapeType="1"/>
          </p:cNvSpPr>
          <p:nvPr/>
        </p:nvSpPr>
        <p:spPr bwMode="auto">
          <a:xfrm flipV="1">
            <a:off x="5102225" y="4967288"/>
            <a:ext cx="552450" cy="219075"/>
          </a:xfrm>
          <a:prstGeom prst="line">
            <a:avLst/>
          </a:prstGeom>
          <a:noFill/>
          <a:ln w="9525">
            <a:solidFill>
              <a:schemeClr val="tx1"/>
            </a:solidFill>
            <a:round/>
            <a:headEnd/>
            <a:tailEnd/>
          </a:ln>
        </p:spPr>
        <p:txBody>
          <a:bodyPr wrap="none" anchor="ctr"/>
          <a:lstStyle/>
          <a:p>
            <a:endParaRPr lang="de-DE"/>
          </a:p>
        </p:txBody>
      </p:sp>
      <p:sp>
        <p:nvSpPr>
          <p:cNvPr id="38967" name="Text Box 34"/>
          <p:cNvSpPr txBox="1">
            <a:spLocks noChangeArrowheads="1"/>
          </p:cNvSpPr>
          <p:nvPr/>
        </p:nvSpPr>
        <p:spPr bwMode="auto">
          <a:xfrm>
            <a:off x="4592638" y="4251325"/>
            <a:ext cx="2101850" cy="396875"/>
          </a:xfrm>
          <a:prstGeom prst="rect">
            <a:avLst/>
          </a:prstGeom>
          <a:noFill/>
          <a:ln w="9525">
            <a:noFill/>
            <a:miter lim="800000"/>
            <a:headEnd/>
            <a:tailEnd/>
          </a:ln>
        </p:spPr>
        <p:txBody>
          <a:bodyPr wrap="none">
            <a:spAutoFit/>
          </a:bodyPr>
          <a:lstStyle/>
          <a:p>
            <a:pPr algn="ctr">
              <a:spcAft>
                <a:spcPct val="30000"/>
              </a:spcAft>
            </a:pPr>
            <a:r>
              <a:rPr lang="en-US" sz="2000">
                <a:solidFill>
                  <a:schemeClr val="accent2"/>
                </a:solidFill>
                <a:cs typeface="Times New Roman" pitchFamily="18" charset="0"/>
              </a:rPr>
              <a:t>fan characteristic</a:t>
            </a:r>
          </a:p>
        </p:txBody>
      </p:sp>
      <p:sp>
        <p:nvSpPr>
          <p:cNvPr id="38968" name="Rectangle 35"/>
          <p:cNvSpPr>
            <a:spLocks noChangeArrowheads="1"/>
          </p:cNvSpPr>
          <p:nvPr/>
        </p:nvSpPr>
        <p:spPr bwMode="auto">
          <a:xfrm>
            <a:off x="1195388" y="3913188"/>
            <a:ext cx="1343025" cy="244475"/>
          </a:xfrm>
          <a:prstGeom prst="rect">
            <a:avLst/>
          </a:prstGeom>
          <a:noFill/>
          <a:ln w="9525">
            <a:noFill/>
            <a:miter lim="800000"/>
            <a:headEnd/>
            <a:tailEnd/>
          </a:ln>
        </p:spPr>
        <p:txBody>
          <a:bodyPr wrap="none" lIns="0" tIns="0" rIns="0" bIns="0">
            <a:spAutoFit/>
          </a:bodyPr>
          <a:lstStyle/>
          <a:p>
            <a:pPr algn="ctr"/>
            <a:r>
              <a:rPr lang="en-US" sz="1600"/>
              <a:t>operating point</a:t>
            </a:r>
            <a:endParaRPr lang="en-US"/>
          </a:p>
        </p:txBody>
      </p:sp>
      <p:sp>
        <p:nvSpPr>
          <p:cNvPr id="38969" name="Line 36"/>
          <p:cNvSpPr>
            <a:spLocks noChangeShapeType="1"/>
          </p:cNvSpPr>
          <p:nvPr/>
        </p:nvSpPr>
        <p:spPr bwMode="auto">
          <a:xfrm flipH="1" flipV="1">
            <a:off x="2047875" y="4198938"/>
            <a:ext cx="895350" cy="495300"/>
          </a:xfrm>
          <a:prstGeom prst="line">
            <a:avLst/>
          </a:prstGeom>
          <a:noFill/>
          <a:ln w="9525">
            <a:solidFill>
              <a:schemeClr val="tx1"/>
            </a:solidFill>
            <a:round/>
            <a:headEnd/>
            <a:tailEnd/>
          </a:ln>
        </p:spPr>
        <p:txBody>
          <a:bodyPr wrap="none" anchor="ctr"/>
          <a:lstStyle/>
          <a:p>
            <a:endParaRPr lang="de-DE"/>
          </a:p>
        </p:txBody>
      </p:sp>
      <p:sp>
        <p:nvSpPr>
          <p:cNvPr id="38970" name="Rectangle 37"/>
          <p:cNvSpPr>
            <a:spLocks noChangeArrowheads="1"/>
          </p:cNvSpPr>
          <p:nvPr/>
        </p:nvSpPr>
        <p:spPr bwMode="auto">
          <a:xfrm>
            <a:off x="3762375" y="4583113"/>
            <a:ext cx="892175" cy="488950"/>
          </a:xfrm>
          <a:prstGeom prst="rect">
            <a:avLst/>
          </a:prstGeom>
          <a:noFill/>
          <a:ln w="9525">
            <a:noFill/>
            <a:miter lim="800000"/>
            <a:headEnd/>
            <a:tailEnd/>
          </a:ln>
        </p:spPr>
        <p:txBody>
          <a:bodyPr wrap="none" lIns="0" tIns="0" rIns="0" bIns="0">
            <a:spAutoFit/>
          </a:bodyPr>
          <a:lstStyle/>
          <a:p>
            <a:pPr algn="ctr"/>
            <a:r>
              <a:rPr lang="en-US" sz="1600"/>
              <a:t>reduced</a:t>
            </a:r>
            <a:br>
              <a:rPr lang="en-US" sz="1600"/>
            </a:br>
            <a:r>
              <a:rPr lang="en-US" sz="1600"/>
              <a:t>fan speed</a:t>
            </a:r>
          </a:p>
        </p:txBody>
      </p:sp>
      <p:sp>
        <p:nvSpPr>
          <p:cNvPr id="38971" name="Line 38"/>
          <p:cNvSpPr>
            <a:spLocks noChangeShapeType="1"/>
          </p:cNvSpPr>
          <p:nvPr/>
        </p:nvSpPr>
        <p:spPr bwMode="auto">
          <a:xfrm flipV="1">
            <a:off x="4070350" y="5097463"/>
            <a:ext cx="238125" cy="323850"/>
          </a:xfrm>
          <a:prstGeom prst="line">
            <a:avLst/>
          </a:prstGeom>
          <a:noFill/>
          <a:ln w="9525">
            <a:solidFill>
              <a:schemeClr val="tx1"/>
            </a:solidFill>
            <a:round/>
            <a:headEnd/>
            <a:tailEnd/>
          </a:ln>
        </p:spPr>
        <p:txBody>
          <a:bodyPr wrap="none" anchor="ctr"/>
          <a:lstStyle/>
          <a:p>
            <a:endParaRPr lang="de-DE"/>
          </a:p>
        </p:txBody>
      </p:sp>
      <p:sp>
        <p:nvSpPr>
          <p:cNvPr id="38972" name="Line 39"/>
          <p:cNvSpPr>
            <a:spLocks noChangeShapeType="1"/>
          </p:cNvSpPr>
          <p:nvPr/>
        </p:nvSpPr>
        <p:spPr bwMode="auto">
          <a:xfrm rot="16200000" flipV="1">
            <a:off x="1924845" y="3720306"/>
            <a:ext cx="11112" cy="1952625"/>
          </a:xfrm>
          <a:prstGeom prst="line">
            <a:avLst/>
          </a:prstGeom>
          <a:noFill/>
          <a:ln w="25400">
            <a:solidFill>
              <a:srgbClr val="006982"/>
            </a:solidFill>
            <a:round/>
            <a:headEnd/>
            <a:tailEnd/>
          </a:ln>
        </p:spPr>
        <p:txBody>
          <a:bodyPr wrap="none" anchor="ctr"/>
          <a:lstStyle/>
          <a:p>
            <a:endParaRPr lang="de-DE"/>
          </a:p>
        </p:txBody>
      </p:sp>
      <p:sp>
        <p:nvSpPr>
          <p:cNvPr id="38973" name="Text Box 40"/>
          <p:cNvSpPr txBox="1">
            <a:spLocks noChangeArrowheads="1"/>
          </p:cNvSpPr>
          <p:nvPr/>
        </p:nvSpPr>
        <p:spPr bwMode="auto">
          <a:xfrm>
            <a:off x="555625" y="4506913"/>
            <a:ext cx="468313" cy="396875"/>
          </a:xfrm>
          <a:prstGeom prst="rect">
            <a:avLst/>
          </a:prstGeom>
          <a:noFill/>
          <a:ln w="9525">
            <a:noFill/>
            <a:miter lim="800000"/>
            <a:headEnd/>
            <a:tailEnd/>
          </a:ln>
        </p:spPr>
        <p:txBody>
          <a:bodyPr wrap="none">
            <a:spAutoFit/>
          </a:bodyPr>
          <a:lstStyle/>
          <a:p>
            <a:pPr algn="ctr">
              <a:spcAft>
                <a:spcPct val="30000"/>
              </a:spcAft>
            </a:pPr>
            <a:r>
              <a:rPr lang="en-US" sz="2000" b="1">
                <a:solidFill>
                  <a:srgbClr val="006982"/>
                </a:solidFill>
                <a:cs typeface="Times New Roman" pitchFamily="18" charset="0"/>
              </a:rPr>
              <a:t>p</a:t>
            </a:r>
            <a:r>
              <a:rPr lang="en-US" sz="2000" b="1" baseline="-25000">
                <a:solidFill>
                  <a:srgbClr val="006982"/>
                </a:solidFill>
                <a:cs typeface="Times New Roman" pitchFamily="18" charset="0"/>
              </a:rPr>
              <a:t>O</a:t>
            </a:r>
          </a:p>
        </p:txBody>
      </p:sp>
      <p:sp>
        <p:nvSpPr>
          <p:cNvPr id="38974" name="Rectangle 41"/>
          <p:cNvSpPr>
            <a:spLocks noChangeArrowheads="1"/>
          </p:cNvSpPr>
          <p:nvPr/>
        </p:nvSpPr>
        <p:spPr bwMode="auto">
          <a:xfrm>
            <a:off x="1092200" y="4710113"/>
            <a:ext cx="1819275" cy="1333500"/>
          </a:xfrm>
          <a:prstGeom prst="rect">
            <a:avLst/>
          </a:prstGeom>
          <a:solidFill>
            <a:schemeClr val="bg2"/>
          </a:solidFill>
          <a:ln w="15875">
            <a:solidFill>
              <a:schemeClr val="tx1"/>
            </a:solidFill>
            <a:miter lim="800000"/>
            <a:headEnd/>
            <a:tailEnd/>
          </a:ln>
        </p:spPr>
        <p:txBody>
          <a:bodyPr wrap="none" anchor="ctr"/>
          <a:lstStyle/>
          <a:p>
            <a:pPr algn="ctr">
              <a:spcAft>
                <a:spcPct val="30000"/>
              </a:spcAft>
            </a:pPr>
            <a:r>
              <a:rPr lang="en-US"/>
              <a:t>power required</a:t>
            </a:r>
            <a:br>
              <a:rPr lang="en-US"/>
            </a:br>
            <a:r>
              <a:rPr lang="en-US"/>
              <a:t>with VSD</a:t>
            </a:r>
          </a:p>
        </p:txBody>
      </p:sp>
      <p:sp>
        <p:nvSpPr>
          <p:cNvPr id="38975" name="Rectangle 44"/>
          <p:cNvSpPr>
            <a:spLocks noChangeArrowheads="1"/>
          </p:cNvSpPr>
          <p:nvPr/>
        </p:nvSpPr>
        <p:spPr bwMode="auto">
          <a:xfrm>
            <a:off x="5867400" y="1671638"/>
            <a:ext cx="3810000" cy="1219200"/>
          </a:xfrm>
          <a:prstGeom prst="rect">
            <a:avLst/>
          </a:prstGeom>
          <a:noFill/>
          <a:ln w="25400">
            <a:solidFill>
              <a:schemeClr val="accent2"/>
            </a:solidFill>
            <a:miter lim="800000"/>
            <a:headEnd/>
            <a:tailEnd/>
          </a:ln>
        </p:spPr>
        <p:txBody>
          <a:bodyPr wrap="none" anchor="ctr"/>
          <a:lstStyle/>
          <a:p>
            <a:endParaRPr lang="en-US"/>
          </a:p>
        </p:txBody>
      </p:sp>
      <p:graphicFrame>
        <p:nvGraphicFramePr>
          <p:cNvPr id="38944" name="Object 32"/>
          <p:cNvGraphicFramePr>
            <a:graphicFrameLocks noChangeAspect="1"/>
          </p:cNvGraphicFramePr>
          <p:nvPr/>
        </p:nvGraphicFramePr>
        <p:xfrm>
          <a:off x="6681788" y="1643063"/>
          <a:ext cx="2297112" cy="1209675"/>
        </p:xfrm>
        <a:graphic>
          <a:graphicData uri="http://schemas.openxmlformats.org/presentationml/2006/ole">
            <mc:AlternateContent xmlns:mc="http://schemas.openxmlformats.org/markup-compatibility/2006">
              <mc:Choice xmlns:v="urn:schemas-microsoft-com:vml" Requires="v">
                <p:oleObj spid="_x0000_s39014" name="Equation" r:id="rId3" imgW="965200" imgH="508000" progId="Equation.3">
                  <p:embed/>
                </p:oleObj>
              </mc:Choice>
              <mc:Fallback>
                <p:oleObj name="Equation" r:id="rId3" imgW="965200" imgH="508000" progId="Equation.3">
                  <p:embed/>
                  <p:pic>
                    <p:nvPicPr>
                      <p:cNvPr id="0" name="Picture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1788" y="1643063"/>
                        <a:ext cx="2297112"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76" name="Rectangle 46"/>
          <p:cNvSpPr>
            <a:spLocks noChangeArrowheads="1"/>
          </p:cNvSpPr>
          <p:nvPr/>
        </p:nvSpPr>
        <p:spPr bwMode="auto">
          <a:xfrm>
            <a:off x="533400" y="1785938"/>
            <a:ext cx="495300" cy="396875"/>
          </a:xfrm>
          <a:prstGeom prst="rect">
            <a:avLst/>
          </a:prstGeom>
          <a:noFill/>
          <a:ln w="9525">
            <a:noFill/>
            <a:miter lim="800000"/>
            <a:headEnd/>
            <a:tailEnd/>
          </a:ln>
        </p:spPr>
        <p:txBody>
          <a:bodyPr wrap="none">
            <a:spAutoFit/>
          </a:bodyPr>
          <a:lstStyle/>
          <a:p>
            <a:pPr algn="ctr">
              <a:spcAft>
                <a:spcPct val="30000"/>
              </a:spcAft>
            </a:pPr>
            <a:r>
              <a:rPr lang="en-US" sz="2000" b="1">
                <a:latin typeface="Symbol" pitchFamily="18" charset="2"/>
              </a:rPr>
              <a:t>D</a:t>
            </a:r>
            <a:r>
              <a:rPr lang="en-US" sz="2000" b="1"/>
              <a:t>p</a:t>
            </a:r>
          </a:p>
        </p:txBody>
      </p:sp>
      <p:sp>
        <p:nvSpPr>
          <p:cNvPr id="38977" name="Rectangle 47"/>
          <p:cNvSpPr>
            <a:spLocks noChangeArrowheads="1"/>
          </p:cNvSpPr>
          <p:nvPr/>
        </p:nvSpPr>
        <p:spPr bwMode="auto">
          <a:xfrm>
            <a:off x="6769100" y="6091238"/>
            <a:ext cx="325438" cy="396875"/>
          </a:xfrm>
          <a:prstGeom prst="rect">
            <a:avLst/>
          </a:prstGeom>
          <a:noFill/>
          <a:ln w="9525">
            <a:noFill/>
            <a:miter lim="800000"/>
            <a:headEnd/>
            <a:tailEnd/>
          </a:ln>
        </p:spPr>
        <p:txBody>
          <a:bodyPr wrap="none">
            <a:spAutoFit/>
          </a:bodyPr>
          <a:lstStyle/>
          <a:p>
            <a:pPr algn="ctr">
              <a:spcAft>
                <a:spcPct val="30000"/>
              </a:spcAft>
            </a:pPr>
            <a:r>
              <a:rPr lang="en-US" sz="2000" b="1"/>
              <a:t>v</a:t>
            </a:r>
            <a:endParaRPr lang="en-US" sz="2000" b="1" baseline="-25000"/>
          </a:p>
        </p:txBody>
      </p:sp>
      <p:sp>
        <p:nvSpPr>
          <p:cNvPr id="38978" name="Rectangle 4"/>
          <p:cNvSpPr>
            <a:spLocks noChangeArrowheads="1"/>
          </p:cNvSpPr>
          <p:nvPr/>
        </p:nvSpPr>
        <p:spPr bwMode="auto">
          <a:xfrm>
            <a:off x="444500" y="685800"/>
            <a:ext cx="8208963" cy="500063"/>
          </a:xfrm>
          <a:prstGeom prst="rect">
            <a:avLst/>
          </a:prstGeom>
          <a:noFill/>
          <a:ln w="9525">
            <a:noFill/>
            <a:miter lim="800000"/>
            <a:headEnd/>
            <a:tailEnd/>
          </a:ln>
        </p:spPr>
        <p:txBody>
          <a:bodyPr anchor="ctr"/>
          <a:lstStyle/>
          <a:p>
            <a:r>
              <a:rPr lang="en-US" sz="2400" b="1"/>
              <a:t>Power Consumption: VSD vs. Fixed Speed</a:t>
            </a:r>
          </a:p>
        </p:txBody>
      </p:sp>
      <p:sp>
        <p:nvSpPr>
          <p:cNvPr id="37" name="Rectangle 13"/>
          <p:cNvSpPr>
            <a:spLocks noChangeArrowheads="1"/>
          </p:cNvSpPr>
          <p:nvPr/>
        </p:nvSpPr>
        <p:spPr bwMode="auto">
          <a:xfrm>
            <a:off x="6794501" y="6102351"/>
            <a:ext cx="261937" cy="473075"/>
          </a:xfrm>
          <a:prstGeom prst="rect">
            <a:avLst/>
          </a:prstGeom>
          <a:solidFill>
            <a:schemeClr val="bg1"/>
          </a:solidFill>
          <a:ln>
            <a:noFill/>
          </a:ln>
          <a:extLst/>
        </p:spPr>
        <p:txBody>
          <a:bodyPr wrap="none" lIns="0" tIns="0" rIns="0" bIns="0">
            <a:spAutoFit/>
          </a:bodyPr>
          <a:lstStyle/>
          <a:p>
            <a:pPr algn="ctr">
              <a:lnSpc>
                <a:spcPct val="100000"/>
              </a:lnSpc>
              <a:spcAft>
                <a:spcPct val="30000"/>
              </a:spcAft>
            </a:pPr>
            <a:r>
              <a:rPr lang="en-US" sz="3100" b="1" dirty="0">
                <a:solidFill>
                  <a:srgbClr val="000000"/>
                </a:solidFill>
              </a:rPr>
              <a:t>V</a:t>
            </a:r>
            <a:endParaRPr lang="en-US" sz="2600" dirty="0"/>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34C5680-DB6D-452D-B1A5-58BC9C39E9AE}" type="slidenum">
              <a:rPr lang="en-US" sz="800"/>
              <a:pPr algn="r"/>
              <a:t>12</a:t>
            </a:fld>
            <a:endParaRPr lang="en-US" sz="800"/>
          </a:p>
        </p:txBody>
      </p:sp>
      <p:sp>
        <p:nvSpPr>
          <p:cNvPr id="39940" name="AutoShape 2"/>
          <p:cNvSpPr>
            <a:spLocks noChangeAspect="1" noChangeArrowheads="1" noTextEdit="1"/>
          </p:cNvSpPr>
          <p:nvPr/>
        </p:nvSpPr>
        <p:spPr bwMode="auto">
          <a:xfrm>
            <a:off x="2095500" y="1011238"/>
            <a:ext cx="6934200" cy="5357812"/>
          </a:xfrm>
          <a:prstGeom prst="rect">
            <a:avLst/>
          </a:prstGeom>
          <a:noFill/>
          <a:ln w="9525">
            <a:noFill/>
            <a:miter lim="800000"/>
            <a:headEnd/>
            <a:tailEnd/>
          </a:ln>
        </p:spPr>
        <p:txBody>
          <a:bodyPr/>
          <a:lstStyle/>
          <a:p>
            <a:endParaRPr lang="de-DE"/>
          </a:p>
        </p:txBody>
      </p:sp>
      <p:sp>
        <p:nvSpPr>
          <p:cNvPr id="39941" name="Freeform 3"/>
          <p:cNvSpPr>
            <a:spLocks/>
          </p:cNvSpPr>
          <p:nvPr/>
        </p:nvSpPr>
        <p:spPr bwMode="auto">
          <a:xfrm>
            <a:off x="2063750" y="2770188"/>
            <a:ext cx="3276600" cy="3335337"/>
          </a:xfrm>
          <a:custGeom>
            <a:avLst/>
            <a:gdLst>
              <a:gd name="T0" fmla="*/ 2147483647 w 4957"/>
              <a:gd name="T1" fmla="*/ 2147483647 h 5547"/>
              <a:gd name="T2" fmla="*/ 0 w 4957"/>
              <a:gd name="T3" fmla="*/ 2147483647 h 5547"/>
              <a:gd name="T4" fmla="*/ 2147483647 w 4957"/>
              <a:gd name="T5" fmla="*/ 2147483647 h 5547"/>
              <a:gd name="T6" fmla="*/ 2147483647 w 4957"/>
              <a:gd name="T7" fmla="*/ 2147483647 h 5547"/>
              <a:gd name="T8" fmla="*/ 2147483647 w 4957"/>
              <a:gd name="T9" fmla="*/ 2147483647 h 5547"/>
              <a:gd name="T10" fmla="*/ 2147483647 w 4957"/>
              <a:gd name="T11" fmla="*/ 2147483647 h 5547"/>
              <a:gd name="T12" fmla="*/ 2147483647 w 4957"/>
              <a:gd name="T13" fmla="*/ 2147483647 h 5547"/>
              <a:gd name="T14" fmla="*/ 2147483647 w 4957"/>
              <a:gd name="T15" fmla="*/ 2147483647 h 5547"/>
              <a:gd name="T16" fmla="*/ 2147483647 w 4957"/>
              <a:gd name="T17" fmla="*/ 2147483647 h 5547"/>
              <a:gd name="T18" fmla="*/ 2147483647 w 4957"/>
              <a:gd name="T19" fmla="*/ 2147483647 h 5547"/>
              <a:gd name="T20" fmla="*/ 2147483647 w 4957"/>
              <a:gd name="T21" fmla="*/ 2147483647 h 5547"/>
              <a:gd name="T22" fmla="*/ 2147483647 w 4957"/>
              <a:gd name="T23" fmla="*/ 2147483647 h 5547"/>
              <a:gd name="T24" fmla="*/ 2147483647 w 4957"/>
              <a:gd name="T25" fmla="*/ 2147483647 h 5547"/>
              <a:gd name="T26" fmla="*/ 2147483647 w 4957"/>
              <a:gd name="T27" fmla="*/ 2147483647 h 5547"/>
              <a:gd name="T28" fmla="*/ 2147483647 w 4957"/>
              <a:gd name="T29" fmla="*/ 2147483647 h 5547"/>
              <a:gd name="T30" fmla="*/ 2147483647 w 4957"/>
              <a:gd name="T31" fmla="*/ 2147483647 h 5547"/>
              <a:gd name="T32" fmla="*/ 2147483647 w 4957"/>
              <a:gd name="T33" fmla="*/ 2147483647 h 5547"/>
              <a:gd name="T34" fmla="*/ 2147483647 w 4957"/>
              <a:gd name="T35" fmla="*/ 2147483647 h 5547"/>
              <a:gd name="T36" fmla="*/ 2147483647 w 4957"/>
              <a:gd name="T37" fmla="*/ 2147483647 h 5547"/>
              <a:gd name="T38" fmla="*/ 2147483647 w 4957"/>
              <a:gd name="T39" fmla="*/ 2147483647 h 5547"/>
              <a:gd name="T40" fmla="*/ 2147483647 w 4957"/>
              <a:gd name="T41" fmla="*/ 2147483647 h 5547"/>
              <a:gd name="T42" fmla="*/ 2147483647 w 4957"/>
              <a:gd name="T43" fmla="*/ 2147483647 h 5547"/>
              <a:gd name="T44" fmla="*/ 2147483647 w 4957"/>
              <a:gd name="T45" fmla="*/ 2147483647 h 5547"/>
              <a:gd name="T46" fmla="*/ 2147483647 w 4957"/>
              <a:gd name="T47" fmla="*/ 2147483647 h 5547"/>
              <a:gd name="T48" fmla="*/ 2147483647 w 4957"/>
              <a:gd name="T49" fmla="*/ 2147483647 h 5547"/>
              <a:gd name="T50" fmla="*/ 2147483647 w 4957"/>
              <a:gd name="T51" fmla="*/ 2147483647 h 5547"/>
              <a:gd name="T52" fmla="*/ 2147483647 w 4957"/>
              <a:gd name="T53" fmla="*/ 2147483647 h 5547"/>
              <a:gd name="T54" fmla="*/ 2147483647 w 4957"/>
              <a:gd name="T55" fmla="*/ 2147483647 h 5547"/>
              <a:gd name="T56" fmla="*/ 2147483647 w 4957"/>
              <a:gd name="T57" fmla="*/ 0 h 5547"/>
              <a:gd name="T58" fmla="*/ 2147483647 w 4957"/>
              <a:gd name="T59" fmla="*/ 2147483647 h 5547"/>
              <a:gd name="T60" fmla="*/ 2147483647 w 4957"/>
              <a:gd name="T61" fmla="*/ 2147483647 h 5547"/>
              <a:gd name="T62" fmla="*/ 2147483647 w 4957"/>
              <a:gd name="T63" fmla="*/ 2147483647 h 5547"/>
              <a:gd name="T64" fmla="*/ 2147483647 w 4957"/>
              <a:gd name="T65" fmla="*/ 2147483647 h 5547"/>
              <a:gd name="T66" fmla="*/ 2147483647 w 4957"/>
              <a:gd name="T67" fmla="*/ 2147483647 h 5547"/>
              <a:gd name="T68" fmla="*/ 2147483647 w 4957"/>
              <a:gd name="T69" fmla="*/ 2147483647 h 5547"/>
              <a:gd name="T70" fmla="*/ 2147483647 w 4957"/>
              <a:gd name="T71" fmla="*/ 2147483647 h 5547"/>
              <a:gd name="T72" fmla="*/ 2147483647 w 4957"/>
              <a:gd name="T73" fmla="*/ 2147483647 h 5547"/>
              <a:gd name="T74" fmla="*/ 2147483647 w 4957"/>
              <a:gd name="T75" fmla="*/ 2147483647 h 5547"/>
              <a:gd name="T76" fmla="*/ 2147483647 w 4957"/>
              <a:gd name="T77" fmla="*/ 2147483647 h 5547"/>
              <a:gd name="T78" fmla="*/ 2147483647 w 4957"/>
              <a:gd name="T79" fmla="*/ 2147483647 h 5547"/>
              <a:gd name="T80" fmla="*/ 2147483647 w 4957"/>
              <a:gd name="T81" fmla="*/ 2147483647 h 5547"/>
              <a:gd name="T82" fmla="*/ 2147483647 w 4957"/>
              <a:gd name="T83" fmla="*/ 2147483647 h 5547"/>
              <a:gd name="T84" fmla="*/ 2147483647 w 4957"/>
              <a:gd name="T85" fmla="*/ 2147483647 h 5547"/>
              <a:gd name="T86" fmla="*/ 2147483647 w 4957"/>
              <a:gd name="T87" fmla="*/ 2147483647 h 5547"/>
              <a:gd name="T88" fmla="*/ 2147483647 w 4957"/>
              <a:gd name="T89" fmla="*/ 2147483647 h 5547"/>
              <a:gd name="T90" fmla="*/ 2147483647 w 4957"/>
              <a:gd name="T91" fmla="*/ 2147483647 h 5547"/>
              <a:gd name="T92" fmla="*/ 2147483647 w 4957"/>
              <a:gd name="T93" fmla="*/ 2147483647 h 5547"/>
              <a:gd name="T94" fmla="*/ 2147483647 w 4957"/>
              <a:gd name="T95" fmla="*/ 2147483647 h 5547"/>
              <a:gd name="T96" fmla="*/ 2147483647 w 4957"/>
              <a:gd name="T97" fmla="*/ 2147483647 h 5547"/>
              <a:gd name="T98" fmla="*/ 2147483647 w 4957"/>
              <a:gd name="T99" fmla="*/ 2147483647 h 5547"/>
              <a:gd name="T100" fmla="*/ 2147483647 w 4957"/>
              <a:gd name="T101" fmla="*/ 2147483647 h 5547"/>
              <a:gd name="T102" fmla="*/ 2147483647 w 4957"/>
              <a:gd name="T103" fmla="*/ 2147483647 h 55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957"/>
              <a:gd name="T157" fmla="*/ 0 h 5547"/>
              <a:gd name="T158" fmla="*/ 4957 w 4957"/>
              <a:gd name="T159" fmla="*/ 5547 h 554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957" h="5547">
                <a:moveTo>
                  <a:pt x="19" y="5498"/>
                </a:moveTo>
                <a:lnTo>
                  <a:pt x="13" y="5500"/>
                </a:lnTo>
                <a:lnTo>
                  <a:pt x="8" y="5504"/>
                </a:lnTo>
                <a:lnTo>
                  <a:pt x="4" y="5509"/>
                </a:lnTo>
                <a:lnTo>
                  <a:pt x="2" y="5515"/>
                </a:lnTo>
                <a:lnTo>
                  <a:pt x="0" y="5522"/>
                </a:lnTo>
                <a:lnTo>
                  <a:pt x="2" y="5528"/>
                </a:lnTo>
                <a:lnTo>
                  <a:pt x="4" y="5534"/>
                </a:lnTo>
                <a:lnTo>
                  <a:pt x="8" y="5539"/>
                </a:lnTo>
                <a:lnTo>
                  <a:pt x="13" y="5543"/>
                </a:lnTo>
                <a:lnTo>
                  <a:pt x="19" y="5545"/>
                </a:lnTo>
                <a:lnTo>
                  <a:pt x="25" y="5547"/>
                </a:lnTo>
                <a:lnTo>
                  <a:pt x="32" y="5545"/>
                </a:lnTo>
                <a:lnTo>
                  <a:pt x="111" y="5524"/>
                </a:lnTo>
                <a:lnTo>
                  <a:pt x="195" y="5501"/>
                </a:lnTo>
                <a:lnTo>
                  <a:pt x="238" y="5488"/>
                </a:lnTo>
                <a:lnTo>
                  <a:pt x="285" y="5472"/>
                </a:lnTo>
                <a:lnTo>
                  <a:pt x="332" y="5455"/>
                </a:lnTo>
                <a:lnTo>
                  <a:pt x="383" y="5436"/>
                </a:lnTo>
                <a:lnTo>
                  <a:pt x="436" y="5412"/>
                </a:lnTo>
                <a:lnTo>
                  <a:pt x="491" y="5388"/>
                </a:lnTo>
                <a:lnTo>
                  <a:pt x="550" y="5361"/>
                </a:lnTo>
                <a:lnTo>
                  <a:pt x="610" y="5330"/>
                </a:lnTo>
                <a:lnTo>
                  <a:pt x="675" y="5296"/>
                </a:lnTo>
                <a:lnTo>
                  <a:pt x="740" y="5259"/>
                </a:lnTo>
                <a:lnTo>
                  <a:pt x="807" y="5218"/>
                </a:lnTo>
                <a:lnTo>
                  <a:pt x="877" y="5176"/>
                </a:lnTo>
                <a:lnTo>
                  <a:pt x="949" y="5129"/>
                </a:lnTo>
                <a:lnTo>
                  <a:pt x="1021" y="5079"/>
                </a:lnTo>
                <a:lnTo>
                  <a:pt x="1096" y="5026"/>
                </a:lnTo>
                <a:lnTo>
                  <a:pt x="1170" y="4970"/>
                </a:lnTo>
                <a:lnTo>
                  <a:pt x="1246" y="4914"/>
                </a:lnTo>
                <a:lnTo>
                  <a:pt x="1322" y="4855"/>
                </a:lnTo>
                <a:lnTo>
                  <a:pt x="1471" y="4731"/>
                </a:lnTo>
                <a:lnTo>
                  <a:pt x="1617" y="4606"/>
                </a:lnTo>
                <a:lnTo>
                  <a:pt x="1763" y="4475"/>
                </a:lnTo>
                <a:lnTo>
                  <a:pt x="1905" y="4337"/>
                </a:lnTo>
                <a:lnTo>
                  <a:pt x="2047" y="4195"/>
                </a:lnTo>
                <a:lnTo>
                  <a:pt x="2191" y="4048"/>
                </a:lnTo>
                <a:lnTo>
                  <a:pt x="2333" y="3896"/>
                </a:lnTo>
                <a:lnTo>
                  <a:pt x="2467" y="3744"/>
                </a:lnTo>
                <a:lnTo>
                  <a:pt x="2593" y="3595"/>
                </a:lnTo>
                <a:lnTo>
                  <a:pt x="2651" y="3521"/>
                </a:lnTo>
                <a:lnTo>
                  <a:pt x="2706" y="3450"/>
                </a:lnTo>
                <a:lnTo>
                  <a:pt x="2759" y="3381"/>
                </a:lnTo>
                <a:lnTo>
                  <a:pt x="2809" y="3313"/>
                </a:lnTo>
                <a:lnTo>
                  <a:pt x="2859" y="3248"/>
                </a:lnTo>
                <a:lnTo>
                  <a:pt x="2905" y="3184"/>
                </a:lnTo>
                <a:lnTo>
                  <a:pt x="2950" y="3121"/>
                </a:lnTo>
                <a:lnTo>
                  <a:pt x="2996" y="3059"/>
                </a:lnTo>
                <a:lnTo>
                  <a:pt x="3172" y="2822"/>
                </a:lnTo>
                <a:lnTo>
                  <a:pt x="3217" y="2762"/>
                </a:lnTo>
                <a:lnTo>
                  <a:pt x="3262" y="2699"/>
                </a:lnTo>
                <a:lnTo>
                  <a:pt x="3310" y="2632"/>
                </a:lnTo>
                <a:lnTo>
                  <a:pt x="3359" y="2563"/>
                </a:lnTo>
                <a:lnTo>
                  <a:pt x="3412" y="2488"/>
                </a:lnTo>
                <a:lnTo>
                  <a:pt x="3572" y="2250"/>
                </a:lnTo>
                <a:lnTo>
                  <a:pt x="3679" y="2089"/>
                </a:lnTo>
                <a:lnTo>
                  <a:pt x="3730" y="2010"/>
                </a:lnTo>
                <a:lnTo>
                  <a:pt x="3781" y="1934"/>
                </a:lnTo>
                <a:lnTo>
                  <a:pt x="3830" y="1862"/>
                </a:lnTo>
                <a:lnTo>
                  <a:pt x="3876" y="1792"/>
                </a:lnTo>
                <a:lnTo>
                  <a:pt x="3967" y="1656"/>
                </a:lnTo>
                <a:lnTo>
                  <a:pt x="4013" y="1587"/>
                </a:lnTo>
                <a:lnTo>
                  <a:pt x="4109" y="1442"/>
                </a:lnTo>
                <a:lnTo>
                  <a:pt x="4159" y="1363"/>
                </a:lnTo>
                <a:lnTo>
                  <a:pt x="4213" y="1278"/>
                </a:lnTo>
                <a:lnTo>
                  <a:pt x="4327" y="1099"/>
                </a:lnTo>
                <a:lnTo>
                  <a:pt x="4385" y="1004"/>
                </a:lnTo>
                <a:lnTo>
                  <a:pt x="4499" y="815"/>
                </a:lnTo>
                <a:lnTo>
                  <a:pt x="4554" y="724"/>
                </a:lnTo>
                <a:lnTo>
                  <a:pt x="4607" y="634"/>
                </a:lnTo>
                <a:lnTo>
                  <a:pt x="4658" y="550"/>
                </a:lnTo>
                <a:lnTo>
                  <a:pt x="4705" y="469"/>
                </a:lnTo>
                <a:lnTo>
                  <a:pt x="4749" y="393"/>
                </a:lnTo>
                <a:lnTo>
                  <a:pt x="4793" y="318"/>
                </a:lnTo>
                <a:lnTo>
                  <a:pt x="4835" y="245"/>
                </a:lnTo>
                <a:lnTo>
                  <a:pt x="4874" y="176"/>
                </a:lnTo>
                <a:lnTo>
                  <a:pt x="4953" y="38"/>
                </a:lnTo>
                <a:lnTo>
                  <a:pt x="4956" y="31"/>
                </a:lnTo>
                <a:lnTo>
                  <a:pt x="4957" y="25"/>
                </a:lnTo>
                <a:lnTo>
                  <a:pt x="4956" y="19"/>
                </a:lnTo>
                <a:lnTo>
                  <a:pt x="4953" y="13"/>
                </a:lnTo>
                <a:lnTo>
                  <a:pt x="4949" y="8"/>
                </a:lnTo>
                <a:lnTo>
                  <a:pt x="4944" y="4"/>
                </a:lnTo>
                <a:lnTo>
                  <a:pt x="4938" y="1"/>
                </a:lnTo>
                <a:lnTo>
                  <a:pt x="4932" y="0"/>
                </a:lnTo>
                <a:lnTo>
                  <a:pt x="4926" y="1"/>
                </a:lnTo>
                <a:lnTo>
                  <a:pt x="4919" y="4"/>
                </a:lnTo>
                <a:lnTo>
                  <a:pt x="4914" y="8"/>
                </a:lnTo>
                <a:lnTo>
                  <a:pt x="4910" y="13"/>
                </a:lnTo>
                <a:lnTo>
                  <a:pt x="4831" y="151"/>
                </a:lnTo>
                <a:lnTo>
                  <a:pt x="4792" y="220"/>
                </a:lnTo>
                <a:lnTo>
                  <a:pt x="4751" y="293"/>
                </a:lnTo>
                <a:lnTo>
                  <a:pt x="4707" y="367"/>
                </a:lnTo>
                <a:lnTo>
                  <a:pt x="4663" y="444"/>
                </a:lnTo>
                <a:lnTo>
                  <a:pt x="4615" y="525"/>
                </a:lnTo>
                <a:lnTo>
                  <a:pt x="4564" y="609"/>
                </a:lnTo>
                <a:lnTo>
                  <a:pt x="4512" y="698"/>
                </a:lnTo>
                <a:lnTo>
                  <a:pt x="4456" y="790"/>
                </a:lnTo>
                <a:lnTo>
                  <a:pt x="4342" y="979"/>
                </a:lnTo>
                <a:lnTo>
                  <a:pt x="4284" y="1071"/>
                </a:lnTo>
                <a:lnTo>
                  <a:pt x="4171" y="1251"/>
                </a:lnTo>
                <a:lnTo>
                  <a:pt x="4117" y="1335"/>
                </a:lnTo>
                <a:lnTo>
                  <a:pt x="4066" y="1414"/>
                </a:lnTo>
                <a:lnTo>
                  <a:pt x="3971" y="1559"/>
                </a:lnTo>
                <a:lnTo>
                  <a:pt x="3924" y="1628"/>
                </a:lnTo>
                <a:lnTo>
                  <a:pt x="3834" y="1764"/>
                </a:lnTo>
                <a:lnTo>
                  <a:pt x="3787" y="1835"/>
                </a:lnTo>
                <a:lnTo>
                  <a:pt x="3738" y="1906"/>
                </a:lnTo>
                <a:lnTo>
                  <a:pt x="3688" y="1982"/>
                </a:lnTo>
                <a:lnTo>
                  <a:pt x="3636" y="2061"/>
                </a:lnTo>
                <a:lnTo>
                  <a:pt x="3529" y="2222"/>
                </a:lnTo>
                <a:lnTo>
                  <a:pt x="3369" y="2460"/>
                </a:lnTo>
                <a:lnTo>
                  <a:pt x="3319" y="2534"/>
                </a:lnTo>
                <a:lnTo>
                  <a:pt x="3270" y="2602"/>
                </a:lnTo>
                <a:lnTo>
                  <a:pt x="3222" y="2669"/>
                </a:lnTo>
                <a:lnTo>
                  <a:pt x="3177" y="2732"/>
                </a:lnTo>
                <a:lnTo>
                  <a:pt x="3132" y="2792"/>
                </a:lnTo>
                <a:lnTo>
                  <a:pt x="2955" y="3029"/>
                </a:lnTo>
                <a:lnTo>
                  <a:pt x="2910" y="3090"/>
                </a:lnTo>
                <a:lnTo>
                  <a:pt x="2865" y="3153"/>
                </a:lnTo>
                <a:lnTo>
                  <a:pt x="2818" y="3218"/>
                </a:lnTo>
                <a:lnTo>
                  <a:pt x="2769" y="3283"/>
                </a:lnTo>
                <a:lnTo>
                  <a:pt x="2719" y="3351"/>
                </a:lnTo>
                <a:lnTo>
                  <a:pt x="2666" y="3420"/>
                </a:lnTo>
                <a:lnTo>
                  <a:pt x="2611" y="3491"/>
                </a:lnTo>
                <a:lnTo>
                  <a:pt x="2553" y="3562"/>
                </a:lnTo>
                <a:lnTo>
                  <a:pt x="2492" y="3637"/>
                </a:lnTo>
                <a:lnTo>
                  <a:pt x="2430" y="3711"/>
                </a:lnTo>
                <a:lnTo>
                  <a:pt x="2295" y="3863"/>
                </a:lnTo>
                <a:lnTo>
                  <a:pt x="2155" y="4013"/>
                </a:lnTo>
                <a:lnTo>
                  <a:pt x="2012" y="4160"/>
                </a:lnTo>
                <a:lnTo>
                  <a:pt x="1870" y="4302"/>
                </a:lnTo>
                <a:lnTo>
                  <a:pt x="1728" y="4437"/>
                </a:lnTo>
                <a:lnTo>
                  <a:pt x="1584" y="4568"/>
                </a:lnTo>
                <a:lnTo>
                  <a:pt x="1438" y="4694"/>
                </a:lnTo>
                <a:lnTo>
                  <a:pt x="1290" y="4814"/>
                </a:lnTo>
                <a:lnTo>
                  <a:pt x="1216" y="4874"/>
                </a:lnTo>
                <a:lnTo>
                  <a:pt x="1140" y="4930"/>
                </a:lnTo>
                <a:lnTo>
                  <a:pt x="1066" y="4986"/>
                </a:lnTo>
                <a:lnTo>
                  <a:pt x="993" y="5038"/>
                </a:lnTo>
                <a:lnTo>
                  <a:pt x="921" y="5086"/>
                </a:lnTo>
                <a:lnTo>
                  <a:pt x="849" y="5133"/>
                </a:lnTo>
                <a:lnTo>
                  <a:pt x="782" y="5176"/>
                </a:lnTo>
                <a:lnTo>
                  <a:pt x="715" y="5216"/>
                </a:lnTo>
                <a:lnTo>
                  <a:pt x="649" y="5251"/>
                </a:lnTo>
                <a:lnTo>
                  <a:pt x="588" y="5285"/>
                </a:lnTo>
                <a:lnTo>
                  <a:pt x="527" y="5315"/>
                </a:lnTo>
                <a:lnTo>
                  <a:pt x="471" y="5343"/>
                </a:lnTo>
                <a:lnTo>
                  <a:pt x="415" y="5367"/>
                </a:lnTo>
                <a:lnTo>
                  <a:pt x="363" y="5388"/>
                </a:lnTo>
                <a:lnTo>
                  <a:pt x="315" y="5407"/>
                </a:lnTo>
                <a:lnTo>
                  <a:pt x="267" y="5425"/>
                </a:lnTo>
                <a:lnTo>
                  <a:pt x="223" y="5440"/>
                </a:lnTo>
                <a:lnTo>
                  <a:pt x="180" y="5454"/>
                </a:lnTo>
                <a:lnTo>
                  <a:pt x="98" y="5476"/>
                </a:lnTo>
                <a:lnTo>
                  <a:pt x="19" y="5498"/>
                </a:lnTo>
                <a:close/>
              </a:path>
            </a:pathLst>
          </a:custGeom>
          <a:solidFill>
            <a:srgbClr val="009900"/>
          </a:solidFill>
          <a:ln w="38100" cmpd="sng">
            <a:solidFill>
              <a:srgbClr val="006982"/>
            </a:solidFill>
            <a:round/>
            <a:headEnd/>
            <a:tailEnd/>
          </a:ln>
        </p:spPr>
        <p:txBody>
          <a:bodyPr/>
          <a:lstStyle/>
          <a:p>
            <a:endParaRPr lang="de-DE"/>
          </a:p>
        </p:txBody>
      </p:sp>
      <p:sp>
        <p:nvSpPr>
          <p:cNvPr id="39942" name="Freeform 5"/>
          <p:cNvSpPr>
            <a:spLocks/>
          </p:cNvSpPr>
          <p:nvPr/>
        </p:nvSpPr>
        <p:spPr bwMode="auto">
          <a:xfrm>
            <a:off x="2058988" y="3368675"/>
            <a:ext cx="4664075" cy="2714625"/>
          </a:xfrm>
          <a:custGeom>
            <a:avLst/>
            <a:gdLst>
              <a:gd name="T0" fmla="*/ 2147483647 w 5876"/>
              <a:gd name="T1" fmla="*/ 2147483647 h 3421"/>
              <a:gd name="T2" fmla="*/ 2147483647 w 5876"/>
              <a:gd name="T3" fmla="*/ 2147483647 h 3421"/>
              <a:gd name="T4" fmla="*/ 2147483647 w 5876"/>
              <a:gd name="T5" fmla="*/ 2147483647 h 3421"/>
              <a:gd name="T6" fmla="*/ 2147483647 w 5876"/>
              <a:gd name="T7" fmla="*/ 2147483647 h 3421"/>
              <a:gd name="T8" fmla="*/ 2147483647 w 5876"/>
              <a:gd name="T9" fmla="*/ 2147483647 h 3421"/>
              <a:gd name="T10" fmla="*/ 2147483647 w 5876"/>
              <a:gd name="T11" fmla="*/ 2147483647 h 3421"/>
              <a:gd name="T12" fmla="*/ 2147483647 w 5876"/>
              <a:gd name="T13" fmla="*/ 2147483647 h 3421"/>
              <a:gd name="T14" fmla="*/ 2147483647 w 5876"/>
              <a:gd name="T15" fmla="*/ 2147483647 h 3421"/>
              <a:gd name="T16" fmla="*/ 2147483647 w 5876"/>
              <a:gd name="T17" fmla="*/ 2147483647 h 3421"/>
              <a:gd name="T18" fmla="*/ 2147483647 w 5876"/>
              <a:gd name="T19" fmla="*/ 2147483647 h 3421"/>
              <a:gd name="T20" fmla="*/ 2147483647 w 5876"/>
              <a:gd name="T21" fmla="*/ 2147483647 h 3421"/>
              <a:gd name="T22" fmla="*/ 2147483647 w 5876"/>
              <a:gd name="T23" fmla="*/ 2147483647 h 3421"/>
              <a:gd name="T24" fmla="*/ 2147483647 w 5876"/>
              <a:gd name="T25" fmla="*/ 2147483647 h 3421"/>
              <a:gd name="T26" fmla="*/ 2147483647 w 5876"/>
              <a:gd name="T27" fmla="*/ 2147483647 h 3421"/>
              <a:gd name="T28" fmla="*/ 2147483647 w 5876"/>
              <a:gd name="T29" fmla="*/ 2147483647 h 3421"/>
              <a:gd name="T30" fmla="*/ 2147483647 w 5876"/>
              <a:gd name="T31" fmla="*/ 2147483647 h 3421"/>
              <a:gd name="T32" fmla="*/ 2147483647 w 5876"/>
              <a:gd name="T33" fmla="*/ 2147483647 h 3421"/>
              <a:gd name="T34" fmla="*/ 2147483647 w 5876"/>
              <a:gd name="T35" fmla="*/ 2147483647 h 3421"/>
              <a:gd name="T36" fmla="*/ 2147483647 w 5876"/>
              <a:gd name="T37" fmla="*/ 2147483647 h 3421"/>
              <a:gd name="T38" fmla="*/ 2147483647 w 5876"/>
              <a:gd name="T39" fmla="*/ 2147483647 h 3421"/>
              <a:gd name="T40" fmla="*/ 2147483647 w 5876"/>
              <a:gd name="T41" fmla="*/ 2147483647 h 3421"/>
              <a:gd name="T42" fmla="*/ 2147483647 w 5876"/>
              <a:gd name="T43" fmla="*/ 2147483647 h 3421"/>
              <a:gd name="T44" fmla="*/ 2147483647 w 5876"/>
              <a:gd name="T45" fmla="*/ 2147483647 h 3421"/>
              <a:gd name="T46" fmla="*/ 2147483647 w 5876"/>
              <a:gd name="T47" fmla="*/ 2147483647 h 3421"/>
              <a:gd name="T48" fmla="*/ 2147483647 w 5876"/>
              <a:gd name="T49" fmla="*/ 2147483647 h 3421"/>
              <a:gd name="T50" fmla="*/ 2147483647 w 5876"/>
              <a:gd name="T51" fmla="*/ 2147483647 h 3421"/>
              <a:gd name="T52" fmla="*/ 2147483647 w 5876"/>
              <a:gd name="T53" fmla="*/ 2147483647 h 3421"/>
              <a:gd name="T54" fmla="*/ 2147483647 w 5876"/>
              <a:gd name="T55" fmla="*/ 2147483647 h 3421"/>
              <a:gd name="T56" fmla="*/ 2147483647 w 5876"/>
              <a:gd name="T57" fmla="*/ 2147483647 h 3421"/>
              <a:gd name="T58" fmla="*/ 2147483647 w 5876"/>
              <a:gd name="T59" fmla="*/ 2147483647 h 3421"/>
              <a:gd name="T60" fmla="*/ 2147483647 w 5876"/>
              <a:gd name="T61" fmla="*/ 2147483647 h 3421"/>
              <a:gd name="T62" fmla="*/ 2147483647 w 5876"/>
              <a:gd name="T63" fmla="*/ 2147483647 h 3421"/>
              <a:gd name="T64" fmla="*/ 2147483647 w 5876"/>
              <a:gd name="T65" fmla="*/ 2147483647 h 3421"/>
              <a:gd name="T66" fmla="*/ 2147483647 w 5876"/>
              <a:gd name="T67" fmla="*/ 2147483647 h 3421"/>
              <a:gd name="T68" fmla="*/ 2147483647 w 5876"/>
              <a:gd name="T69" fmla="*/ 2147483647 h 3421"/>
              <a:gd name="T70" fmla="*/ 2147483647 w 5876"/>
              <a:gd name="T71" fmla="*/ 2147483647 h 3421"/>
              <a:gd name="T72" fmla="*/ 2147483647 w 5876"/>
              <a:gd name="T73" fmla="*/ 2147483647 h 3421"/>
              <a:gd name="T74" fmla="*/ 2147483647 w 5876"/>
              <a:gd name="T75" fmla="*/ 2147483647 h 3421"/>
              <a:gd name="T76" fmla="*/ 2147483647 w 5876"/>
              <a:gd name="T77" fmla="*/ 2147483647 h 3421"/>
              <a:gd name="T78" fmla="*/ 2147483647 w 5876"/>
              <a:gd name="T79" fmla="*/ 2147483647 h 3421"/>
              <a:gd name="T80" fmla="*/ 2147483647 w 5876"/>
              <a:gd name="T81" fmla="*/ 2147483647 h 3421"/>
              <a:gd name="T82" fmla="*/ 2147483647 w 5876"/>
              <a:gd name="T83" fmla="*/ 2147483647 h 3421"/>
              <a:gd name="T84" fmla="*/ 2147483647 w 5876"/>
              <a:gd name="T85" fmla="*/ 2147483647 h 3421"/>
              <a:gd name="T86" fmla="*/ 2147483647 w 5876"/>
              <a:gd name="T87" fmla="*/ 2147483647 h 3421"/>
              <a:gd name="T88" fmla="*/ 2147483647 w 5876"/>
              <a:gd name="T89" fmla="*/ 2147483647 h 3421"/>
              <a:gd name="T90" fmla="*/ 2147483647 w 5876"/>
              <a:gd name="T91" fmla="*/ 2147483647 h 3421"/>
              <a:gd name="T92" fmla="*/ 2147483647 w 5876"/>
              <a:gd name="T93" fmla="*/ 2147483647 h 3421"/>
              <a:gd name="T94" fmla="*/ 2147483647 w 5876"/>
              <a:gd name="T95" fmla="*/ 2147483647 h 3421"/>
              <a:gd name="T96" fmla="*/ 2147483647 w 5876"/>
              <a:gd name="T97" fmla="*/ 2147483647 h 3421"/>
              <a:gd name="T98" fmla="*/ 2147483647 w 5876"/>
              <a:gd name="T99" fmla="*/ 2147483647 h 3421"/>
              <a:gd name="T100" fmla="*/ 2147483647 w 5876"/>
              <a:gd name="T101" fmla="*/ 2147483647 h 3421"/>
              <a:gd name="T102" fmla="*/ 2147483647 w 5876"/>
              <a:gd name="T103" fmla="*/ 2147483647 h 3421"/>
              <a:gd name="T104" fmla="*/ 2147483647 w 5876"/>
              <a:gd name="T105" fmla="*/ 2147483647 h 3421"/>
              <a:gd name="T106" fmla="*/ 2147483647 w 5876"/>
              <a:gd name="T107" fmla="*/ 0 h 3421"/>
              <a:gd name="T108" fmla="*/ 2147483647 w 5876"/>
              <a:gd name="T109" fmla="*/ 2147483647 h 3421"/>
              <a:gd name="T110" fmla="*/ 2147483647 w 5876"/>
              <a:gd name="T111" fmla="*/ 2147483647 h 3421"/>
              <a:gd name="T112" fmla="*/ 2147483647 w 5876"/>
              <a:gd name="T113" fmla="*/ 2147483647 h 3421"/>
              <a:gd name="T114" fmla="*/ 2147483647 w 5876"/>
              <a:gd name="T115" fmla="*/ 2147483647 h 3421"/>
              <a:gd name="T116" fmla="*/ 2147483647 w 5876"/>
              <a:gd name="T117" fmla="*/ 2147483647 h 3421"/>
              <a:gd name="T118" fmla="*/ 2147483647 w 5876"/>
              <a:gd name="T119" fmla="*/ 2147483647 h 3421"/>
              <a:gd name="T120" fmla="*/ 2147483647 w 5876"/>
              <a:gd name="T121" fmla="*/ 2147483647 h 3421"/>
              <a:gd name="T122" fmla="*/ 2147483647 w 5876"/>
              <a:gd name="T123" fmla="*/ 2147483647 h 3421"/>
              <a:gd name="T124" fmla="*/ 2147483647 w 5876"/>
              <a:gd name="T125" fmla="*/ 2147483647 h 3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76"/>
              <a:gd name="T190" fmla="*/ 0 h 3421"/>
              <a:gd name="T191" fmla="*/ 5876 w 5876"/>
              <a:gd name="T192" fmla="*/ 3421 h 3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76" h="3421">
                <a:moveTo>
                  <a:pt x="35" y="513"/>
                </a:moveTo>
                <a:lnTo>
                  <a:pt x="289" y="379"/>
                </a:lnTo>
                <a:lnTo>
                  <a:pt x="350" y="347"/>
                </a:lnTo>
                <a:lnTo>
                  <a:pt x="410" y="318"/>
                </a:lnTo>
                <a:lnTo>
                  <a:pt x="468" y="291"/>
                </a:lnTo>
                <a:lnTo>
                  <a:pt x="525" y="267"/>
                </a:lnTo>
                <a:lnTo>
                  <a:pt x="579" y="244"/>
                </a:lnTo>
                <a:lnTo>
                  <a:pt x="630" y="224"/>
                </a:lnTo>
                <a:lnTo>
                  <a:pt x="681" y="206"/>
                </a:lnTo>
                <a:lnTo>
                  <a:pt x="731" y="191"/>
                </a:lnTo>
                <a:lnTo>
                  <a:pt x="779" y="176"/>
                </a:lnTo>
                <a:lnTo>
                  <a:pt x="825" y="162"/>
                </a:lnTo>
                <a:lnTo>
                  <a:pt x="915" y="138"/>
                </a:lnTo>
                <a:lnTo>
                  <a:pt x="1001" y="118"/>
                </a:lnTo>
                <a:lnTo>
                  <a:pt x="1087" y="103"/>
                </a:lnTo>
                <a:lnTo>
                  <a:pt x="1171" y="89"/>
                </a:lnTo>
                <a:lnTo>
                  <a:pt x="1257" y="80"/>
                </a:lnTo>
                <a:lnTo>
                  <a:pt x="1347" y="75"/>
                </a:lnTo>
                <a:lnTo>
                  <a:pt x="1442" y="75"/>
                </a:lnTo>
                <a:lnTo>
                  <a:pt x="1634" y="80"/>
                </a:lnTo>
                <a:lnTo>
                  <a:pt x="1827" y="91"/>
                </a:lnTo>
                <a:lnTo>
                  <a:pt x="1921" y="98"/>
                </a:lnTo>
                <a:lnTo>
                  <a:pt x="2014" y="109"/>
                </a:lnTo>
                <a:lnTo>
                  <a:pt x="2107" y="123"/>
                </a:lnTo>
                <a:lnTo>
                  <a:pt x="2200" y="141"/>
                </a:lnTo>
                <a:lnTo>
                  <a:pt x="2295" y="163"/>
                </a:lnTo>
                <a:lnTo>
                  <a:pt x="2390" y="192"/>
                </a:lnTo>
                <a:lnTo>
                  <a:pt x="2490" y="229"/>
                </a:lnTo>
                <a:lnTo>
                  <a:pt x="2593" y="269"/>
                </a:lnTo>
                <a:lnTo>
                  <a:pt x="2691" y="311"/>
                </a:lnTo>
                <a:lnTo>
                  <a:pt x="2788" y="351"/>
                </a:lnTo>
                <a:lnTo>
                  <a:pt x="2877" y="391"/>
                </a:lnTo>
                <a:lnTo>
                  <a:pt x="2964" y="433"/>
                </a:lnTo>
                <a:lnTo>
                  <a:pt x="3047" y="475"/>
                </a:lnTo>
                <a:lnTo>
                  <a:pt x="3090" y="499"/>
                </a:lnTo>
                <a:lnTo>
                  <a:pt x="3132" y="526"/>
                </a:lnTo>
                <a:lnTo>
                  <a:pt x="3179" y="553"/>
                </a:lnTo>
                <a:lnTo>
                  <a:pt x="3224" y="584"/>
                </a:lnTo>
                <a:lnTo>
                  <a:pt x="3272" y="616"/>
                </a:lnTo>
                <a:lnTo>
                  <a:pt x="3322" y="650"/>
                </a:lnTo>
                <a:lnTo>
                  <a:pt x="3423" y="722"/>
                </a:lnTo>
                <a:lnTo>
                  <a:pt x="3530" y="800"/>
                </a:lnTo>
                <a:lnTo>
                  <a:pt x="3639" y="882"/>
                </a:lnTo>
                <a:lnTo>
                  <a:pt x="3753" y="966"/>
                </a:lnTo>
                <a:lnTo>
                  <a:pt x="3866" y="1054"/>
                </a:lnTo>
                <a:lnTo>
                  <a:pt x="3983" y="1149"/>
                </a:lnTo>
                <a:lnTo>
                  <a:pt x="4041" y="1200"/>
                </a:lnTo>
                <a:lnTo>
                  <a:pt x="4100" y="1251"/>
                </a:lnTo>
                <a:lnTo>
                  <a:pt x="4160" y="1305"/>
                </a:lnTo>
                <a:lnTo>
                  <a:pt x="4222" y="1362"/>
                </a:lnTo>
                <a:lnTo>
                  <a:pt x="4282" y="1420"/>
                </a:lnTo>
                <a:lnTo>
                  <a:pt x="4345" y="1480"/>
                </a:lnTo>
                <a:lnTo>
                  <a:pt x="4409" y="1544"/>
                </a:lnTo>
                <a:lnTo>
                  <a:pt x="4473" y="1611"/>
                </a:lnTo>
                <a:lnTo>
                  <a:pt x="4540" y="1681"/>
                </a:lnTo>
                <a:lnTo>
                  <a:pt x="4609" y="1752"/>
                </a:lnTo>
                <a:lnTo>
                  <a:pt x="4678" y="1829"/>
                </a:lnTo>
                <a:lnTo>
                  <a:pt x="4749" y="1907"/>
                </a:lnTo>
                <a:lnTo>
                  <a:pt x="4887" y="2068"/>
                </a:lnTo>
                <a:lnTo>
                  <a:pt x="4956" y="2153"/>
                </a:lnTo>
                <a:lnTo>
                  <a:pt x="5024" y="2239"/>
                </a:lnTo>
                <a:lnTo>
                  <a:pt x="5159" y="2416"/>
                </a:lnTo>
                <a:lnTo>
                  <a:pt x="5223" y="2504"/>
                </a:lnTo>
                <a:lnTo>
                  <a:pt x="5285" y="2593"/>
                </a:lnTo>
                <a:lnTo>
                  <a:pt x="5344" y="2680"/>
                </a:lnTo>
                <a:lnTo>
                  <a:pt x="5402" y="2764"/>
                </a:lnTo>
                <a:lnTo>
                  <a:pt x="5456" y="2846"/>
                </a:lnTo>
                <a:lnTo>
                  <a:pt x="5506" y="2921"/>
                </a:lnTo>
                <a:lnTo>
                  <a:pt x="5597" y="3064"/>
                </a:lnTo>
                <a:lnTo>
                  <a:pt x="5636" y="3129"/>
                </a:lnTo>
                <a:lnTo>
                  <a:pt x="5673" y="3191"/>
                </a:lnTo>
                <a:lnTo>
                  <a:pt x="5710" y="3250"/>
                </a:lnTo>
                <a:lnTo>
                  <a:pt x="5744" y="3308"/>
                </a:lnTo>
                <a:lnTo>
                  <a:pt x="5811" y="3421"/>
                </a:lnTo>
                <a:lnTo>
                  <a:pt x="5876" y="3383"/>
                </a:lnTo>
                <a:lnTo>
                  <a:pt x="5809" y="3270"/>
                </a:lnTo>
                <a:lnTo>
                  <a:pt x="5775" y="3212"/>
                </a:lnTo>
                <a:lnTo>
                  <a:pt x="5739" y="3152"/>
                </a:lnTo>
                <a:lnTo>
                  <a:pt x="5739" y="3150"/>
                </a:lnTo>
                <a:lnTo>
                  <a:pt x="5701" y="3089"/>
                </a:lnTo>
                <a:lnTo>
                  <a:pt x="5661" y="3023"/>
                </a:lnTo>
                <a:lnTo>
                  <a:pt x="5660" y="3023"/>
                </a:lnTo>
                <a:lnTo>
                  <a:pt x="5569" y="2881"/>
                </a:lnTo>
                <a:lnTo>
                  <a:pt x="5519" y="2805"/>
                </a:lnTo>
                <a:lnTo>
                  <a:pt x="5519" y="2803"/>
                </a:lnTo>
                <a:lnTo>
                  <a:pt x="5465" y="2722"/>
                </a:lnTo>
                <a:lnTo>
                  <a:pt x="5407" y="2637"/>
                </a:lnTo>
                <a:lnTo>
                  <a:pt x="5348" y="2550"/>
                </a:lnTo>
                <a:lnTo>
                  <a:pt x="5285" y="2461"/>
                </a:lnTo>
                <a:lnTo>
                  <a:pt x="5283" y="2461"/>
                </a:lnTo>
                <a:lnTo>
                  <a:pt x="5219" y="2372"/>
                </a:lnTo>
                <a:lnTo>
                  <a:pt x="5219" y="2371"/>
                </a:lnTo>
                <a:lnTo>
                  <a:pt x="5085" y="2193"/>
                </a:lnTo>
                <a:lnTo>
                  <a:pt x="5083" y="2192"/>
                </a:lnTo>
                <a:lnTo>
                  <a:pt x="5014" y="2105"/>
                </a:lnTo>
                <a:lnTo>
                  <a:pt x="4945" y="2020"/>
                </a:lnTo>
                <a:lnTo>
                  <a:pt x="4945" y="2018"/>
                </a:lnTo>
                <a:lnTo>
                  <a:pt x="4805" y="1856"/>
                </a:lnTo>
                <a:lnTo>
                  <a:pt x="4804" y="1856"/>
                </a:lnTo>
                <a:lnTo>
                  <a:pt x="4734" y="1778"/>
                </a:lnTo>
                <a:lnTo>
                  <a:pt x="4665" y="1702"/>
                </a:lnTo>
                <a:lnTo>
                  <a:pt x="4665" y="1700"/>
                </a:lnTo>
                <a:lnTo>
                  <a:pt x="4595" y="1629"/>
                </a:lnTo>
                <a:lnTo>
                  <a:pt x="4529" y="1558"/>
                </a:lnTo>
                <a:lnTo>
                  <a:pt x="4527" y="1558"/>
                </a:lnTo>
                <a:lnTo>
                  <a:pt x="4462" y="1492"/>
                </a:lnTo>
                <a:lnTo>
                  <a:pt x="4398" y="1427"/>
                </a:lnTo>
                <a:lnTo>
                  <a:pt x="4335" y="1366"/>
                </a:lnTo>
                <a:lnTo>
                  <a:pt x="4335" y="1365"/>
                </a:lnTo>
                <a:lnTo>
                  <a:pt x="4273" y="1307"/>
                </a:lnTo>
                <a:lnTo>
                  <a:pt x="4272" y="1307"/>
                </a:lnTo>
                <a:lnTo>
                  <a:pt x="4210" y="1250"/>
                </a:lnTo>
                <a:lnTo>
                  <a:pt x="4150" y="1196"/>
                </a:lnTo>
                <a:lnTo>
                  <a:pt x="4091" y="1143"/>
                </a:lnTo>
                <a:lnTo>
                  <a:pt x="4090" y="1142"/>
                </a:lnTo>
                <a:lnTo>
                  <a:pt x="4031" y="1092"/>
                </a:lnTo>
                <a:lnTo>
                  <a:pt x="3914" y="996"/>
                </a:lnTo>
                <a:lnTo>
                  <a:pt x="3912" y="995"/>
                </a:lnTo>
                <a:lnTo>
                  <a:pt x="3798" y="905"/>
                </a:lnTo>
                <a:lnTo>
                  <a:pt x="3685" y="821"/>
                </a:lnTo>
                <a:lnTo>
                  <a:pt x="3575" y="739"/>
                </a:lnTo>
                <a:lnTo>
                  <a:pt x="3468" y="662"/>
                </a:lnTo>
                <a:lnTo>
                  <a:pt x="3467" y="662"/>
                </a:lnTo>
                <a:lnTo>
                  <a:pt x="3365" y="589"/>
                </a:lnTo>
                <a:lnTo>
                  <a:pt x="3365" y="587"/>
                </a:lnTo>
                <a:lnTo>
                  <a:pt x="3315" y="553"/>
                </a:lnTo>
                <a:lnTo>
                  <a:pt x="3267" y="521"/>
                </a:lnTo>
                <a:lnTo>
                  <a:pt x="3266" y="521"/>
                </a:lnTo>
                <a:lnTo>
                  <a:pt x="3219" y="490"/>
                </a:lnTo>
                <a:lnTo>
                  <a:pt x="3173" y="462"/>
                </a:lnTo>
                <a:lnTo>
                  <a:pt x="3171" y="460"/>
                </a:lnTo>
                <a:lnTo>
                  <a:pt x="3127" y="434"/>
                </a:lnTo>
                <a:lnTo>
                  <a:pt x="3126" y="434"/>
                </a:lnTo>
                <a:lnTo>
                  <a:pt x="3082" y="410"/>
                </a:lnTo>
                <a:lnTo>
                  <a:pt x="3082" y="409"/>
                </a:lnTo>
                <a:lnTo>
                  <a:pt x="2998" y="365"/>
                </a:lnTo>
                <a:lnTo>
                  <a:pt x="2996" y="365"/>
                </a:lnTo>
                <a:lnTo>
                  <a:pt x="2910" y="323"/>
                </a:lnTo>
                <a:lnTo>
                  <a:pt x="2908" y="323"/>
                </a:lnTo>
                <a:lnTo>
                  <a:pt x="2818" y="283"/>
                </a:lnTo>
                <a:lnTo>
                  <a:pt x="2818" y="282"/>
                </a:lnTo>
                <a:lnTo>
                  <a:pt x="2721" y="240"/>
                </a:lnTo>
                <a:lnTo>
                  <a:pt x="2622" y="199"/>
                </a:lnTo>
                <a:lnTo>
                  <a:pt x="2620" y="199"/>
                </a:lnTo>
                <a:lnTo>
                  <a:pt x="2517" y="158"/>
                </a:lnTo>
                <a:lnTo>
                  <a:pt x="2516" y="158"/>
                </a:lnTo>
                <a:lnTo>
                  <a:pt x="2415" y="122"/>
                </a:lnTo>
                <a:lnTo>
                  <a:pt x="2414" y="121"/>
                </a:lnTo>
                <a:lnTo>
                  <a:pt x="2316" y="91"/>
                </a:lnTo>
                <a:lnTo>
                  <a:pt x="2313" y="91"/>
                </a:lnTo>
                <a:lnTo>
                  <a:pt x="2217" y="68"/>
                </a:lnTo>
                <a:lnTo>
                  <a:pt x="2215" y="68"/>
                </a:lnTo>
                <a:lnTo>
                  <a:pt x="2121" y="49"/>
                </a:lnTo>
                <a:lnTo>
                  <a:pt x="2118" y="48"/>
                </a:lnTo>
                <a:lnTo>
                  <a:pt x="2024" y="34"/>
                </a:lnTo>
                <a:lnTo>
                  <a:pt x="1930" y="23"/>
                </a:lnTo>
                <a:lnTo>
                  <a:pt x="1927" y="23"/>
                </a:lnTo>
                <a:lnTo>
                  <a:pt x="1832" y="15"/>
                </a:lnTo>
                <a:lnTo>
                  <a:pt x="1638" y="5"/>
                </a:lnTo>
                <a:lnTo>
                  <a:pt x="1637" y="5"/>
                </a:lnTo>
                <a:lnTo>
                  <a:pt x="1443" y="0"/>
                </a:lnTo>
                <a:lnTo>
                  <a:pt x="1344" y="0"/>
                </a:lnTo>
                <a:lnTo>
                  <a:pt x="1252" y="5"/>
                </a:lnTo>
                <a:lnTo>
                  <a:pt x="1250" y="5"/>
                </a:lnTo>
                <a:lnTo>
                  <a:pt x="1162" y="14"/>
                </a:lnTo>
                <a:lnTo>
                  <a:pt x="1160" y="14"/>
                </a:lnTo>
                <a:lnTo>
                  <a:pt x="1074" y="28"/>
                </a:lnTo>
                <a:lnTo>
                  <a:pt x="1073" y="29"/>
                </a:lnTo>
                <a:lnTo>
                  <a:pt x="986" y="45"/>
                </a:lnTo>
                <a:lnTo>
                  <a:pt x="985" y="45"/>
                </a:lnTo>
                <a:lnTo>
                  <a:pt x="897" y="65"/>
                </a:lnTo>
                <a:lnTo>
                  <a:pt x="896" y="65"/>
                </a:lnTo>
                <a:lnTo>
                  <a:pt x="805" y="89"/>
                </a:lnTo>
                <a:lnTo>
                  <a:pt x="757" y="103"/>
                </a:lnTo>
                <a:lnTo>
                  <a:pt x="756" y="103"/>
                </a:lnTo>
                <a:lnTo>
                  <a:pt x="708" y="118"/>
                </a:lnTo>
                <a:lnTo>
                  <a:pt x="658" y="135"/>
                </a:lnTo>
                <a:lnTo>
                  <a:pt x="657" y="136"/>
                </a:lnTo>
                <a:lnTo>
                  <a:pt x="605" y="153"/>
                </a:lnTo>
                <a:lnTo>
                  <a:pt x="604" y="153"/>
                </a:lnTo>
                <a:lnTo>
                  <a:pt x="551" y="174"/>
                </a:lnTo>
                <a:lnTo>
                  <a:pt x="496" y="196"/>
                </a:lnTo>
                <a:lnTo>
                  <a:pt x="494" y="197"/>
                </a:lnTo>
                <a:lnTo>
                  <a:pt x="438" y="223"/>
                </a:lnTo>
                <a:lnTo>
                  <a:pt x="437" y="223"/>
                </a:lnTo>
                <a:lnTo>
                  <a:pt x="377" y="250"/>
                </a:lnTo>
                <a:lnTo>
                  <a:pt x="317" y="279"/>
                </a:lnTo>
                <a:lnTo>
                  <a:pt x="316" y="279"/>
                </a:lnTo>
                <a:lnTo>
                  <a:pt x="254" y="311"/>
                </a:lnTo>
                <a:lnTo>
                  <a:pt x="0" y="445"/>
                </a:lnTo>
                <a:lnTo>
                  <a:pt x="35" y="513"/>
                </a:lnTo>
                <a:close/>
              </a:path>
            </a:pathLst>
          </a:custGeom>
          <a:solidFill>
            <a:schemeClr val="accent2"/>
          </a:solidFill>
          <a:ln w="9525">
            <a:solidFill>
              <a:schemeClr val="accent2"/>
            </a:solidFill>
            <a:round/>
            <a:headEnd/>
            <a:tailEnd/>
          </a:ln>
        </p:spPr>
        <p:txBody>
          <a:bodyPr/>
          <a:lstStyle/>
          <a:p>
            <a:endParaRPr lang="de-DE"/>
          </a:p>
        </p:txBody>
      </p:sp>
      <p:sp>
        <p:nvSpPr>
          <p:cNvPr id="39943" name="Oval 8"/>
          <p:cNvSpPr>
            <a:spLocks noChangeArrowheads="1"/>
          </p:cNvSpPr>
          <p:nvPr/>
        </p:nvSpPr>
        <p:spPr bwMode="auto">
          <a:xfrm>
            <a:off x="4533900" y="3714750"/>
            <a:ext cx="215900" cy="203200"/>
          </a:xfrm>
          <a:prstGeom prst="ellipse">
            <a:avLst/>
          </a:prstGeom>
          <a:solidFill>
            <a:srgbClr val="FFFF00"/>
          </a:solidFill>
          <a:ln w="28575">
            <a:solidFill>
              <a:srgbClr val="FF0000"/>
            </a:solidFill>
            <a:round/>
            <a:headEnd/>
            <a:tailEnd/>
          </a:ln>
        </p:spPr>
        <p:txBody>
          <a:bodyPr wrap="none" lIns="90000" tIns="46800" rIns="90000" bIns="46800" anchor="ctr"/>
          <a:lstStyle/>
          <a:p>
            <a:endParaRPr lang="en-US"/>
          </a:p>
        </p:txBody>
      </p:sp>
      <p:sp>
        <p:nvSpPr>
          <p:cNvPr id="39944" name="Line 12"/>
          <p:cNvSpPr>
            <a:spLocks noChangeShapeType="1"/>
          </p:cNvSpPr>
          <p:nvPr/>
        </p:nvSpPr>
        <p:spPr bwMode="auto">
          <a:xfrm flipV="1">
            <a:off x="3951288" y="3562350"/>
            <a:ext cx="11112" cy="2619375"/>
          </a:xfrm>
          <a:prstGeom prst="line">
            <a:avLst/>
          </a:prstGeom>
          <a:noFill/>
          <a:ln w="25400">
            <a:solidFill>
              <a:srgbClr val="006982"/>
            </a:solidFill>
            <a:round/>
            <a:headEnd/>
            <a:tailEnd/>
          </a:ln>
        </p:spPr>
        <p:txBody>
          <a:bodyPr wrap="none" anchor="ctr"/>
          <a:lstStyle/>
          <a:p>
            <a:endParaRPr lang="de-DE"/>
          </a:p>
        </p:txBody>
      </p:sp>
      <p:sp>
        <p:nvSpPr>
          <p:cNvPr id="39945" name="Text Box 14"/>
          <p:cNvSpPr txBox="1">
            <a:spLocks noChangeArrowheads="1"/>
          </p:cNvSpPr>
          <p:nvPr/>
        </p:nvSpPr>
        <p:spPr bwMode="auto">
          <a:xfrm>
            <a:off x="3795713" y="6115050"/>
            <a:ext cx="454025" cy="396875"/>
          </a:xfrm>
          <a:prstGeom prst="rect">
            <a:avLst/>
          </a:prstGeom>
          <a:noFill/>
          <a:ln w="9525">
            <a:noFill/>
            <a:miter lim="800000"/>
            <a:headEnd/>
            <a:tailEnd/>
          </a:ln>
        </p:spPr>
        <p:txBody>
          <a:bodyPr wrap="none">
            <a:spAutoFit/>
          </a:bodyPr>
          <a:lstStyle/>
          <a:p>
            <a:pPr algn="ctr">
              <a:spcAft>
                <a:spcPct val="30000"/>
              </a:spcAft>
            </a:pPr>
            <a:r>
              <a:rPr lang="en-US" sz="2000" b="1">
                <a:solidFill>
                  <a:srgbClr val="006982"/>
                </a:solidFill>
                <a:cs typeface="Times New Roman" pitchFamily="18" charset="0"/>
              </a:rPr>
              <a:t>v</a:t>
            </a:r>
            <a:r>
              <a:rPr lang="en-US" sz="2000" b="1" baseline="-25000">
                <a:solidFill>
                  <a:srgbClr val="006982"/>
                </a:solidFill>
                <a:cs typeface="Times New Roman" pitchFamily="18" charset="0"/>
              </a:rPr>
              <a:t>O</a:t>
            </a:r>
          </a:p>
        </p:txBody>
      </p:sp>
      <p:sp>
        <p:nvSpPr>
          <p:cNvPr id="39946" name="Oval 16"/>
          <p:cNvSpPr>
            <a:spLocks noChangeArrowheads="1"/>
          </p:cNvSpPr>
          <p:nvPr/>
        </p:nvSpPr>
        <p:spPr bwMode="auto">
          <a:xfrm>
            <a:off x="3871913" y="3397250"/>
            <a:ext cx="190500" cy="200025"/>
          </a:xfrm>
          <a:prstGeom prst="ellipse">
            <a:avLst/>
          </a:prstGeom>
          <a:solidFill>
            <a:srgbClr val="006982"/>
          </a:solidFill>
          <a:ln w="25400">
            <a:solidFill>
              <a:srgbClr val="339966"/>
            </a:solidFill>
            <a:round/>
            <a:headEnd/>
            <a:tailEnd/>
          </a:ln>
        </p:spPr>
        <p:txBody>
          <a:bodyPr wrap="none" anchor="ctr"/>
          <a:lstStyle/>
          <a:p>
            <a:endParaRPr lang="en-US"/>
          </a:p>
        </p:txBody>
      </p:sp>
      <p:sp>
        <p:nvSpPr>
          <p:cNvPr id="39947" name="Text Box 20"/>
          <p:cNvSpPr txBox="1">
            <a:spLocks noChangeArrowheads="1"/>
          </p:cNvSpPr>
          <p:nvPr/>
        </p:nvSpPr>
        <p:spPr bwMode="auto">
          <a:xfrm>
            <a:off x="171450" y="3887788"/>
            <a:ext cx="1639888" cy="701675"/>
          </a:xfrm>
          <a:prstGeom prst="rect">
            <a:avLst/>
          </a:prstGeom>
          <a:noFill/>
          <a:ln w="9525">
            <a:noFill/>
            <a:miter lim="800000"/>
            <a:headEnd/>
            <a:tailEnd/>
          </a:ln>
        </p:spPr>
        <p:txBody>
          <a:bodyPr wrap="none">
            <a:spAutoFit/>
          </a:bodyPr>
          <a:lstStyle/>
          <a:p>
            <a:pPr algn="ctr">
              <a:spcAft>
                <a:spcPct val="30000"/>
              </a:spcAft>
            </a:pPr>
            <a:r>
              <a:rPr lang="en-US" sz="2000">
                <a:cs typeface="Times New Roman" pitchFamily="18" charset="0"/>
              </a:rPr>
              <a:t>additional </a:t>
            </a:r>
            <a:r>
              <a:rPr lang="en-US" sz="2000">
                <a:latin typeface="Symbol" pitchFamily="18" charset="2"/>
                <a:cs typeface="Times New Roman" pitchFamily="18" charset="0"/>
              </a:rPr>
              <a:t>D</a:t>
            </a:r>
            <a:r>
              <a:rPr lang="en-US" sz="2000">
                <a:cs typeface="Times New Roman" pitchFamily="18" charset="0"/>
              </a:rPr>
              <a:t>p</a:t>
            </a:r>
            <a:br>
              <a:rPr lang="en-US" sz="2000">
                <a:cs typeface="Times New Roman" pitchFamily="18" charset="0"/>
              </a:rPr>
            </a:br>
            <a:r>
              <a:rPr lang="en-US" sz="2000">
                <a:cs typeface="Times New Roman" pitchFamily="18" charset="0"/>
              </a:rPr>
              <a:t>by throttle</a:t>
            </a:r>
          </a:p>
        </p:txBody>
      </p:sp>
      <p:sp>
        <p:nvSpPr>
          <p:cNvPr id="39948" name="AutoShape 21"/>
          <p:cNvSpPr>
            <a:spLocks/>
          </p:cNvSpPr>
          <p:nvPr/>
        </p:nvSpPr>
        <p:spPr bwMode="auto">
          <a:xfrm>
            <a:off x="1812925" y="3495675"/>
            <a:ext cx="184150" cy="1209675"/>
          </a:xfrm>
          <a:prstGeom prst="leftBrace">
            <a:avLst>
              <a:gd name="adj1" fmla="val 54741"/>
              <a:gd name="adj2" fmla="val 50000"/>
            </a:avLst>
          </a:prstGeom>
          <a:noFill/>
          <a:ln w="19050">
            <a:solidFill>
              <a:schemeClr val="tx1"/>
            </a:solidFill>
            <a:round/>
            <a:headEnd/>
            <a:tailEnd/>
          </a:ln>
        </p:spPr>
        <p:txBody>
          <a:bodyPr wrap="none" anchor="ctr"/>
          <a:lstStyle/>
          <a:p>
            <a:endParaRPr lang="en-US"/>
          </a:p>
        </p:txBody>
      </p:sp>
      <p:sp>
        <p:nvSpPr>
          <p:cNvPr id="39949" name="Freeform 22"/>
          <p:cNvSpPr>
            <a:spLocks/>
          </p:cNvSpPr>
          <p:nvPr/>
        </p:nvSpPr>
        <p:spPr bwMode="auto">
          <a:xfrm>
            <a:off x="2060575" y="1590675"/>
            <a:ext cx="6291263" cy="4530725"/>
          </a:xfrm>
          <a:custGeom>
            <a:avLst/>
            <a:gdLst>
              <a:gd name="T0" fmla="*/ 0 w 7924"/>
              <a:gd name="T1" fmla="*/ 0 h 5708"/>
              <a:gd name="T2" fmla="*/ 0 w 7924"/>
              <a:gd name="T3" fmla="*/ 2147483647 h 5708"/>
              <a:gd name="T4" fmla="*/ 2147483647 w 7924"/>
              <a:gd name="T5" fmla="*/ 2147483647 h 5708"/>
              <a:gd name="T6" fmla="*/ 2147483647 w 7924"/>
              <a:gd name="T7" fmla="*/ 2147483647 h 5708"/>
              <a:gd name="T8" fmla="*/ 2147483647 w 7924"/>
              <a:gd name="T9" fmla="*/ 2147483647 h 5708"/>
              <a:gd name="T10" fmla="*/ 2147483647 w 7924"/>
              <a:gd name="T11" fmla="*/ 0 h 5708"/>
              <a:gd name="T12" fmla="*/ 0 w 7924"/>
              <a:gd name="T13" fmla="*/ 0 h 5708"/>
              <a:gd name="T14" fmla="*/ 0 60000 65536"/>
              <a:gd name="T15" fmla="*/ 0 60000 65536"/>
              <a:gd name="T16" fmla="*/ 0 60000 65536"/>
              <a:gd name="T17" fmla="*/ 0 60000 65536"/>
              <a:gd name="T18" fmla="*/ 0 60000 65536"/>
              <a:gd name="T19" fmla="*/ 0 60000 65536"/>
              <a:gd name="T20" fmla="*/ 0 60000 65536"/>
              <a:gd name="T21" fmla="*/ 0 w 7924"/>
              <a:gd name="T22" fmla="*/ 0 h 5708"/>
              <a:gd name="T23" fmla="*/ 7924 w 7924"/>
              <a:gd name="T24" fmla="*/ 5708 h 57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24" h="5708">
                <a:moveTo>
                  <a:pt x="0" y="0"/>
                </a:moveTo>
                <a:lnTo>
                  <a:pt x="0" y="5708"/>
                </a:lnTo>
                <a:lnTo>
                  <a:pt x="7924" y="5708"/>
                </a:lnTo>
                <a:lnTo>
                  <a:pt x="7924" y="5632"/>
                </a:lnTo>
                <a:lnTo>
                  <a:pt x="75" y="5632"/>
                </a:lnTo>
                <a:lnTo>
                  <a:pt x="75" y="0"/>
                </a:lnTo>
                <a:lnTo>
                  <a:pt x="0" y="0"/>
                </a:lnTo>
                <a:close/>
              </a:path>
            </a:pathLst>
          </a:custGeom>
          <a:solidFill>
            <a:srgbClr val="777777"/>
          </a:solidFill>
          <a:ln w="9525">
            <a:noFill/>
            <a:round/>
            <a:headEnd/>
            <a:tailEnd/>
          </a:ln>
        </p:spPr>
        <p:txBody>
          <a:bodyPr/>
          <a:lstStyle/>
          <a:p>
            <a:endParaRPr lang="de-DE"/>
          </a:p>
        </p:txBody>
      </p:sp>
      <p:sp>
        <p:nvSpPr>
          <p:cNvPr id="39950" name="Freeform 23"/>
          <p:cNvSpPr>
            <a:spLocks/>
          </p:cNvSpPr>
          <p:nvPr/>
        </p:nvSpPr>
        <p:spPr bwMode="auto">
          <a:xfrm>
            <a:off x="1971675" y="1590675"/>
            <a:ext cx="238125" cy="236538"/>
          </a:xfrm>
          <a:custGeom>
            <a:avLst/>
            <a:gdLst>
              <a:gd name="T0" fmla="*/ 2147483647 w 298"/>
              <a:gd name="T1" fmla="*/ 2147483647 h 297"/>
              <a:gd name="T2" fmla="*/ 2147483647 w 298"/>
              <a:gd name="T3" fmla="*/ 0 h 297"/>
              <a:gd name="T4" fmla="*/ 0 w 298"/>
              <a:gd name="T5" fmla="*/ 2147483647 h 297"/>
              <a:gd name="T6" fmla="*/ 2147483647 w 298"/>
              <a:gd name="T7" fmla="*/ 2147483647 h 297"/>
              <a:gd name="T8" fmla="*/ 0 60000 65536"/>
              <a:gd name="T9" fmla="*/ 0 60000 65536"/>
              <a:gd name="T10" fmla="*/ 0 60000 65536"/>
              <a:gd name="T11" fmla="*/ 0 60000 65536"/>
              <a:gd name="T12" fmla="*/ 0 w 298"/>
              <a:gd name="T13" fmla="*/ 0 h 297"/>
              <a:gd name="T14" fmla="*/ 298 w 298"/>
              <a:gd name="T15" fmla="*/ 297 h 297"/>
            </a:gdLst>
            <a:ahLst/>
            <a:cxnLst>
              <a:cxn ang="T8">
                <a:pos x="T0" y="T1"/>
              </a:cxn>
              <a:cxn ang="T9">
                <a:pos x="T2" y="T3"/>
              </a:cxn>
              <a:cxn ang="T10">
                <a:pos x="T4" y="T5"/>
              </a:cxn>
              <a:cxn ang="T11">
                <a:pos x="T6" y="T7"/>
              </a:cxn>
            </a:cxnLst>
            <a:rect l="T12" t="T13" r="T14" b="T15"/>
            <a:pathLst>
              <a:path w="298" h="297">
                <a:moveTo>
                  <a:pt x="298" y="297"/>
                </a:moveTo>
                <a:lnTo>
                  <a:pt x="150" y="0"/>
                </a:lnTo>
                <a:lnTo>
                  <a:pt x="0" y="297"/>
                </a:lnTo>
                <a:lnTo>
                  <a:pt x="298" y="297"/>
                </a:lnTo>
                <a:close/>
              </a:path>
            </a:pathLst>
          </a:custGeom>
          <a:solidFill>
            <a:srgbClr val="777777"/>
          </a:solidFill>
          <a:ln w="9525">
            <a:noFill/>
            <a:round/>
            <a:headEnd/>
            <a:tailEnd/>
          </a:ln>
        </p:spPr>
        <p:txBody>
          <a:bodyPr/>
          <a:lstStyle/>
          <a:p>
            <a:endParaRPr lang="de-DE"/>
          </a:p>
        </p:txBody>
      </p:sp>
      <p:sp>
        <p:nvSpPr>
          <p:cNvPr id="39951" name="Freeform 24"/>
          <p:cNvSpPr>
            <a:spLocks/>
          </p:cNvSpPr>
          <p:nvPr/>
        </p:nvSpPr>
        <p:spPr bwMode="auto">
          <a:xfrm>
            <a:off x="1924050" y="1524000"/>
            <a:ext cx="333375" cy="333375"/>
          </a:xfrm>
          <a:custGeom>
            <a:avLst/>
            <a:gdLst>
              <a:gd name="T0" fmla="*/ 2147483647 w 422"/>
              <a:gd name="T1" fmla="*/ 2147483647 h 419"/>
              <a:gd name="T2" fmla="*/ 2147483647 w 422"/>
              <a:gd name="T3" fmla="*/ 0 h 419"/>
              <a:gd name="T4" fmla="*/ 0 w 422"/>
              <a:gd name="T5" fmla="*/ 2147483647 h 419"/>
              <a:gd name="T6" fmla="*/ 2147483647 w 422"/>
              <a:gd name="T7" fmla="*/ 2147483647 h 419"/>
              <a:gd name="T8" fmla="*/ 2147483647 w 422"/>
              <a:gd name="T9" fmla="*/ 2147483647 h 419"/>
              <a:gd name="T10" fmla="*/ 2147483647 w 422"/>
              <a:gd name="T11" fmla="*/ 2147483647 h 419"/>
              <a:gd name="T12" fmla="*/ 2147483647 w 422"/>
              <a:gd name="T13" fmla="*/ 2147483647 h 419"/>
              <a:gd name="T14" fmla="*/ 2147483647 w 422"/>
              <a:gd name="T15" fmla="*/ 2147483647 h 419"/>
              <a:gd name="T16" fmla="*/ 2147483647 w 422"/>
              <a:gd name="T17" fmla="*/ 2147483647 h 4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2"/>
              <a:gd name="T28" fmla="*/ 0 h 419"/>
              <a:gd name="T29" fmla="*/ 422 w 422"/>
              <a:gd name="T30" fmla="*/ 419 h 4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2" h="419">
                <a:moveTo>
                  <a:pt x="422" y="419"/>
                </a:moveTo>
                <a:lnTo>
                  <a:pt x="212" y="0"/>
                </a:lnTo>
                <a:lnTo>
                  <a:pt x="0" y="419"/>
                </a:lnTo>
                <a:lnTo>
                  <a:pt x="422" y="419"/>
                </a:lnTo>
                <a:lnTo>
                  <a:pt x="298" y="343"/>
                </a:lnTo>
                <a:lnTo>
                  <a:pt x="124" y="343"/>
                </a:lnTo>
                <a:lnTo>
                  <a:pt x="212" y="168"/>
                </a:lnTo>
                <a:lnTo>
                  <a:pt x="298" y="343"/>
                </a:lnTo>
                <a:lnTo>
                  <a:pt x="422" y="419"/>
                </a:lnTo>
                <a:close/>
              </a:path>
            </a:pathLst>
          </a:custGeom>
          <a:solidFill>
            <a:srgbClr val="777777"/>
          </a:solidFill>
          <a:ln w="9525">
            <a:noFill/>
            <a:round/>
            <a:headEnd/>
            <a:tailEnd/>
          </a:ln>
        </p:spPr>
        <p:txBody>
          <a:bodyPr/>
          <a:lstStyle/>
          <a:p>
            <a:endParaRPr lang="de-DE"/>
          </a:p>
        </p:txBody>
      </p:sp>
      <p:sp>
        <p:nvSpPr>
          <p:cNvPr id="39952" name="Freeform 25"/>
          <p:cNvSpPr>
            <a:spLocks/>
          </p:cNvSpPr>
          <p:nvPr/>
        </p:nvSpPr>
        <p:spPr bwMode="auto">
          <a:xfrm>
            <a:off x="8115300" y="5973763"/>
            <a:ext cx="234950" cy="236537"/>
          </a:xfrm>
          <a:custGeom>
            <a:avLst/>
            <a:gdLst>
              <a:gd name="T0" fmla="*/ 0 w 297"/>
              <a:gd name="T1" fmla="*/ 0 h 298"/>
              <a:gd name="T2" fmla="*/ 2147483647 w 297"/>
              <a:gd name="T3" fmla="*/ 2147483647 h 298"/>
              <a:gd name="T4" fmla="*/ 0 w 297"/>
              <a:gd name="T5" fmla="*/ 2147483647 h 298"/>
              <a:gd name="T6" fmla="*/ 0 w 297"/>
              <a:gd name="T7" fmla="*/ 0 h 298"/>
              <a:gd name="T8" fmla="*/ 0 60000 65536"/>
              <a:gd name="T9" fmla="*/ 0 60000 65536"/>
              <a:gd name="T10" fmla="*/ 0 60000 65536"/>
              <a:gd name="T11" fmla="*/ 0 60000 65536"/>
              <a:gd name="T12" fmla="*/ 0 w 297"/>
              <a:gd name="T13" fmla="*/ 0 h 298"/>
              <a:gd name="T14" fmla="*/ 297 w 297"/>
              <a:gd name="T15" fmla="*/ 298 h 298"/>
            </a:gdLst>
            <a:ahLst/>
            <a:cxnLst>
              <a:cxn ang="T8">
                <a:pos x="T0" y="T1"/>
              </a:cxn>
              <a:cxn ang="T9">
                <a:pos x="T2" y="T3"/>
              </a:cxn>
              <a:cxn ang="T10">
                <a:pos x="T4" y="T5"/>
              </a:cxn>
              <a:cxn ang="T11">
                <a:pos x="T6" y="T7"/>
              </a:cxn>
            </a:cxnLst>
            <a:rect l="T12" t="T13" r="T14" b="T15"/>
            <a:pathLst>
              <a:path w="297" h="298">
                <a:moveTo>
                  <a:pt x="0" y="0"/>
                </a:moveTo>
                <a:lnTo>
                  <a:pt x="297" y="148"/>
                </a:lnTo>
                <a:lnTo>
                  <a:pt x="0" y="298"/>
                </a:lnTo>
                <a:lnTo>
                  <a:pt x="0" y="0"/>
                </a:lnTo>
                <a:close/>
              </a:path>
            </a:pathLst>
          </a:custGeom>
          <a:solidFill>
            <a:srgbClr val="777777"/>
          </a:solidFill>
          <a:ln w="9525">
            <a:noFill/>
            <a:round/>
            <a:headEnd/>
            <a:tailEnd/>
          </a:ln>
        </p:spPr>
        <p:txBody>
          <a:bodyPr/>
          <a:lstStyle/>
          <a:p>
            <a:endParaRPr lang="de-DE"/>
          </a:p>
        </p:txBody>
      </p:sp>
      <p:sp>
        <p:nvSpPr>
          <p:cNvPr id="39953" name="Freeform 26"/>
          <p:cNvSpPr>
            <a:spLocks/>
          </p:cNvSpPr>
          <p:nvPr/>
        </p:nvSpPr>
        <p:spPr bwMode="auto">
          <a:xfrm>
            <a:off x="8085138" y="5924550"/>
            <a:ext cx="331787" cy="334963"/>
          </a:xfrm>
          <a:custGeom>
            <a:avLst/>
            <a:gdLst>
              <a:gd name="T0" fmla="*/ 2147483647 w 419"/>
              <a:gd name="T1" fmla="*/ 2147483647 h 422"/>
              <a:gd name="T2" fmla="*/ 2147483647 w 419"/>
              <a:gd name="T3" fmla="*/ 2147483647 h 422"/>
              <a:gd name="T4" fmla="*/ 2147483647 w 419"/>
              <a:gd name="T5" fmla="*/ 2147483647 h 422"/>
              <a:gd name="T6" fmla="*/ 2147483647 w 419"/>
              <a:gd name="T7" fmla="*/ 2147483647 h 422"/>
              <a:gd name="T8" fmla="*/ 0 w 419"/>
              <a:gd name="T9" fmla="*/ 0 h 422"/>
              <a:gd name="T10" fmla="*/ 0 w 419"/>
              <a:gd name="T11" fmla="*/ 2147483647 h 422"/>
              <a:gd name="T12" fmla="*/ 2147483647 w 419"/>
              <a:gd name="T13" fmla="*/ 2147483647 h 422"/>
              <a:gd name="T14" fmla="*/ 0 w 419"/>
              <a:gd name="T15" fmla="*/ 0 h 422"/>
              <a:gd name="T16" fmla="*/ 2147483647 w 419"/>
              <a:gd name="T17" fmla="*/ 2147483647 h 4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9"/>
              <a:gd name="T28" fmla="*/ 0 h 422"/>
              <a:gd name="T29" fmla="*/ 419 w 419"/>
              <a:gd name="T30" fmla="*/ 422 h 4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9" h="422">
                <a:moveTo>
                  <a:pt x="76" y="123"/>
                </a:moveTo>
                <a:lnTo>
                  <a:pt x="251" y="210"/>
                </a:lnTo>
                <a:lnTo>
                  <a:pt x="76" y="298"/>
                </a:lnTo>
                <a:lnTo>
                  <a:pt x="76" y="123"/>
                </a:lnTo>
                <a:lnTo>
                  <a:pt x="0" y="0"/>
                </a:lnTo>
                <a:lnTo>
                  <a:pt x="0" y="422"/>
                </a:lnTo>
                <a:lnTo>
                  <a:pt x="419" y="210"/>
                </a:lnTo>
                <a:lnTo>
                  <a:pt x="0" y="0"/>
                </a:lnTo>
                <a:lnTo>
                  <a:pt x="76" y="123"/>
                </a:lnTo>
                <a:close/>
              </a:path>
            </a:pathLst>
          </a:custGeom>
          <a:solidFill>
            <a:srgbClr val="777777"/>
          </a:solidFill>
          <a:ln w="9525">
            <a:noFill/>
            <a:round/>
            <a:headEnd/>
            <a:tailEnd/>
          </a:ln>
        </p:spPr>
        <p:txBody>
          <a:bodyPr/>
          <a:lstStyle/>
          <a:p>
            <a:endParaRPr lang="de-DE"/>
          </a:p>
        </p:txBody>
      </p:sp>
      <p:sp>
        <p:nvSpPr>
          <p:cNvPr id="39954" name="Rectangle 31"/>
          <p:cNvSpPr>
            <a:spLocks noChangeArrowheads="1"/>
          </p:cNvSpPr>
          <p:nvPr/>
        </p:nvSpPr>
        <p:spPr bwMode="auto">
          <a:xfrm>
            <a:off x="6153150" y="3263900"/>
            <a:ext cx="1093788" cy="244475"/>
          </a:xfrm>
          <a:prstGeom prst="rect">
            <a:avLst/>
          </a:prstGeom>
          <a:noFill/>
          <a:ln w="9525">
            <a:noFill/>
            <a:miter lim="800000"/>
            <a:headEnd/>
            <a:tailEnd/>
          </a:ln>
        </p:spPr>
        <p:txBody>
          <a:bodyPr wrap="none" lIns="0" tIns="0" rIns="0" bIns="0">
            <a:spAutoFit/>
          </a:bodyPr>
          <a:lstStyle/>
          <a:p>
            <a:pPr algn="ctr"/>
            <a:r>
              <a:rPr lang="en-US" sz="1600"/>
              <a:t>design point</a:t>
            </a:r>
            <a:endParaRPr lang="en-US"/>
          </a:p>
        </p:txBody>
      </p:sp>
      <p:sp>
        <p:nvSpPr>
          <p:cNvPr id="39955" name="Line 32"/>
          <p:cNvSpPr>
            <a:spLocks noChangeShapeType="1"/>
          </p:cNvSpPr>
          <p:nvPr/>
        </p:nvSpPr>
        <p:spPr bwMode="auto">
          <a:xfrm flipV="1">
            <a:off x="4641850" y="3368675"/>
            <a:ext cx="1400175" cy="438150"/>
          </a:xfrm>
          <a:prstGeom prst="line">
            <a:avLst/>
          </a:prstGeom>
          <a:noFill/>
          <a:ln w="9525">
            <a:solidFill>
              <a:schemeClr val="tx1"/>
            </a:solidFill>
            <a:round/>
            <a:headEnd/>
            <a:tailEnd/>
          </a:ln>
        </p:spPr>
        <p:txBody>
          <a:bodyPr wrap="none" anchor="ctr"/>
          <a:lstStyle/>
          <a:p>
            <a:endParaRPr lang="de-DE"/>
          </a:p>
        </p:txBody>
      </p:sp>
      <p:sp>
        <p:nvSpPr>
          <p:cNvPr id="39956" name="Freeform 35"/>
          <p:cNvSpPr>
            <a:spLocks/>
          </p:cNvSpPr>
          <p:nvPr/>
        </p:nvSpPr>
        <p:spPr bwMode="auto">
          <a:xfrm>
            <a:off x="2073275" y="2781300"/>
            <a:ext cx="2219325" cy="3335338"/>
          </a:xfrm>
          <a:custGeom>
            <a:avLst/>
            <a:gdLst>
              <a:gd name="T0" fmla="*/ 2147483647 w 4957"/>
              <a:gd name="T1" fmla="*/ 2147483647 h 5547"/>
              <a:gd name="T2" fmla="*/ 0 w 4957"/>
              <a:gd name="T3" fmla="*/ 2147483647 h 5547"/>
              <a:gd name="T4" fmla="*/ 2147483647 w 4957"/>
              <a:gd name="T5" fmla="*/ 2147483647 h 5547"/>
              <a:gd name="T6" fmla="*/ 2147483647 w 4957"/>
              <a:gd name="T7" fmla="*/ 2147483647 h 5547"/>
              <a:gd name="T8" fmla="*/ 2147483647 w 4957"/>
              <a:gd name="T9" fmla="*/ 2147483647 h 5547"/>
              <a:gd name="T10" fmla="*/ 2147483647 w 4957"/>
              <a:gd name="T11" fmla="*/ 2147483647 h 5547"/>
              <a:gd name="T12" fmla="*/ 2147483647 w 4957"/>
              <a:gd name="T13" fmla="*/ 2147483647 h 5547"/>
              <a:gd name="T14" fmla="*/ 2147483647 w 4957"/>
              <a:gd name="T15" fmla="*/ 2147483647 h 5547"/>
              <a:gd name="T16" fmla="*/ 2147483647 w 4957"/>
              <a:gd name="T17" fmla="*/ 2147483647 h 5547"/>
              <a:gd name="T18" fmla="*/ 2147483647 w 4957"/>
              <a:gd name="T19" fmla="*/ 2147483647 h 5547"/>
              <a:gd name="T20" fmla="*/ 2147483647 w 4957"/>
              <a:gd name="T21" fmla="*/ 2147483647 h 5547"/>
              <a:gd name="T22" fmla="*/ 2147483647 w 4957"/>
              <a:gd name="T23" fmla="*/ 2147483647 h 5547"/>
              <a:gd name="T24" fmla="*/ 2147483647 w 4957"/>
              <a:gd name="T25" fmla="*/ 2147483647 h 5547"/>
              <a:gd name="T26" fmla="*/ 2147483647 w 4957"/>
              <a:gd name="T27" fmla="*/ 2147483647 h 5547"/>
              <a:gd name="T28" fmla="*/ 2147483647 w 4957"/>
              <a:gd name="T29" fmla="*/ 2147483647 h 5547"/>
              <a:gd name="T30" fmla="*/ 2147483647 w 4957"/>
              <a:gd name="T31" fmla="*/ 2147483647 h 5547"/>
              <a:gd name="T32" fmla="*/ 2147483647 w 4957"/>
              <a:gd name="T33" fmla="*/ 2147483647 h 5547"/>
              <a:gd name="T34" fmla="*/ 2147483647 w 4957"/>
              <a:gd name="T35" fmla="*/ 2147483647 h 5547"/>
              <a:gd name="T36" fmla="*/ 2147483647 w 4957"/>
              <a:gd name="T37" fmla="*/ 2147483647 h 5547"/>
              <a:gd name="T38" fmla="*/ 2147483647 w 4957"/>
              <a:gd name="T39" fmla="*/ 2147483647 h 5547"/>
              <a:gd name="T40" fmla="*/ 2147483647 w 4957"/>
              <a:gd name="T41" fmla="*/ 2147483647 h 5547"/>
              <a:gd name="T42" fmla="*/ 2147483647 w 4957"/>
              <a:gd name="T43" fmla="*/ 2147483647 h 5547"/>
              <a:gd name="T44" fmla="*/ 2147483647 w 4957"/>
              <a:gd name="T45" fmla="*/ 2147483647 h 5547"/>
              <a:gd name="T46" fmla="*/ 2147483647 w 4957"/>
              <a:gd name="T47" fmla="*/ 2147483647 h 5547"/>
              <a:gd name="T48" fmla="*/ 2147483647 w 4957"/>
              <a:gd name="T49" fmla="*/ 2147483647 h 5547"/>
              <a:gd name="T50" fmla="*/ 2147483647 w 4957"/>
              <a:gd name="T51" fmla="*/ 2147483647 h 5547"/>
              <a:gd name="T52" fmla="*/ 2147483647 w 4957"/>
              <a:gd name="T53" fmla="*/ 2147483647 h 5547"/>
              <a:gd name="T54" fmla="*/ 2147483647 w 4957"/>
              <a:gd name="T55" fmla="*/ 2147483647 h 5547"/>
              <a:gd name="T56" fmla="*/ 2147483647 w 4957"/>
              <a:gd name="T57" fmla="*/ 0 h 5547"/>
              <a:gd name="T58" fmla="*/ 2147483647 w 4957"/>
              <a:gd name="T59" fmla="*/ 2147483647 h 5547"/>
              <a:gd name="T60" fmla="*/ 2147483647 w 4957"/>
              <a:gd name="T61" fmla="*/ 2147483647 h 5547"/>
              <a:gd name="T62" fmla="*/ 2147483647 w 4957"/>
              <a:gd name="T63" fmla="*/ 2147483647 h 5547"/>
              <a:gd name="T64" fmla="*/ 2147483647 w 4957"/>
              <a:gd name="T65" fmla="*/ 2147483647 h 5547"/>
              <a:gd name="T66" fmla="*/ 2147483647 w 4957"/>
              <a:gd name="T67" fmla="*/ 2147483647 h 5547"/>
              <a:gd name="T68" fmla="*/ 2147483647 w 4957"/>
              <a:gd name="T69" fmla="*/ 2147483647 h 5547"/>
              <a:gd name="T70" fmla="*/ 2147483647 w 4957"/>
              <a:gd name="T71" fmla="*/ 2147483647 h 5547"/>
              <a:gd name="T72" fmla="*/ 2147483647 w 4957"/>
              <a:gd name="T73" fmla="*/ 2147483647 h 5547"/>
              <a:gd name="T74" fmla="*/ 2147483647 w 4957"/>
              <a:gd name="T75" fmla="*/ 2147483647 h 5547"/>
              <a:gd name="T76" fmla="*/ 2147483647 w 4957"/>
              <a:gd name="T77" fmla="*/ 2147483647 h 5547"/>
              <a:gd name="T78" fmla="*/ 2147483647 w 4957"/>
              <a:gd name="T79" fmla="*/ 2147483647 h 5547"/>
              <a:gd name="T80" fmla="*/ 2147483647 w 4957"/>
              <a:gd name="T81" fmla="*/ 2147483647 h 5547"/>
              <a:gd name="T82" fmla="*/ 2147483647 w 4957"/>
              <a:gd name="T83" fmla="*/ 2147483647 h 5547"/>
              <a:gd name="T84" fmla="*/ 2147483647 w 4957"/>
              <a:gd name="T85" fmla="*/ 2147483647 h 5547"/>
              <a:gd name="T86" fmla="*/ 2147483647 w 4957"/>
              <a:gd name="T87" fmla="*/ 2147483647 h 5547"/>
              <a:gd name="T88" fmla="*/ 2147483647 w 4957"/>
              <a:gd name="T89" fmla="*/ 2147483647 h 5547"/>
              <a:gd name="T90" fmla="*/ 2147483647 w 4957"/>
              <a:gd name="T91" fmla="*/ 2147483647 h 5547"/>
              <a:gd name="T92" fmla="*/ 2147483647 w 4957"/>
              <a:gd name="T93" fmla="*/ 2147483647 h 5547"/>
              <a:gd name="T94" fmla="*/ 2147483647 w 4957"/>
              <a:gd name="T95" fmla="*/ 2147483647 h 5547"/>
              <a:gd name="T96" fmla="*/ 2147483647 w 4957"/>
              <a:gd name="T97" fmla="*/ 2147483647 h 5547"/>
              <a:gd name="T98" fmla="*/ 2147483647 w 4957"/>
              <a:gd name="T99" fmla="*/ 2147483647 h 5547"/>
              <a:gd name="T100" fmla="*/ 2147483647 w 4957"/>
              <a:gd name="T101" fmla="*/ 2147483647 h 5547"/>
              <a:gd name="T102" fmla="*/ 2147483647 w 4957"/>
              <a:gd name="T103" fmla="*/ 2147483647 h 55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957"/>
              <a:gd name="T157" fmla="*/ 0 h 5547"/>
              <a:gd name="T158" fmla="*/ 4957 w 4957"/>
              <a:gd name="T159" fmla="*/ 5547 h 554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957" h="5547">
                <a:moveTo>
                  <a:pt x="19" y="5498"/>
                </a:moveTo>
                <a:lnTo>
                  <a:pt x="13" y="5500"/>
                </a:lnTo>
                <a:lnTo>
                  <a:pt x="8" y="5504"/>
                </a:lnTo>
                <a:lnTo>
                  <a:pt x="4" y="5509"/>
                </a:lnTo>
                <a:lnTo>
                  <a:pt x="2" y="5515"/>
                </a:lnTo>
                <a:lnTo>
                  <a:pt x="0" y="5522"/>
                </a:lnTo>
                <a:lnTo>
                  <a:pt x="2" y="5528"/>
                </a:lnTo>
                <a:lnTo>
                  <a:pt x="4" y="5534"/>
                </a:lnTo>
                <a:lnTo>
                  <a:pt x="8" y="5539"/>
                </a:lnTo>
                <a:lnTo>
                  <a:pt x="13" y="5543"/>
                </a:lnTo>
                <a:lnTo>
                  <a:pt x="19" y="5545"/>
                </a:lnTo>
                <a:lnTo>
                  <a:pt x="25" y="5547"/>
                </a:lnTo>
                <a:lnTo>
                  <a:pt x="32" y="5545"/>
                </a:lnTo>
                <a:lnTo>
                  <a:pt x="111" y="5524"/>
                </a:lnTo>
                <a:lnTo>
                  <a:pt x="195" y="5501"/>
                </a:lnTo>
                <a:lnTo>
                  <a:pt x="238" y="5488"/>
                </a:lnTo>
                <a:lnTo>
                  <a:pt x="285" y="5472"/>
                </a:lnTo>
                <a:lnTo>
                  <a:pt x="332" y="5455"/>
                </a:lnTo>
                <a:lnTo>
                  <a:pt x="383" y="5436"/>
                </a:lnTo>
                <a:lnTo>
                  <a:pt x="436" y="5412"/>
                </a:lnTo>
                <a:lnTo>
                  <a:pt x="491" y="5388"/>
                </a:lnTo>
                <a:lnTo>
                  <a:pt x="550" y="5361"/>
                </a:lnTo>
                <a:lnTo>
                  <a:pt x="610" y="5330"/>
                </a:lnTo>
                <a:lnTo>
                  <a:pt x="675" y="5296"/>
                </a:lnTo>
                <a:lnTo>
                  <a:pt x="740" y="5259"/>
                </a:lnTo>
                <a:lnTo>
                  <a:pt x="807" y="5218"/>
                </a:lnTo>
                <a:lnTo>
                  <a:pt x="877" y="5176"/>
                </a:lnTo>
                <a:lnTo>
                  <a:pt x="949" y="5129"/>
                </a:lnTo>
                <a:lnTo>
                  <a:pt x="1021" y="5079"/>
                </a:lnTo>
                <a:lnTo>
                  <a:pt x="1096" y="5026"/>
                </a:lnTo>
                <a:lnTo>
                  <a:pt x="1170" y="4970"/>
                </a:lnTo>
                <a:lnTo>
                  <a:pt x="1246" y="4914"/>
                </a:lnTo>
                <a:lnTo>
                  <a:pt x="1322" y="4855"/>
                </a:lnTo>
                <a:lnTo>
                  <a:pt x="1471" y="4731"/>
                </a:lnTo>
                <a:lnTo>
                  <a:pt x="1617" y="4606"/>
                </a:lnTo>
                <a:lnTo>
                  <a:pt x="1763" y="4475"/>
                </a:lnTo>
                <a:lnTo>
                  <a:pt x="1905" y="4337"/>
                </a:lnTo>
                <a:lnTo>
                  <a:pt x="2047" y="4195"/>
                </a:lnTo>
                <a:lnTo>
                  <a:pt x="2191" y="4048"/>
                </a:lnTo>
                <a:lnTo>
                  <a:pt x="2333" y="3896"/>
                </a:lnTo>
                <a:lnTo>
                  <a:pt x="2467" y="3744"/>
                </a:lnTo>
                <a:lnTo>
                  <a:pt x="2593" y="3595"/>
                </a:lnTo>
                <a:lnTo>
                  <a:pt x="2651" y="3521"/>
                </a:lnTo>
                <a:lnTo>
                  <a:pt x="2706" y="3450"/>
                </a:lnTo>
                <a:lnTo>
                  <a:pt x="2759" y="3381"/>
                </a:lnTo>
                <a:lnTo>
                  <a:pt x="2809" y="3313"/>
                </a:lnTo>
                <a:lnTo>
                  <a:pt x="2859" y="3248"/>
                </a:lnTo>
                <a:lnTo>
                  <a:pt x="2905" y="3184"/>
                </a:lnTo>
                <a:lnTo>
                  <a:pt x="2950" y="3121"/>
                </a:lnTo>
                <a:lnTo>
                  <a:pt x="2996" y="3059"/>
                </a:lnTo>
                <a:lnTo>
                  <a:pt x="3172" y="2822"/>
                </a:lnTo>
                <a:lnTo>
                  <a:pt x="3217" y="2762"/>
                </a:lnTo>
                <a:lnTo>
                  <a:pt x="3262" y="2699"/>
                </a:lnTo>
                <a:lnTo>
                  <a:pt x="3310" y="2632"/>
                </a:lnTo>
                <a:lnTo>
                  <a:pt x="3359" y="2563"/>
                </a:lnTo>
                <a:lnTo>
                  <a:pt x="3412" y="2488"/>
                </a:lnTo>
                <a:lnTo>
                  <a:pt x="3572" y="2250"/>
                </a:lnTo>
                <a:lnTo>
                  <a:pt x="3679" y="2089"/>
                </a:lnTo>
                <a:lnTo>
                  <a:pt x="3730" y="2010"/>
                </a:lnTo>
                <a:lnTo>
                  <a:pt x="3781" y="1934"/>
                </a:lnTo>
                <a:lnTo>
                  <a:pt x="3830" y="1862"/>
                </a:lnTo>
                <a:lnTo>
                  <a:pt x="3876" y="1792"/>
                </a:lnTo>
                <a:lnTo>
                  <a:pt x="3967" y="1656"/>
                </a:lnTo>
                <a:lnTo>
                  <a:pt x="4013" y="1587"/>
                </a:lnTo>
                <a:lnTo>
                  <a:pt x="4109" y="1442"/>
                </a:lnTo>
                <a:lnTo>
                  <a:pt x="4159" y="1363"/>
                </a:lnTo>
                <a:lnTo>
                  <a:pt x="4213" y="1278"/>
                </a:lnTo>
                <a:lnTo>
                  <a:pt x="4327" y="1099"/>
                </a:lnTo>
                <a:lnTo>
                  <a:pt x="4385" y="1004"/>
                </a:lnTo>
                <a:lnTo>
                  <a:pt x="4499" y="815"/>
                </a:lnTo>
                <a:lnTo>
                  <a:pt x="4554" y="724"/>
                </a:lnTo>
                <a:lnTo>
                  <a:pt x="4607" y="634"/>
                </a:lnTo>
                <a:lnTo>
                  <a:pt x="4658" y="550"/>
                </a:lnTo>
                <a:lnTo>
                  <a:pt x="4705" y="469"/>
                </a:lnTo>
                <a:lnTo>
                  <a:pt x="4749" y="393"/>
                </a:lnTo>
                <a:lnTo>
                  <a:pt x="4793" y="318"/>
                </a:lnTo>
                <a:lnTo>
                  <a:pt x="4835" y="245"/>
                </a:lnTo>
                <a:lnTo>
                  <a:pt x="4874" y="176"/>
                </a:lnTo>
                <a:lnTo>
                  <a:pt x="4953" y="38"/>
                </a:lnTo>
                <a:lnTo>
                  <a:pt x="4956" y="31"/>
                </a:lnTo>
                <a:lnTo>
                  <a:pt x="4957" y="25"/>
                </a:lnTo>
                <a:lnTo>
                  <a:pt x="4956" y="19"/>
                </a:lnTo>
                <a:lnTo>
                  <a:pt x="4953" y="13"/>
                </a:lnTo>
                <a:lnTo>
                  <a:pt x="4949" y="8"/>
                </a:lnTo>
                <a:lnTo>
                  <a:pt x="4944" y="4"/>
                </a:lnTo>
                <a:lnTo>
                  <a:pt x="4938" y="1"/>
                </a:lnTo>
                <a:lnTo>
                  <a:pt x="4932" y="0"/>
                </a:lnTo>
                <a:lnTo>
                  <a:pt x="4926" y="1"/>
                </a:lnTo>
                <a:lnTo>
                  <a:pt x="4919" y="4"/>
                </a:lnTo>
                <a:lnTo>
                  <a:pt x="4914" y="8"/>
                </a:lnTo>
                <a:lnTo>
                  <a:pt x="4910" y="13"/>
                </a:lnTo>
                <a:lnTo>
                  <a:pt x="4831" y="151"/>
                </a:lnTo>
                <a:lnTo>
                  <a:pt x="4792" y="220"/>
                </a:lnTo>
                <a:lnTo>
                  <a:pt x="4751" y="293"/>
                </a:lnTo>
                <a:lnTo>
                  <a:pt x="4707" y="367"/>
                </a:lnTo>
                <a:lnTo>
                  <a:pt x="4663" y="444"/>
                </a:lnTo>
                <a:lnTo>
                  <a:pt x="4615" y="525"/>
                </a:lnTo>
                <a:lnTo>
                  <a:pt x="4564" y="609"/>
                </a:lnTo>
                <a:lnTo>
                  <a:pt x="4512" y="698"/>
                </a:lnTo>
                <a:lnTo>
                  <a:pt x="4456" y="790"/>
                </a:lnTo>
                <a:lnTo>
                  <a:pt x="4342" y="979"/>
                </a:lnTo>
                <a:lnTo>
                  <a:pt x="4284" y="1071"/>
                </a:lnTo>
                <a:lnTo>
                  <a:pt x="4171" y="1251"/>
                </a:lnTo>
                <a:lnTo>
                  <a:pt x="4117" y="1335"/>
                </a:lnTo>
                <a:lnTo>
                  <a:pt x="4066" y="1414"/>
                </a:lnTo>
                <a:lnTo>
                  <a:pt x="3971" y="1559"/>
                </a:lnTo>
                <a:lnTo>
                  <a:pt x="3924" y="1628"/>
                </a:lnTo>
                <a:lnTo>
                  <a:pt x="3834" y="1764"/>
                </a:lnTo>
                <a:lnTo>
                  <a:pt x="3787" y="1835"/>
                </a:lnTo>
                <a:lnTo>
                  <a:pt x="3738" y="1906"/>
                </a:lnTo>
                <a:lnTo>
                  <a:pt x="3688" y="1982"/>
                </a:lnTo>
                <a:lnTo>
                  <a:pt x="3636" y="2061"/>
                </a:lnTo>
                <a:lnTo>
                  <a:pt x="3529" y="2222"/>
                </a:lnTo>
                <a:lnTo>
                  <a:pt x="3369" y="2460"/>
                </a:lnTo>
                <a:lnTo>
                  <a:pt x="3319" y="2534"/>
                </a:lnTo>
                <a:lnTo>
                  <a:pt x="3270" y="2602"/>
                </a:lnTo>
                <a:lnTo>
                  <a:pt x="3222" y="2669"/>
                </a:lnTo>
                <a:lnTo>
                  <a:pt x="3177" y="2732"/>
                </a:lnTo>
                <a:lnTo>
                  <a:pt x="3132" y="2792"/>
                </a:lnTo>
                <a:lnTo>
                  <a:pt x="2955" y="3029"/>
                </a:lnTo>
                <a:lnTo>
                  <a:pt x="2910" y="3090"/>
                </a:lnTo>
                <a:lnTo>
                  <a:pt x="2865" y="3153"/>
                </a:lnTo>
                <a:lnTo>
                  <a:pt x="2818" y="3218"/>
                </a:lnTo>
                <a:lnTo>
                  <a:pt x="2769" y="3283"/>
                </a:lnTo>
                <a:lnTo>
                  <a:pt x="2719" y="3351"/>
                </a:lnTo>
                <a:lnTo>
                  <a:pt x="2666" y="3420"/>
                </a:lnTo>
                <a:lnTo>
                  <a:pt x="2611" y="3491"/>
                </a:lnTo>
                <a:lnTo>
                  <a:pt x="2553" y="3562"/>
                </a:lnTo>
                <a:lnTo>
                  <a:pt x="2492" y="3637"/>
                </a:lnTo>
                <a:lnTo>
                  <a:pt x="2430" y="3711"/>
                </a:lnTo>
                <a:lnTo>
                  <a:pt x="2295" y="3863"/>
                </a:lnTo>
                <a:lnTo>
                  <a:pt x="2155" y="4013"/>
                </a:lnTo>
                <a:lnTo>
                  <a:pt x="2012" y="4160"/>
                </a:lnTo>
                <a:lnTo>
                  <a:pt x="1870" y="4302"/>
                </a:lnTo>
                <a:lnTo>
                  <a:pt x="1728" y="4437"/>
                </a:lnTo>
                <a:lnTo>
                  <a:pt x="1584" y="4568"/>
                </a:lnTo>
                <a:lnTo>
                  <a:pt x="1438" y="4694"/>
                </a:lnTo>
                <a:lnTo>
                  <a:pt x="1290" y="4814"/>
                </a:lnTo>
                <a:lnTo>
                  <a:pt x="1216" y="4874"/>
                </a:lnTo>
                <a:lnTo>
                  <a:pt x="1140" y="4930"/>
                </a:lnTo>
                <a:lnTo>
                  <a:pt x="1066" y="4986"/>
                </a:lnTo>
                <a:lnTo>
                  <a:pt x="993" y="5038"/>
                </a:lnTo>
                <a:lnTo>
                  <a:pt x="921" y="5086"/>
                </a:lnTo>
                <a:lnTo>
                  <a:pt x="849" y="5133"/>
                </a:lnTo>
                <a:lnTo>
                  <a:pt x="782" y="5176"/>
                </a:lnTo>
                <a:lnTo>
                  <a:pt x="715" y="5216"/>
                </a:lnTo>
                <a:lnTo>
                  <a:pt x="649" y="5251"/>
                </a:lnTo>
                <a:lnTo>
                  <a:pt x="588" y="5285"/>
                </a:lnTo>
                <a:lnTo>
                  <a:pt x="527" y="5315"/>
                </a:lnTo>
                <a:lnTo>
                  <a:pt x="471" y="5343"/>
                </a:lnTo>
                <a:lnTo>
                  <a:pt x="415" y="5367"/>
                </a:lnTo>
                <a:lnTo>
                  <a:pt x="363" y="5388"/>
                </a:lnTo>
                <a:lnTo>
                  <a:pt x="315" y="5407"/>
                </a:lnTo>
                <a:lnTo>
                  <a:pt x="267" y="5425"/>
                </a:lnTo>
                <a:lnTo>
                  <a:pt x="223" y="5440"/>
                </a:lnTo>
                <a:lnTo>
                  <a:pt x="180" y="5454"/>
                </a:lnTo>
                <a:lnTo>
                  <a:pt x="98" y="5476"/>
                </a:lnTo>
                <a:lnTo>
                  <a:pt x="19" y="5498"/>
                </a:lnTo>
                <a:close/>
              </a:path>
            </a:pathLst>
          </a:custGeom>
          <a:noFill/>
          <a:ln w="38100" cap="flat" cmpd="sng">
            <a:solidFill>
              <a:srgbClr val="006982"/>
            </a:solidFill>
            <a:prstDash val="sysDot"/>
            <a:round/>
            <a:headEnd/>
            <a:tailEnd/>
          </a:ln>
        </p:spPr>
        <p:txBody>
          <a:bodyPr/>
          <a:lstStyle/>
          <a:p>
            <a:endParaRPr lang="de-DE"/>
          </a:p>
        </p:txBody>
      </p:sp>
      <p:sp>
        <p:nvSpPr>
          <p:cNvPr id="39957" name="Line 36"/>
          <p:cNvSpPr>
            <a:spLocks noChangeShapeType="1"/>
          </p:cNvSpPr>
          <p:nvPr/>
        </p:nvSpPr>
        <p:spPr bwMode="auto">
          <a:xfrm>
            <a:off x="1997075" y="3495675"/>
            <a:ext cx="1962150" cy="0"/>
          </a:xfrm>
          <a:prstGeom prst="line">
            <a:avLst/>
          </a:prstGeom>
          <a:noFill/>
          <a:ln w="19050">
            <a:solidFill>
              <a:schemeClr val="tx1"/>
            </a:solidFill>
            <a:round/>
            <a:headEnd/>
            <a:tailEnd/>
          </a:ln>
        </p:spPr>
        <p:txBody>
          <a:bodyPr wrap="none" anchor="ctr"/>
          <a:lstStyle/>
          <a:p>
            <a:endParaRPr lang="de-DE"/>
          </a:p>
        </p:txBody>
      </p:sp>
      <p:sp>
        <p:nvSpPr>
          <p:cNvPr id="39958" name="Line 37"/>
          <p:cNvSpPr>
            <a:spLocks noChangeShapeType="1"/>
          </p:cNvSpPr>
          <p:nvPr/>
        </p:nvSpPr>
        <p:spPr bwMode="auto">
          <a:xfrm>
            <a:off x="2003425" y="4711700"/>
            <a:ext cx="1962150" cy="0"/>
          </a:xfrm>
          <a:prstGeom prst="line">
            <a:avLst/>
          </a:prstGeom>
          <a:noFill/>
          <a:ln w="19050">
            <a:solidFill>
              <a:schemeClr val="tx1"/>
            </a:solidFill>
            <a:round/>
            <a:headEnd/>
            <a:tailEnd/>
          </a:ln>
        </p:spPr>
        <p:txBody>
          <a:bodyPr wrap="none" anchor="ctr"/>
          <a:lstStyle/>
          <a:p>
            <a:endParaRPr lang="de-DE"/>
          </a:p>
        </p:txBody>
      </p:sp>
      <p:sp>
        <p:nvSpPr>
          <p:cNvPr id="39959" name="Text Box 38"/>
          <p:cNvSpPr txBox="1">
            <a:spLocks noChangeArrowheads="1"/>
          </p:cNvSpPr>
          <p:nvPr/>
        </p:nvSpPr>
        <p:spPr bwMode="auto">
          <a:xfrm>
            <a:off x="2820988" y="2506663"/>
            <a:ext cx="2300287" cy="396875"/>
          </a:xfrm>
          <a:prstGeom prst="rect">
            <a:avLst/>
          </a:prstGeom>
          <a:solidFill>
            <a:schemeClr val="bg1"/>
          </a:solidFill>
          <a:ln w="9525">
            <a:noFill/>
            <a:miter lim="800000"/>
            <a:headEnd/>
            <a:tailEnd/>
          </a:ln>
        </p:spPr>
        <p:txBody>
          <a:bodyPr wrap="none">
            <a:spAutoFit/>
          </a:bodyPr>
          <a:lstStyle/>
          <a:p>
            <a:pPr algn="ctr">
              <a:spcAft>
                <a:spcPct val="30000"/>
              </a:spcAft>
            </a:pPr>
            <a:r>
              <a:rPr lang="en-US" sz="2000">
                <a:solidFill>
                  <a:srgbClr val="006982"/>
                </a:solidFill>
                <a:cs typeface="Times New Roman" pitchFamily="18" charset="0"/>
              </a:rPr>
              <a:t>plant characteristic</a:t>
            </a:r>
          </a:p>
        </p:txBody>
      </p:sp>
      <p:sp>
        <p:nvSpPr>
          <p:cNvPr id="39960" name="Rectangle 39"/>
          <p:cNvSpPr>
            <a:spLocks noChangeArrowheads="1"/>
          </p:cNvSpPr>
          <p:nvPr/>
        </p:nvSpPr>
        <p:spPr bwMode="auto">
          <a:xfrm>
            <a:off x="6683375" y="4829175"/>
            <a:ext cx="1468438" cy="244475"/>
          </a:xfrm>
          <a:prstGeom prst="rect">
            <a:avLst/>
          </a:prstGeom>
          <a:noFill/>
          <a:ln w="9525">
            <a:noFill/>
            <a:miter lim="800000"/>
            <a:headEnd/>
            <a:tailEnd/>
          </a:ln>
        </p:spPr>
        <p:txBody>
          <a:bodyPr wrap="none" lIns="0" tIns="0" rIns="0" bIns="0">
            <a:spAutoFit/>
          </a:bodyPr>
          <a:lstStyle/>
          <a:p>
            <a:pPr algn="ctr"/>
            <a:r>
              <a:rPr lang="en-US" sz="1600"/>
              <a:t>100% fan speed</a:t>
            </a:r>
          </a:p>
        </p:txBody>
      </p:sp>
      <p:sp>
        <p:nvSpPr>
          <p:cNvPr id="39961" name="Line 40"/>
          <p:cNvSpPr>
            <a:spLocks noChangeShapeType="1"/>
          </p:cNvSpPr>
          <p:nvPr/>
        </p:nvSpPr>
        <p:spPr bwMode="auto">
          <a:xfrm flipV="1">
            <a:off x="6130925" y="4981575"/>
            <a:ext cx="552450" cy="219075"/>
          </a:xfrm>
          <a:prstGeom prst="line">
            <a:avLst/>
          </a:prstGeom>
          <a:noFill/>
          <a:ln w="9525">
            <a:solidFill>
              <a:schemeClr val="tx1"/>
            </a:solidFill>
            <a:round/>
            <a:headEnd/>
            <a:tailEnd/>
          </a:ln>
        </p:spPr>
        <p:txBody>
          <a:bodyPr wrap="none" anchor="ctr"/>
          <a:lstStyle/>
          <a:p>
            <a:endParaRPr lang="de-DE"/>
          </a:p>
        </p:txBody>
      </p:sp>
      <p:sp>
        <p:nvSpPr>
          <p:cNvPr id="39962" name="Text Box 41"/>
          <p:cNvSpPr txBox="1">
            <a:spLocks noChangeArrowheads="1"/>
          </p:cNvSpPr>
          <p:nvPr/>
        </p:nvSpPr>
        <p:spPr bwMode="auto">
          <a:xfrm>
            <a:off x="5621338" y="4265613"/>
            <a:ext cx="2101850" cy="396875"/>
          </a:xfrm>
          <a:prstGeom prst="rect">
            <a:avLst/>
          </a:prstGeom>
          <a:noFill/>
          <a:ln w="9525">
            <a:noFill/>
            <a:miter lim="800000"/>
            <a:headEnd/>
            <a:tailEnd/>
          </a:ln>
        </p:spPr>
        <p:txBody>
          <a:bodyPr wrap="none">
            <a:spAutoFit/>
          </a:bodyPr>
          <a:lstStyle/>
          <a:p>
            <a:pPr algn="ctr">
              <a:spcAft>
                <a:spcPct val="30000"/>
              </a:spcAft>
            </a:pPr>
            <a:r>
              <a:rPr lang="en-US" sz="2000">
                <a:solidFill>
                  <a:schemeClr val="accent2"/>
                </a:solidFill>
                <a:cs typeface="Times New Roman" pitchFamily="18" charset="0"/>
              </a:rPr>
              <a:t>fan characteristic</a:t>
            </a:r>
          </a:p>
        </p:txBody>
      </p:sp>
      <p:sp>
        <p:nvSpPr>
          <p:cNvPr id="39963" name="Rectangle 42"/>
          <p:cNvSpPr>
            <a:spLocks noChangeArrowheads="1"/>
          </p:cNvSpPr>
          <p:nvPr/>
        </p:nvSpPr>
        <p:spPr bwMode="auto">
          <a:xfrm>
            <a:off x="2224088" y="3927475"/>
            <a:ext cx="1343025" cy="244475"/>
          </a:xfrm>
          <a:prstGeom prst="rect">
            <a:avLst/>
          </a:prstGeom>
          <a:noFill/>
          <a:ln w="9525">
            <a:noFill/>
            <a:miter lim="800000"/>
            <a:headEnd/>
            <a:tailEnd/>
          </a:ln>
        </p:spPr>
        <p:txBody>
          <a:bodyPr wrap="none" lIns="0" tIns="0" rIns="0" bIns="0">
            <a:spAutoFit/>
          </a:bodyPr>
          <a:lstStyle/>
          <a:p>
            <a:pPr algn="ctr"/>
            <a:r>
              <a:rPr lang="en-US" sz="1600"/>
              <a:t>operating point</a:t>
            </a:r>
            <a:endParaRPr lang="en-US"/>
          </a:p>
        </p:txBody>
      </p:sp>
      <p:sp>
        <p:nvSpPr>
          <p:cNvPr id="39964" name="Line 43"/>
          <p:cNvSpPr>
            <a:spLocks noChangeShapeType="1"/>
          </p:cNvSpPr>
          <p:nvPr/>
        </p:nvSpPr>
        <p:spPr bwMode="auto">
          <a:xfrm flipH="1">
            <a:off x="3076575" y="3527425"/>
            <a:ext cx="885825" cy="409575"/>
          </a:xfrm>
          <a:prstGeom prst="line">
            <a:avLst/>
          </a:prstGeom>
          <a:noFill/>
          <a:ln w="9525">
            <a:solidFill>
              <a:schemeClr val="tx1"/>
            </a:solidFill>
            <a:round/>
            <a:headEnd/>
            <a:tailEnd/>
          </a:ln>
        </p:spPr>
        <p:txBody>
          <a:bodyPr wrap="none" anchor="ctr"/>
          <a:lstStyle/>
          <a:p>
            <a:endParaRPr lang="de-DE"/>
          </a:p>
        </p:txBody>
      </p:sp>
      <p:sp>
        <p:nvSpPr>
          <p:cNvPr id="39965" name="Line 44"/>
          <p:cNvSpPr>
            <a:spLocks noChangeShapeType="1"/>
          </p:cNvSpPr>
          <p:nvPr/>
        </p:nvSpPr>
        <p:spPr bwMode="auto">
          <a:xfrm rot="16200000" flipV="1">
            <a:off x="2953544" y="2515394"/>
            <a:ext cx="11113" cy="1952625"/>
          </a:xfrm>
          <a:prstGeom prst="line">
            <a:avLst/>
          </a:prstGeom>
          <a:noFill/>
          <a:ln w="25400">
            <a:solidFill>
              <a:srgbClr val="006982"/>
            </a:solidFill>
            <a:round/>
            <a:headEnd/>
            <a:tailEnd/>
          </a:ln>
        </p:spPr>
        <p:txBody>
          <a:bodyPr wrap="none" anchor="ctr"/>
          <a:lstStyle/>
          <a:p>
            <a:endParaRPr lang="de-DE"/>
          </a:p>
        </p:txBody>
      </p:sp>
      <p:sp>
        <p:nvSpPr>
          <p:cNvPr id="39966" name="Text Box 45"/>
          <p:cNvSpPr txBox="1">
            <a:spLocks noChangeArrowheads="1"/>
          </p:cNvSpPr>
          <p:nvPr/>
        </p:nvSpPr>
        <p:spPr bwMode="auto">
          <a:xfrm>
            <a:off x="1631950" y="3082925"/>
            <a:ext cx="468313" cy="396875"/>
          </a:xfrm>
          <a:prstGeom prst="rect">
            <a:avLst/>
          </a:prstGeom>
          <a:noFill/>
          <a:ln w="9525">
            <a:noFill/>
            <a:miter lim="800000"/>
            <a:headEnd/>
            <a:tailEnd/>
          </a:ln>
        </p:spPr>
        <p:txBody>
          <a:bodyPr wrap="none">
            <a:spAutoFit/>
          </a:bodyPr>
          <a:lstStyle/>
          <a:p>
            <a:pPr algn="ctr">
              <a:spcAft>
                <a:spcPct val="30000"/>
              </a:spcAft>
            </a:pPr>
            <a:r>
              <a:rPr lang="en-US" sz="2000" b="1">
                <a:solidFill>
                  <a:srgbClr val="006982"/>
                </a:solidFill>
                <a:cs typeface="Times New Roman" pitchFamily="18" charset="0"/>
              </a:rPr>
              <a:t>p</a:t>
            </a:r>
            <a:r>
              <a:rPr lang="en-US" sz="2000" b="1" baseline="-25000">
                <a:solidFill>
                  <a:srgbClr val="006982"/>
                </a:solidFill>
                <a:cs typeface="Times New Roman" pitchFamily="18" charset="0"/>
              </a:rPr>
              <a:t>O</a:t>
            </a:r>
          </a:p>
        </p:txBody>
      </p:sp>
      <p:grpSp>
        <p:nvGrpSpPr>
          <p:cNvPr id="39967" name="Group 51"/>
          <p:cNvGrpSpPr>
            <a:grpSpLocks/>
          </p:cNvGrpSpPr>
          <p:nvPr/>
        </p:nvGrpSpPr>
        <p:grpSpPr bwMode="auto">
          <a:xfrm>
            <a:off x="2114550" y="1143000"/>
            <a:ext cx="7626350" cy="4911725"/>
            <a:chOff x="1292" y="666"/>
            <a:chExt cx="4804" cy="3094"/>
          </a:xfrm>
        </p:grpSpPr>
        <p:sp>
          <p:nvSpPr>
            <p:cNvPr id="39974" name="Rectangle 11"/>
            <p:cNvSpPr>
              <a:spLocks noChangeArrowheads="1"/>
            </p:cNvSpPr>
            <p:nvPr/>
          </p:nvSpPr>
          <p:spPr bwMode="auto">
            <a:xfrm>
              <a:off x="2820" y="666"/>
              <a:ext cx="3276" cy="430"/>
            </a:xfrm>
            <a:prstGeom prst="rect">
              <a:avLst/>
            </a:prstGeom>
            <a:noFill/>
            <a:ln w="9525">
              <a:noFill/>
              <a:miter lim="800000"/>
              <a:headEnd/>
              <a:tailEnd/>
            </a:ln>
          </p:spPr>
          <p:txBody>
            <a:bodyPr/>
            <a:lstStyle/>
            <a:p>
              <a:pPr marL="342900" indent="-342900">
                <a:spcAft>
                  <a:spcPct val="30000"/>
                </a:spcAft>
                <a:buClr>
                  <a:schemeClr val="accent1"/>
                </a:buClr>
                <a:buFontTx/>
                <a:buChar char="•"/>
              </a:pPr>
              <a:r>
                <a:rPr lang="en-US" sz="2000"/>
                <a:t>Additional </a:t>
              </a:r>
              <a:r>
                <a:rPr lang="en-US" sz="2000">
                  <a:latin typeface="Symbol" pitchFamily="18" charset="2"/>
                </a:rPr>
                <a:t>D</a:t>
              </a:r>
              <a:r>
                <a:rPr lang="en-US" sz="2000"/>
                <a:t>p leads to increased power consumption</a:t>
              </a:r>
            </a:p>
            <a:p>
              <a:pPr marL="342900" indent="-342900">
                <a:spcAft>
                  <a:spcPct val="30000"/>
                </a:spcAft>
                <a:buFont typeface="Wingdings" pitchFamily="2" charset="2"/>
                <a:buChar char="§"/>
              </a:pPr>
              <a:endParaRPr lang="en-US" sz="2000"/>
            </a:p>
          </p:txBody>
        </p:sp>
        <p:sp>
          <p:nvSpPr>
            <p:cNvPr id="39975" name="Rectangle 48"/>
            <p:cNvSpPr>
              <a:spLocks noChangeArrowheads="1"/>
            </p:cNvSpPr>
            <p:nvPr/>
          </p:nvSpPr>
          <p:spPr bwMode="auto">
            <a:xfrm>
              <a:off x="1292" y="2158"/>
              <a:ext cx="1146" cy="1602"/>
            </a:xfrm>
            <a:prstGeom prst="rect">
              <a:avLst/>
            </a:prstGeom>
            <a:solidFill>
              <a:schemeClr val="accent2"/>
            </a:solidFill>
            <a:ln w="15875">
              <a:solidFill>
                <a:schemeClr val="tx1"/>
              </a:solidFill>
              <a:miter lim="800000"/>
              <a:headEnd/>
              <a:tailEnd/>
            </a:ln>
          </p:spPr>
          <p:txBody>
            <a:bodyPr wrap="none"/>
            <a:lstStyle/>
            <a:p>
              <a:pPr algn="ctr">
                <a:spcAft>
                  <a:spcPct val="30000"/>
                </a:spcAft>
              </a:pPr>
              <a:r>
                <a:rPr lang="en-US">
                  <a:solidFill>
                    <a:schemeClr val="bg1"/>
                  </a:solidFill>
                </a:rPr>
                <a:t>power required</a:t>
              </a:r>
              <a:br>
                <a:rPr lang="en-US">
                  <a:solidFill>
                    <a:schemeClr val="bg1"/>
                  </a:solidFill>
                </a:rPr>
              </a:br>
              <a:r>
                <a:rPr lang="en-US">
                  <a:solidFill>
                    <a:schemeClr val="bg1"/>
                  </a:solidFill>
                </a:rPr>
                <a:t>with fixed</a:t>
              </a:r>
              <a:br>
                <a:rPr lang="en-US">
                  <a:solidFill>
                    <a:schemeClr val="bg1"/>
                  </a:solidFill>
                </a:rPr>
              </a:br>
              <a:r>
                <a:rPr lang="en-US">
                  <a:solidFill>
                    <a:schemeClr val="bg1"/>
                  </a:solidFill>
                </a:rPr>
                <a:t>speed fan</a:t>
              </a:r>
            </a:p>
          </p:txBody>
        </p:sp>
      </p:grpSp>
      <p:grpSp>
        <p:nvGrpSpPr>
          <p:cNvPr id="39968" name="Group 50"/>
          <p:cNvGrpSpPr>
            <a:grpSpLocks/>
          </p:cNvGrpSpPr>
          <p:nvPr/>
        </p:nvGrpSpPr>
        <p:grpSpPr bwMode="auto">
          <a:xfrm>
            <a:off x="2114550" y="1844675"/>
            <a:ext cx="7632700" cy="4213225"/>
            <a:chOff x="1292" y="1108"/>
            <a:chExt cx="4808" cy="2654"/>
          </a:xfrm>
        </p:grpSpPr>
        <p:sp>
          <p:nvSpPr>
            <p:cNvPr id="39972" name="Rectangle 47"/>
            <p:cNvSpPr>
              <a:spLocks noChangeArrowheads="1"/>
            </p:cNvSpPr>
            <p:nvPr/>
          </p:nvSpPr>
          <p:spPr bwMode="auto">
            <a:xfrm>
              <a:off x="1292" y="2922"/>
              <a:ext cx="1146" cy="840"/>
            </a:xfrm>
            <a:prstGeom prst="rect">
              <a:avLst/>
            </a:prstGeom>
            <a:solidFill>
              <a:schemeClr val="bg2"/>
            </a:solidFill>
            <a:ln w="15875">
              <a:solidFill>
                <a:schemeClr val="tx1"/>
              </a:solidFill>
              <a:miter lim="800000"/>
              <a:headEnd/>
              <a:tailEnd/>
            </a:ln>
          </p:spPr>
          <p:txBody>
            <a:bodyPr wrap="none" anchor="ctr"/>
            <a:lstStyle/>
            <a:p>
              <a:pPr algn="ctr">
                <a:spcAft>
                  <a:spcPct val="30000"/>
                </a:spcAft>
              </a:pPr>
              <a:r>
                <a:rPr lang="en-US"/>
                <a:t>power required</a:t>
              </a:r>
              <a:br>
                <a:rPr lang="en-US"/>
              </a:br>
              <a:r>
                <a:rPr lang="en-US"/>
                <a:t>with VSD</a:t>
              </a:r>
            </a:p>
          </p:txBody>
        </p:sp>
        <p:sp>
          <p:nvSpPr>
            <p:cNvPr id="39973" name="Rectangle 49"/>
            <p:cNvSpPr>
              <a:spLocks noChangeArrowheads="1"/>
            </p:cNvSpPr>
            <p:nvPr/>
          </p:nvSpPr>
          <p:spPr bwMode="auto">
            <a:xfrm>
              <a:off x="2824" y="1108"/>
              <a:ext cx="3276" cy="460"/>
            </a:xfrm>
            <a:prstGeom prst="rect">
              <a:avLst/>
            </a:prstGeom>
            <a:noFill/>
            <a:ln w="9525">
              <a:noFill/>
              <a:miter lim="800000"/>
              <a:headEnd/>
              <a:tailEnd/>
            </a:ln>
          </p:spPr>
          <p:txBody>
            <a:bodyPr/>
            <a:lstStyle/>
            <a:p>
              <a:pPr marL="342900" indent="-342900">
                <a:spcAft>
                  <a:spcPct val="30000"/>
                </a:spcAft>
                <a:buClr>
                  <a:schemeClr val="accent1"/>
                </a:buClr>
                <a:buFontTx/>
                <a:buChar char="•"/>
              </a:pPr>
              <a:r>
                <a:rPr lang="en-US" sz="2000" dirty="0"/>
                <a:t>VSD fans are much more efficient than fixed speed fans</a:t>
              </a:r>
            </a:p>
            <a:p>
              <a:pPr marL="342900" indent="-342900">
                <a:spcAft>
                  <a:spcPct val="30000"/>
                </a:spcAft>
                <a:buFont typeface="Wingdings" pitchFamily="2" charset="2"/>
                <a:buChar char="§"/>
              </a:pPr>
              <a:endParaRPr lang="en-US" sz="2000" dirty="0"/>
            </a:p>
          </p:txBody>
        </p:sp>
      </p:grpSp>
      <p:sp>
        <p:nvSpPr>
          <p:cNvPr id="39969" name="Rectangle 52"/>
          <p:cNvSpPr>
            <a:spLocks noChangeArrowheads="1"/>
          </p:cNvSpPr>
          <p:nvPr/>
        </p:nvSpPr>
        <p:spPr bwMode="auto">
          <a:xfrm>
            <a:off x="1562100" y="1800225"/>
            <a:ext cx="495300" cy="396875"/>
          </a:xfrm>
          <a:prstGeom prst="rect">
            <a:avLst/>
          </a:prstGeom>
          <a:noFill/>
          <a:ln w="9525">
            <a:noFill/>
            <a:miter lim="800000"/>
            <a:headEnd/>
            <a:tailEnd/>
          </a:ln>
        </p:spPr>
        <p:txBody>
          <a:bodyPr wrap="none">
            <a:spAutoFit/>
          </a:bodyPr>
          <a:lstStyle/>
          <a:p>
            <a:pPr algn="ctr">
              <a:spcAft>
                <a:spcPct val="30000"/>
              </a:spcAft>
            </a:pPr>
            <a:r>
              <a:rPr lang="en-US" sz="2000" b="1">
                <a:latin typeface="Symbol" pitchFamily="18" charset="2"/>
              </a:rPr>
              <a:t>D</a:t>
            </a:r>
            <a:r>
              <a:rPr lang="en-US" sz="2000" b="1"/>
              <a:t>p</a:t>
            </a:r>
          </a:p>
        </p:txBody>
      </p:sp>
      <p:sp>
        <p:nvSpPr>
          <p:cNvPr id="39970" name="Rectangle 53"/>
          <p:cNvSpPr>
            <a:spLocks noChangeArrowheads="1"/>
          </p:cNvSpPr>
          <p:nvPr/>
        </p:nvSpPr>
        <p:spPr bwMode="auto">
          <a:xfrm>
            <a:off x="7797800" y="6105525"/>
            <a:ext cx="325438" cy="396875"/>
          </a:xfrm>
          <a:prstGeom prst="rect">
            <a:avLst/>
          </a:prstGeom>
          <a:noFill/>
          <a:ln w="9525">
            <a:noFill/>
            <a:miter lim="800000"/>
            <a:headEnd/>
            <a:tailEnd/>
          </a:ln>
        </p:spPr>
        <p:txBody>
          <a:bodyPr wrap="none">
            <a:spAutoFit/>
          </a:bodyPr>
          <a:lstStyle/>
          <a:p>
            <a:pPr algn="ctr">
              <a:spcAft>
                <a:spcPct val="30000"/>
              </a:spcAft>
            </a:pPr>
            <a:r>
              <a:rPr lang="en-US" sz="2000" b="1"/>
              <a:t>v</a:t>
            </a:r>
            <a:endParaRPr lang="en-US" sz="2000" b="1" baseline="-25000"/>
          </a:p>
        </p:txBody>
      </p:sp>
      <p:sp>
        <p:nvSpPr>
          <p:cNvPr id="39971" name="Rectangle 4"/>
          <p:cNvSpPr>
            <a:spLocks noChangeArrowheads="1"/>
          </p:cNvSpPr>
          <p:nvPr/>
        </p:nvSpPr>
        <p:spPr bwMode="auto">
          <a:xfrm>
            <a:off x="415925" y="692150"/>
            <a:ext cx="8208963" cy="500063"/>
          </a:xfrm>
          <a:prstGeom prst="rect">
            <a:avLst/>
          </a:prstGeom>
          <a:noFill/>
          <a:ln w="9525">
            <a:noFill/>
            <a:miter lim="800000"/>
            <a:headEnd/>
            <a:tailEnd/>
          </a:ln>
        </p:spPr>
        <p:txBody>
          <a:bodyPr anchor="ctr"/>
          <a:lstStyle/>
          <a:p>
            <a:r>
              <a:rPr lang="en-US" sz="2400" b="1"/>
              <a:t>Power Consumption: VSD vs. Fixed Speed</a:t>
            </a:r>
          </a:p>
        </p:txBody>
      </p:sp>
      <p:sp>
        <p:nvSpPr>
          <p:cNvPr id="41" name="Rectangle 13"/>
          <p:cNvSpPr>
            <a:spLocks noChangeArrowheads="1"/>
          </p:cNvSpPr>
          <p:nvPr/>
        </p:nvSpPr>
        <p:spPr bwMode="auto">
          <a:xfrm>
            <a:off x="7833320" y="6132512"/>
            <a:ext cx="261937" cy="473075"/>
          </a:xfrm>
          <a:prstGeom prst="rect">
            <a:avLst/>
          </a:prstGeom>
          <a:solidFill>
            <a:schemeClr val="bg1"/>
          </a:solidFill>
          <a:ln>
            <a:noFill/>
          </a:ln>
          <a:extLst/>
        </p:spPr>
        <p:txBody>
          <a:bodyPr wrap="none" lIns="0" tIns="0" rIns="0" bIns="0">
            <a:spAutoFit/>
          </a:bodyPr>
          <a:lstStyle/>
          <a:p>
            <a:pPr algn="ctr">
              <a:lnSpc>
                <a:spcPct val="100000"/>
              </a:lnSpc>
              <a:spcAft>
                <a:spcPct val="30000"/>
              </a:spcAft>
            </a:pPr>
            <a:r>
              <a:rPr lang="en-US" sz="3100" b="1" dirty="0">
                <a:solidFill>
                  <a:srgbClr val="000000"/>
                </a:solidFill>
              </a:rPr>
              <a:t>V</a:t>
            </a:r>
            <a:endParaRPr lang="en-US" sz="2600" dirty="0"/>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5758936-BD54-4B87-ADE2-32F8312B5E1A}" type="slidenum">
              <a:rPr lang="en-US" sz="800"/>
              <a:pPr algn="r"/>
              <a:t>13</a:t>
            </a:fld>
            <a:endParaRPr lang="en-US" sz="800"/>
          </a:p>
        </p:txBody>
      </p:sp>
      <p:sp>
        <p:nvSpPr>
          <p:cNvPr id="40964" name="Rectangle 3"/>
          <p:cNvSpPr>
            <a:spLocks noChangeArrowheads="1"/>
          </p:cNvSpPr>
          <p:nvPr/>
        </p:nvSpPr>
        <p:spPr bwMode="auto">
          <a:xfrm>
            <a:off x="560388" y="1195388"/>
            <a:ext cx="8785225" cy="5113337"/>
          </a:xfrm>
          <a:prstGeom prst="rect">
            <a:avLst/>
          </a:prstGeom>
          <a:noFill/>
          <a:ln w="9525">
            <a:noFill/>
            <a:miter lim="800000"/>
            <a:headEnd/>
            <a:tailEnd/>
          </a:ln>
        </p:spPr>
        <p:txBody>
          <a:bodyPr lIns="0" tIns="0" rIns="0" bIns="0"/>
          <a:lstStyle/>
          <a:p>
            <a:pPr marL="269875" indent="-269875">
              <a:lnSpc>
                <a:spcPct val="120000"/>
              </a:lnSpc>
              <a:spcBef>
                <a:spcPts val="1200"/>
              </a:spcBef>
              <a:buClr>
                <a:schemeClr val="accent1"/>
              </a:buClr>
              <a:buFont typeface="Arial" charset="0"/>
              <a:buChar char="•"/>
            </a:pPr>
            <a:r>
              <a:rPr lang="en-US" dirty="0">
                <a:cs typeface="Times New Roman" pitchFamily="18" charset="0"/>
              </a:rPr>
              <a:t>Almost no fan can provide the desired continuous, steady flow over the full range of volume flow, pressure and rotating speed</a:t>
            </a:r>
          </a:p>
          <a:p>
            <a:pPr marL="269875" indent="-269875">
              <a:lnSpc>
                <a:spcPct val="120000"/>
              </a:lnSpc>
              <a:spcBef>
                <a:spcPts val="1200"/>
              </a:spcBef>
              <a:buClr>
                <a:schemeClr val="accent1"/>
              </a:buClr>
              <a:buFont typeface="Arial" charset="0"/>
              <a:buChar char="•"/>
            </a:pPr>
            <a:r>
              <a:rPr lang="en-US" dirty="0">
                <a:cs typeface="Times New Roman" pitchFamily="18" charset="0"/>
              </a:rPr>
              <a:t>If your fan shows the following symptoms</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oscillation/variation of flow and pressure </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increased noise and/or vibration levels</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increased gas temperature difference between </a:t>
            </a:r>
            <a:r>
              <a:rPr lang="en-US" sz="1600" dirty="0" smtClean="0">
                <a:cs typeface="Times New Roman" pitchFamily="18" charset="0"/>
              </a:rPr>
              <a:t>fan</a:t>
            </a:r>
            <a:br>
              <a:rPr lang="en-US" sz="1600" dirty="0" smtClean="0">
                <a:cs typeface="Times New Roman" pitchFamily="18" charset="0"/>
              </a:rPr>
            </a:br>
            <a:r>
              <a:rPr lang="en-US" sz="1600" dirty="0" smtClean="0">
                <a:cs typeface="Times New Roman" pitchFamily="18" charset="0"/>
              </a:rPr>
              <a:t>inlet </a:t>
            </a:r>
            <a:r>
              <a:rPr lang="en-US" sz="1600" dirty="0">
                <a:cs typeface="Times New Roman" pitchFamily="18" charset="0"/>
              </a:rPr>
              <a:t>and outlet</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reduced efficiency</a:t>
            </a:r>
          </a:p>
          <a:p>
            <a:pPr marL="269875" indent="-269875">
              <a:lnSpc>
                <a:spcPct val="120000"/>
              </a:lnSpc>
              <a:spcBef>
                <a:spcPts val="1200"/>
              </a:spcBef>
              <a:buClr>
                <a:schemeClr val="accent1"/>
              </a:buClr>
              <a:buFont typeface="Arial" charset="0"/>
              <a:buChar char="•"/>
            </a:pPr>
            <a:r>
              <a:rPr lang="en-US" dirty="0">
                <a:cs typeface="Times New Roman" pitchFamily="18" charset="0"/>
              </a:rPr>
              <a:t>Most likely one of the known flow phenomena occurs</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surge</a:t>
            </a:r>
          </a:p>
          <a:p>
            <a:pPr marL="534988" lvl="1" indent="-265113">
              <a:lnSpc>
                <a:spcPct val="120000"/>
              </a:lnSpc>
              <a:spcBef>
                <a:spcPts val="600"/>
              </a:spcBef>
              <a:buClr>
                <a:schemeClr val="accent1"/>
              </a:buClr>
              <a:buFont typeface="Arial" charset="0"/>
              <a:buChar char="•"/>
            </a:pPr>
            <a:r>
              <a:rPr lang="en-US" sz="1600" dirty="0" smtClean="0">
                <a:cs typeface="Times New Roman" pitchFamily="18" charset="0"/>
              </a:rPr>
              <a:t>stall</a:t>
            </a:r>
          </a:p>
          <a:p>
            <a:pPr marL="534988" lvl="1" indent="-265113">
              <a:lnSpc>
                <a:spcPct val="120000"/>
              </a:lnSpc>
              <a:spcBef>
                <a:spcPts val="600"/>
              </a:spcBef>
              <a:buClr>
                <a:schemeClr val="accent1"/>
              </a:buClr>
              <a:buFont typeface="Arial" charset="0"/>
              <a:buChar char="•"/>
            </a:pPr>
            <a:r>
              <a:rPr lang="en-US" sz="1600" dirty="0" smtClean="0">
                <a:cs typeface="Times New Roman" pitchFamily="18" charset="0"/>
              </a:rPr>
              <a:t>…</a:t>
            </a:r>
            <a:endParaRPr lang="en-US" sz="1600" dirty="0">
              <a:cs typeface="Times New Roman" pitchFamily="18" charset="0"/>
            </a:endParaRPr>
          </a:p>
        </p:txBody>
      </p:sp>
      <p:sp>
        <p:nvSpPr>
          <p:cNvPr id="40965" name="Rectangle 2"/>
          <p:cNvSpPr>
            <a:spLocks noChangeArrowheads="1"/>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a:t>Fan Flow Phenomena</a:t>
            </a:r>
          </a:p>
        </p:txBody>
      </p:sp>
      <p:pic>
        <p:nvPicPr>
          <p:cNvPr id="9" name="Picture 5" descr="http://hpac.com/ventilation-iaq/HPAC_0411-Fan-figure1.gif"/>
          <p:cNvPicPr>
            <a:picLocks noChangeAspect="1" noChangeArrowheads="1"/>
          </p:cNvPicPr>
          <p:nvPr/>
        </p:nvPicPr>
        <p:blipFill>
          <a:blip r:embed="rId2"/>
          <a:srcRect/>
          <a:stretch>
            <a:fillRect/>
          </a:stretch>
        </p:blipFill>
        <p:spPr bwMode="auto">
          <a:xfrm>
            <a:off x="5962890" y="1628800"/>
            <a:ext cx="3361754" cy="2743078"/>
          </a:xfrm>
          <a:prstGeom prst="rect">
            <a:avLst/>
          </a:prstGeom>
          <a:noFill/>
          <a:ln w="9525">
            <a:noFill/>
            <a:miter lim="800000"/>
            <a:headEnd/>
            <a:tailEnd/>
          </a:ln>
        </p:spPr>
      </p:pic>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152437E-B7FC-4FDB-B868-F68303E21995}" type="slidenum">
              <a:rPr lang="en-US" sz="800"/>
              <a:pPr algn="r"/>
              <a:t>14</a:t>
            </a:fld>
            <a:endParaRPr lang="en-US" sz="800"/>
          </a:p>
        </p:txBody>
      </p:sp>
      <p:sp>
        <p:nvSpPr>
          <p:cNvPr id="41988" name="Rectangle 3"/>
          <p:cNvSpPr>
            <a:spLocks noChangeArrowheads="1"/>
          </p:cNvSpPr>
          <p:nvPr/>
        </p:nvSpPr>
        <p:spPr bwMode="auto">
          <a:xfrm>
            <a:off x="560388" y="1338263"/>
            <a:ext cx="8785225" cy="5113337"/>
          </a:xfrm>
          <a:prstGeom prst="rect">
            <a:avLst/>
          </a:prstGeom>
          <a:noFill/>
          <a:ln w="9525">
            <a:noFill/>
            <a:miter lim="800000"/>
            <a:headEnd/>
            <a:tailEnd/>
          </a:ln>
        </p:spPr>
        <p:txBody>
          <a:bodyPr lIns="0" tIns="0" rIns="0" bIns="0"/>
          <a:lstStyle/>
          <a:p>
            <a:pPr marL="269875" indent="-269875">
              <a:lnSpc>
                <a:spcPct val="120000"/>
              </a:lnSpc>
              <a:spcBef>
                <a:spcPts val="1200"/>
              </a:spcBef>
              <a:buClr>
                <a:schemeClr val="accent1"/>
              </a:buClr>
              <a:buFont typeface="Arial" charset="0"/>
              <a:buChar char="•"/>
            </a:pPr>
            <a:r>
              <a:rPr lang="en-US" sz="2000" dirty="0">
                <a:cs typeface="Times New Roman" pitchFamily="18" charset="0"/>
              </a:rPr>
              <a:t>The fan should always be operated right of the fan curve peak pressure</a:t>
            </a:r>
            <a:r>
              <a:rPr lang="en-US" dirty="0">
                <a:cs typeface="Times New Roman" pitchFamily="18" charset="0"/>
              </a:rPr>
              <a:t> </a:t>
            </a:r>
          </a:p>
          <a:p>
            <a:pPr marL="534988" lvl="1" indent="-265113">
              <a:lnSpc>
                <a:spcPct val="120000"/>
              </a:lnSpc>
              <a:spcBef>
                <a:spcPts val="1200"/>
              </a:spcBef>
              <a:buClr>
                <a:schemeClr val="accent1"/>
              </a:buClr>
              <a:buFont typeface="Arial" charset="0"/>
              <a:buChar char="•"/>
            </a:pPr>
            <a:r>
              <a:rPr lang="en-US" sz="1600" dirty="0">
                <a:cs typeface="Times New Roman" pitchFamily="18" charset="0"/>
              </a:rPr>
              <a:t>Increasing flow </a:t>
            </a:r>
            <a:r>
              <a:rPr lang="en-US" sz="1600" dirty="0">
                <a:cs typeface="Times New Roman" pitchFamily="18" charset="0"/>
                <a:sym typeface="Wingdings" pitchFamily="2" charset="2"/>
              </a:rPr>
              <a:t></a:t>
            </a:r>
            <a:r>
              <a:rPr lang="en-US" sz="1600" dirty="0">
                <a:cs typeface="Times New Roman" pitchFamily="18" charset="0"/>
              </a:rPr>
              <a:t> pressure capacity decreases</a:t>
            </a:r>
          </a:p>
          <a:p>
            <a:pPr marL="534988" lvl="1" indent="-265113">
              <a:lnSpc>
                <a:spcPct val="120000"/>
              </a:lnSpc>
              <a:spcBef>
                <a:spcPts val="1200"/>
              </a:spcBef>
              <a:buClr>
                <a:schemeClr val="accent1"/>
              </a:buClr>
              <a:buFont typeface="Arial" charset="0"/>
              <a:buChar char="•"/>
            </a:pPr>
            <a:r>
              <a:rPr lang="en-US" sz="1600" dirty="0">
                <a:cs typeface="Times New Roman" pitchFamily="18" charset="0"/>
              </a:rPr>
              <a:t>Safety margin: operate at minimum 110% “peak pressure”-flow</a:t>
            </a:r>
          </a:p>
        </p:txBody>
      </p:sp>
      <p:sp>
        <p:nvSpPr>
          <p:cNvPr id="41989"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Surge</a:t>
            </a:r>
          </a:p>
        </p:txBody>
      </p:sp>
      <p:grpSp>
        <p:nvGrpSpPr>
          <p:cNvPr id="41990" name="Group 1"/>
          <p:cNvGrpSpPr>
            <a:grpSpLocks/>
          </p:cNvGrpSpPr>
          <p:nvPr/>
        </p:nvGrpSpPr>
        <p:grpSpPr bwMode="auto">
          <a:xfrm>
            <a:off x="415925" y="3451007"/>
            <a:ext cx="3757613" cy="2914868"/>
            <a:chOff x="2207891" y="1146175"/>
            <a:chExt cx="4244384" cy="3182827"/>
          </a:xfrm>
        </p:grpSpPr>
        <p:sp>
          <p:nvSpPr>
            <p:cNvPr id="41992" name="Line 5124"/>
            <p:cNvSpPr>
              <a:spLocks noChangeShapeType="1"/>
            </p:cNvSpPr>
            <p:nvPr/>
          </p:nvSpPr>
          <p:spPr bwMode="auto">
            <a:xfrm flipV="1">
              <a:off x="2743200" y="1371600"/>
              <a:ext cx="0" cy="2743200"/>
            </a:xfrm>
            <a:prstGeom prst="line">
              <a:avLst/>
            </a:prstGeom>
            <a:noFill/>
            <a:ln w="19050">
              <a:solidFill>
                <a:schemeClr val="tx1"/>
              </a:solidFill>
              <a:round/>
              <a:headEnd/>
              <a:tailEnd type="triangle" w="med" len="med"/>
            </a:ln>
          </p:spPr>
          <p:txBody>
            <a:bodyPr wrap="none" anchor="ctr"/>
            <a:lstStyle/>
            <a:p>
              <a:endParaRPr lang="de-DE"/>
            </a:p>
          </p:txBody>
        </p:sp>
        <p:sp>
          <p:nvSpPr>
            <p:cNvPr id="41993" name="Line 5125"/>
            <p:cNvSpPr>
              <a:spLocks noChangeShapeType="1"/>
            </p:cNvSpPr>
            <p:nvPr/>
          </p:nvSpPr>
          <p:spPr bwMode="auto">
            <a:xfrm>
              <a:off x="2590800" y="3962400"/>
              <a:ext cx="3733800" cy="0"/>
            </a:xfrm>
            <a:prstGeom prst="line">
              <a:avLst/>
            </a:prstGeom>
            <a:noFill/>
            <a:ln w="19050">
              <a:solidFill>
                <a:schemeClr val="tx1"/>
              </a:solidFill>
              <a:round/>
              <a:headEnd/>
              <a:tailEnd type="triangle" w="med" len="med"/>
            </a:ln>
          </p:spPr>
          <p:txBody>
            <a:bodyPr wrap="none" anchor="ctr"/>
            <a:lstStyle/>
            <a:p>
              <a:endParaRPr lang="de-DE"/>
            </a:p>
          </p:txBody>
        </p:sp>
        <p:sp>
          <p:nvSpPr>
            <p:cNvPr id="41994" name="Rectangle 5127"/>
            <p:cNvSpPr>
              <a:spLocks noChangeArrowheads="1"/>
            </p:cNvSpPr>
            <p:nvPr/>
          </p:nvSpPr>
          <p:spPr bwMode="auto">
            <a:xfrm>
              <a:off x="2207891" y="1200150"/>
              <a:ext cx="543325" cy="433359"/>
            </a:xfrm>
            <a:prstGeom prst="rect">
              <a:avLst/>
            </a:prstGeom>
            <a:noFill/>
            <a:ln w="9525">
              <a:noFill/>
              <a:miter lim="800000"/>
              <a:headEnd/>
              <a:tailEnd/>
            </a:ln>
          </p:spPr>
          <p:txBody>
            <a:bodyPr wrap="none">
              <a:spAutoFit/>
            </a:bodyPr>
            <a:lstStyle/>
            <a:p>
              <a:pPr algn="ctr">
                <a:spcAft>
                  <a:spcPct val="30000"/>
                </a:spcAft>
              </a:pPr>
              <a:r>
                <a:rPr lang="en-US" sz="2000">
                  <a:latin typeface="Symbol" pitchFamily="18" charset="2"/>
                </a:rPr>
                <a:t>D</a:t>
              </a:r>
              <a:r>
                <a:rPr lang="en-US" sz="2000"/>
                <a:t>p</a:t>
              </a:r>
            </a:p>
          </p:txBody>
        </p:sp>
        <p:sp>
          <p:nvSpPr>
            <p:cNvPr id="41995" name="Rectangle 5128"/>
            <p:cNvSpPr>
              <a:spLocks noChangeArrowheads="1"/>
            </p:cNvSpPr>
            <p:nvPr/>
          </p:nvSpPr>
          <p:spPr bwMode="auto">
            <a:xfrm>
              <a:off x="6100817" y="3895643"/>
              <a:ext cx="351458" cy="433359"/>
            </a:xfrm>
            <a:prstGeom prst="rect">
              <a:avLst/>
            </a:prstGeom>
            <a:noFill/>
            <a:ln w="9525">
              <a:noFill/>
              <a:miter lim="800000"/>
              <a:headEnd/>
              <a:tailEnd/>
            </a:ln>
          </p:spPr>
          <p:txBody>
            <a:bodyPr wrap="none">
              <a:spAutoFit/>
            </a:bodyPr>
            <a:lstStyle/>
            <a:p>
              <a:pPr algn="ctr">
                <a:spcAft>
                  <a:spcPct val="30000"/>
                </a:spcAft>
              </a:pPr>
              <a:r>
                <a:rPr lang="en-US" sz="2000"/>
                <a:t>v</a:t>
              </a:r>
              <a:endParaRPr lang="en-US" sz="2000" baseline="-25000"/>
            </a:p>
          </p:txBody>
        </p:sp>
        <p:sp>
          <p:nvSpPr>
            <p:cNvPr id="41996" name="Freeform 5129"/>
            <p:cNvSpPr>
              <a:spLocks/>
            </p:cNvSpPr>
            <p:nvPr/>
          </p:nvSpPr>
          <p:spPr bwMode="auto">
            <a:xfrm>
              <a:off x="2819400" y="1943100"/>
              <a:ext cx="2895600" cy="1638300"/>
            </a:xfrm>
            <a:custGeom>
              <a:avLst/>
              <a:gdLst>
                <a:gd name="T0" fmla="*/ 0 w 1824"/>
                <a:gd name="T1" fmla="*/ 2147483647 h 1032"/>
                <a:gd name="T2" fmla="*/ 2147483647 w 1824"/>
                <a:gd name="T3" fmla="*/ 2147483647 h 1032"/>
                <a:gd name="T4" fmla="*/ 2147483647 w 1824"/>
                <a:gd name="T5" fmla="*/ 2147483647 h 1032"/>
                <a:gd name="T6" fmla="*/ 2147483647 w 1824"/>
                <a:gd name="T7" fmla="*/ 2147483647 h 1032"/>
                <a:gd name="T8" fmla="*/ 2147483647 w 1824"/>
                <a:gd name="T9" fmla="*/ 2147483647 h 1032"/>
                <a:gd name="T10" fmla="*/ 2147483647 w 1824"/>
                <a:gd name="T11" fmla="*/ 2147483647 h 1032"/>
                <a:gd name="T12" fmla="*/ 0 60000 65536"/>
                <a:gd name="T13" fmla="*/ 0 60000 65536"/>
                <a:gd name="T14" fmla="*/ 0 60000 65536"/>
                <a:gd name="T15" fmla="*/ 0 60000 65536"/>
                <a:gd name="T16" fmla="*/ 0 60000 65536"/>
                <a:gd name="T17" fmla="*/ 0 60000 65536"/>
                <a:gd name="T18" fmla="*/ 0 w 1824"/>
                <a:gd name="T19" fmla="*/ 0 h 1032"/>
                <a:gd name="T20" fmla="*/ 1824 w 1824"/>
                <a:gd name="T21" fmla="*/ 1032 h 1032"/>
              </a:gdLst>
              <a:ahLst/>
              <a:cxnLst>
                <a:cxn ang="T12">
                  <a:pos x="T0" y="T1"/>
                </a:cxn>
                <a:cxn ang="T13">
                  <a:pos x="T2" y="T3"/>
                </a:cxn>
                <a:cxn ang="T14">
                  <a:pos x="T4" y="T5"/>
                </a:cxn>
                <a:cxn ang="T15">
                  <a:pos x="T6" y="T7"/>
                </a:cxn>
                <a:cxn ang="T16">
                  <a:pos x="T8" y="T9"/>
                </a:cxn>
                <a:cxn ang="T17">
                  <a:pos x="T10" y="T11"/>
                </a:cxn>
              </a:cxnLst>
              <a:rect l="T18" t="T19" r="T20" b="T21"/>
              <a:pathLst>
                <a:path w="1824" h="1032">
                  <a:moveTo>
                    <a:pt x="0" y="168"/>
                  </a:moveTo>
                  <a:cubicBezTo>
                    <a:pt x="56" y="144"/>
                    <a:pt x="208" y="48"/>
                    <a:pt x="336" y="24"/>
                  </a:cubicBezTo>
                  <a:cubicBezTo>
                    <a:pt x="464" y="0"/>
                    <a:pt x="632" y="0"/>
                    <a:pt x="768" y="24"/>
                  </a:cubicBezTo>
                  <a:cubicBezTo>
                    <a:pt x="904" y="48"/>
                    <a:pt x="1016" y="80"/>
                    <a:pt x="1152" y="168"/>
                  </a:cubicBezTo>
                  <a:cubicBezTo>
                    <a:pt x="1288" y="256"/>
                    <a:pt x="1472" y="408"/>
                    <a:pt x="1584" y="552"/>
                  </a:cubicBezTo>
                  <a:cubicBezTo>
                    <a:pt x="1696" y="696"/>
                    <a:pt x="1774" y="932"/>
                    <a:pt x="1824" y="1032"/>
                  </a:cubicBezTo>
                </a:path>
              </a:pathLst>
            </a:custGeom>
            <a:noFill/>
            <a:ln w="28575" cap="flat" cmpd="sng">
              <a:solidFill>
                <a:schemeClr val="tx1"/>
              </a:solidFill>
              <a:prstDash val="solid"/>
              <a:round/>
              <a:headEnd/>
              <a:tailEnd/>
            </a:ln>
          </p:spPr>
          <p:txBody>
            <a:bodyPr wrap="none" anchor="ctr"/>
            <a:lstStyle/>
            <a:p>
              <a:endParaRPr lang="de-DE"/>
            </a:p>
          </p:txBody>
        </p:sp>
        <p:grpSp>
          <p:nvGrpSpPr>
            <p:cNvPr id="41997" name="Group 5173"/>
            <p:cNvGrpSpPr>
              <a:grpSpLocks/>
            </p:cNvGrpSpPr>
            <p:nvPr/>
          </p:nvGrpSpPr>
          <p:grpSpPr bwMode="auto">
            <a:xfrm>
              <a:off x="2978150" y="1971675"/>
              <a:ext cx="2679700" cy="1892300"/>
              <a:chOff x="1876" y="1242"/>
              <a:chExt cx="1688" cy="1192"/>
            </a:xfrm>
          </p:grpSpPr>
          <p:sp>
            <p:nvSpPr>
              <p:cNvPr id="42002" name="Freeform 5145" descr="10%"/>
              <p:cNvSpPr>
                <a:spLocks/>
              </p:cNvSpPr>
              <p:nvPr/>
            </p:nvSpPr>
            <p:spPr bwMode="auto">
              <a:xfrm>
                <a:off x="1876" y="1242"/>
                <a:ext cx="1688" cy="1192"/>
              </a:xfrm>
              <a:custGeom>
                <a:avLst/>
                <a:gdLst>
                  <a:gd name="T0" fmla="*/ 0 w 1688"/>
                  <a:gd name="T1" fmla="*/ 964 h 1192"/>
                  <a:gd name="T2" fmla="*/ 457 w 1688"/>
                  <a:gd name="T3" fmla="*/ 0 h 1192"/>
                  <a:gd name="T4" fmla="*/ 804 w 1688"/>
                  <a:gd name="T5" fmla="*/ 34 h 1192"/>
                  <a:gd name="T6" fmla="*/ 1090 w 1688"/>
                  <a:gd name="T7" fmla="*/ 194 h 1192"/>
                  <a:gd name="T8" fmla="*/ 1329 w 1688"/>
                  <a:gd name="T9" fmla="*/ 576 h 1192"/>
                  <a:gd name="T10" fmla="*/ 1688 w 1688"/>
                  <a:gd name="T11" fmla="*/ 1043 h 1192"/>
                  <a:gd name="T12" fmla="*/ 399 w 1688"/>
                  <a:gd name="T13" fmla="*/ 1192 h 1192"/>
                  <a:gd name="T14" fmla="*/ 274 w 1688"/>
                  <a:gd name="T15" fmla="*/ 1032 h 1192"/>
                  <a:gd name="T16" fmla="*/ 160 w 1688"/>
                  <a:gd name="T17" fmla="*/ 958 h 1192"/>
                  <a:gd name="T18" fmla="*/ 0 w 1688"/>
                  <a:gd name="T19" fmla="*/ 964 h 119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88"/>
                  <a:gd name="T31" fmla="*/ 0 h 1192"/>
                  <a:gd name="T32" fmla="*/ 1688 w 1688"/>
                  <a:gd name="T33" fmla="*/ 1192 h 119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88" h="1192">
                    <a:moveTo>
                      <a:pt x="0" y="964"/>
                    </a:moveTo>
                    <a:lnTo>
                      <a:pt x="457" y="0"/>
                    </a:lnTo>
                    <a:lnTo>
                      <a:pt x="804" y="34"/>
                    </a:lnTo>
                    <a:lnTo>
                      <a:pt x="1090" y="194"/>
                    </a:lnTo>
                    <a:cubicBezTo>
                      <a:pt x="1177" y="284"/>
                      <a:pt x="1229" y="434"/>
                      <a:pt x="1329" y="576"/>
                    </a:cubicBezTo>
                    <a:lnTo>
                      <a:pt x="1688" y="1043"/>
                    </a:lnTo>
                    <a:lnTo>
                      <a:pt x="399" y="1192"/>
                    </a:lnTo>
                    <a:lnTo>
                      <a:pt x="274" y="1032"/>
                    </a:lnTo>
                    <a:cubicBezTo>
                      <a:pt x="234" y="993"/>
                      <a:pt x="206" y="969"/>
                      <a:pt x="160" y="958"/>
                    </a:cubicBezTo>
                    <a:lnTo>
                      <a:pt x="0" y="964"/>
                    </a:lnTo>
                    <a:close/>
                  </a:path>
                </a:pathLst>
              </a:custGeom>
              <a:pattFill prst="pct20">
                <a:fgClr>
                  <a:schemeClr val="accent2"/>
                </a:fgClr>
                <a:bgClr>
                  <a:srgbClr val="FFFFFF"/>
                </a:bgClr>
              </a:pattFill>
              <a:ln w="9525">
                <a:noFill/>
                <a:round/>
                <a:headEnd/>
                <a:tailEnd/>
              </a:ln>
            </p:spPr>
            <p:txBody>
              <a:bodyPr wrap="none" anchor="ctr"/>
              <a:lstStyle/>
              <a:p>
                <a:endParaRPr lang="de-DE"/>
              </a:p>
            </p:txBody>
          </p:sp>
          <p:sp>
            <p:nvSpPr>
              <p:cNvPr id="42003" name="Text Box 5146"/>
              <p:cNvSpPr txBox="1">
                <a:spLocks noChangeArrowheads="1"/>
              </p:cNvSpPr>
              <p:nvPr/>
            </p:nvSpPr>
            <p:spPr bwMode="auto">
              <a:xfrm>
                <a:off x="2021" y="1872"/>
                <a:ext cx="1153" cy="209"/>
              </a:xfrm>
              <a:prstGeom prst="rect">
                <a:avLst/>
              </a:prstGeom>
              <a:noFill/>
              <a:ln w="9525">
                <a:noFill/>
                <a:miter lim="800000"/>
                <a:headEnd/>
                <a:tailEnd/>
              </a:ln>
            </p:spPr>
            <p:txBody>
              <a:bodyPr wrap="none">
                <a:spAutoFit/>
              </a:bodyPr>
              <a:lstStyle/>
              <a:p>
                <a:pPr algn="ctr">
                  <a:spcAft>
                    <a:spcPct val="30000"/>
                  </a:spcAft>
                </a:pPr>
                <a:r>
                  <a:rPr lang="en-US" sz="1400">
                    <a:cs typeface="Times New Roman" pitchFamily="18" charset="0"/>
                  </a:rPr>
                  <a:t>range of operation</a:t>
                </a:r>
              </a:p>
            </p:txBody>
          </p:sp>
        </p:grpSp>
        <p:grpSp>
          <p:nvGrpSpPr>
            <p:cNvPr id="41998" name="Group 5177"/>
            <p:cNvGrpSpPr>
              <a:grpSpLocks/>
            </p:cNvGrpSpPr>
            <p:nvPr/>
          </p:nvGrpSpPr>
          <p:grpSpPr bwMode="auto">
            <a:xfrm>
              <a:off x="2743200" y="1146175"/>
              <a:ext cx="1323975" cy="2816225"/>
              <a:chOff x="1728" y="722"/>
              <a:chExt cx="834" cy="1774"/>
            </a:xfrm>
          </p:grpSpPr>
          <p:sp>
            <p:nvSpPr>
              <p:cNvPr id="41999" name="Line 5138"/>
              <p:cNvSpPr>
                <a:spLocks noChangeShapeType="1"/>
              </p:cNvSpPr>
              <p:nvPr/>
            </p:nvSpPr>
            <p:spPr bwMode="auto">
              <a:xfrm flipV="1">
                <a:off x="1728" y="864"/>
                <a:ext cx="768" cy="1632"/>
              </a:xfrm>
              <a:prstGeom prst="line">
                <a:avLst/>
              </a:prstGeom>
              <a:noFill/>
              <a:ln w="19050">
                <a:solidFill>
                  <a:schemeClr val="accent2"/>
                </a:solidFill>
                <a:round/>
                <a:headEnd/>
                <a:tailEnd/>
              </a:ln>
            </p:spPr>
            <p:txBody>
              <a:bodyPr wrap="none" anchor="ctr"/>
              <a:lstStyle/>
              <a:p>
                <a:endParaRPr lang="de-DE"/>
              </a:p>
            </p:txBody>
          </p:sp>
          <p:sp>
            <p:nvSpPr>
              <p:cNvPr id="42000" name="Text Box 5160"/>
              <p:cNvSpPr txBox="1">
                <a:spLocks noChangeArrowheads="1"/>
              </p:cNvSpPr>
              <p:nvPr/>
            </p:nvSpPr>
            <p:spPr bwMode="auto">
              <a:xfrm>
                <a:off x="1772" y="722"/>
                <a:ext cx="790" cy="231"/>
              </a:xfrm>
              <a:prstGeom prst="rect">
                <a:avLst/>
              </a:prstGeom>
              <a:noFill/>
              <a:ln w="9525">
                <a:noFill/>
                <a:miter lim="800000"/>
                <a:headEnd/>
                <a:tailEnd/>
              </a:ln>
            </p:spPr>
            <p:txBody>
              <a:bodyPr wrap="none">
                <a:spAutoFit/>
              </a:bodyPr>
              <a:lstStyle/>
              <a:p>
                <a:pPr algn="ctr">
                  <a:spcAft>
                    <a:spcPct val="30000"/>
                  </a:spcAft>
                </a:pPr>
                <a:r>
                  <a:rPr lang="en-US" sz="1600" dirty="0">
                    <a:solidFill>
                      <a:schemeClr val="accent2"/>
                    </a:solidFill>
                    <a:cs typeface="Times New Roman" pitchFamily="18" charset="0"/>
                  </a:rPr>
                  <a:t>surge limit</a:t>
                </a:r>
              </a:p>
            </p:txBody>
          </p:sp>
        </p:grpSp>
      </p:grpSp>
      <p:sp>
        <p:nvSpPr>
          <p:cNvPr id="41991" name="Rectangle 3"/>
          <p:cNvSpPr txBox="1">
            <a:spLocks noChangeArrowheads="1"/>
          </p:cNvSpPr>
          <p:nvPr/>
        </p:nvSpPr>
        <p:spPr bwMode="auto">
          <a:xfrm>
            <a:off x="3637657" y="2818606"/>
            <a:ext cx="6211887" cy="2914650"/>
          </a:xfrm>
          <a:prstGeom prst="rect">
            <a:avLst/>
          </a:prstGeom>
          <a:noFill/>
          <a:ln w="9525">
            <a:noFill/>
            <a:miter lim="800000"/>
            <a:headEnd/>
            <a:tailEnd/>
          </a:ln>
        </p:spPr>
        <p:txBody>
          <a:bodyPr/>
          <a:lstStyle/>
          <a:p>
            <a:pPr marL="342900" indent="-342900">
              <a:lnSpc>
                <a:spcPct val="120000"/>
              </a:lnSpc>
              <a:spcAft>
                <a:spcPct val="30000"/>
              </a:spcAft>
              <a:buClr>
                <a:schemeClr val="accent1"/>
              </a:buClr>
              <a:buFontTx/>
              <a:buChar char="•"/>
            </a:pPr>
            <a:r>
              <a:rPr lang="en-US" sz="2000" dirty="0">
                <a:cs typeface="Times New Roman" pitchFamily="18" charset="0"/>
              </a:rPr>
              <a:t>If the fan is operated left of the fan curve peak pressure: </a:t>
            </a:r>
          </a:p>
          <a:p>
            <a:pPr marL="571500" lvl="1" indent="-279400">
              <a:lnSpc>
                <a:spcPct val="120000"/>
              </a:lnSpc>
              <a:buClr>
                <a:schemeClr val="accent1"/>
              </a:buClr>
              <a:buSzPct val="60000"/>
              <a:buFont typeface="Webdings" pitchFamily="18" charset="2"/>
              <a:buChar char="4"/>
            </a:pPr>
            <a:r>
              <a:rPr lang="en-US" dirty="0">
                <a:cs typeface="Times New Roman" pitchFamily="18" charset="0"/>
              </a:rPr>
              <a:t>with increasing flow also the pressure capacity increases</a:t>
            </a:r>
          </a:p>
          <a:p>
            <a:pPr marL="571500" lvl="1" indent="-279400">
              <a:lnSpc>
                <a:spcPct val="120000"/>
              </a:lnSpc>
              <a:buClr>
                <a:schemeClr val="accent1"/>
              </a:buClr>
              <a:buSzPct val="60000"/>
              <a:buFont typeface="Webdings" pitchFamily="18" charset="2"/>
              <a:buChar char="4"/>
            </a:pPr>
            <a:r>
              <a:rPr lang="en-US" dirty="0">
                <a:cs typeface="Times New Roman" pitchFamily="18" charset="0"/>
              </a:rPr>
              <a:t>the energy imparted to the gas alternates between</a:t>
            </a:r>
            <a:br>
              <a:rPr lang="en-US" dirty="0">
                <a:cs typeface="Times New Roman" pitchFamily="18" charset="0"/>
              </a:rPr>
            </a:br>
            <a:r>
              <a:rPr lang="en-US" dirty="0">
                <a:cs typeface="Times New Roman" pitchFamily="18" charset="0"/>
              </a:rPr>
              <a:t>a) creating kinetic energy (increased flow and velocities</a:t>
            </a:r>
            <a:r>
              <a:rPr lang="en-US" dirty="0" smtClean="0">
                <a:cs typeface="Times New Roman" pitchFamily="18" charset="0"/>
              </a:rPr>
              <a:t>)</a:t>
            </a:r>
            <a:r>
              <a:rPr lang="en-US" dirty="0">
                <a:cs typeface="Times New Roman" pitchFamily="18" charset="0"/>
              </a:rPr>
              <a:t/>
            </a:r>
            <a:br>
              <a:rPr lang="en-US" dirty="0">
                <a:cs typeface="Times New Roman" pitchFamily="18" charset="0"/>
              </a:rPr>
            </a:br>
            <a:r>
              <a:rPr lang="en-US" dirty="0">
                <a:cs typeface="Times New Roman" pitchFamily="18" charset="0"/>
              </a:rPr>
              <a:t>b) potential energy (compressing the gas)</a:t>
            </a:r>
          </a:p>
          <a:p>
            <a:pPr marL="571500" lvl="1" indent="-279400">
              <a:lnSpc>
                <a:spcPct val="120000"/>
              </a:lnSpc>
              <a:buClr>
                <a:schemeClr val="accent1"/>
              </a:buClr>
              <a:buSzPct val="60000"/>
              <a:buFont typeface="Webdings" pitchFamily="18" charset="2"/>
              <a:buChar char="4"/>
            </a:pPr>
            <a:r>
              <a:rPr lang="en-US" dirty="0">
                <a:cs typeface="Times New Roman" pitchFamily="18" charset="0"/>
              </a:rPr>
              <a:t>the operating point is not defined</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DC5CD53-EBDB-4081-BD4D-E52770C9B527}" type="slidenum">
              <a:rPr lang="en-US" sz="800"/>
              <a:pPr algn="r"/>
              <a:t>15</a:t>
            </a:fld>
            <a:endParaRPr lang="en-US" sz="800"/>
          </a:p>
        </p:txBody>
      </p:sp>
      <p:sp>
        <p:nvSpPr>
          <p:cNvPr id="43012" name="Title 1"/>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Surge</a:t>
            </a:r>
          </a:p>
        </p:txBody>
      </p:sp>
      <p:grpSp>
        <p:nvGrpSpPr>
          <p:cNvPr id="43013" name="Group 4"/>
          <p:cNvGrpSpPr>
            <a:grpSpLocks/>
          </p:cNvGrpSpPr>
          <p:nvPr/>
        </p:nvGrpSpPr>
        <p:grpSpPr bwMode="auto">
          <a:xfrm>
            <a:off x="811213" y="1384300"/>
            <a:ext cx="3781425" cy="4708525"/>
            <a:chOff x="524566" y="1124744"/>
            <a:chExt cx="3238872" cy="3546246"/>
          </a:xfrm>
        </p:grpSpPr>
        <p:pic>
          <p:nvPicPr>
            <p:cNvPr id="43015" name="Picture 2"/>
            <p:cNvPicPr>
              <a:picLocks noChangeAspect="1" noChangeArrowheads="1"/>
            </p:cNvPicPr>
            <p:nvPr/>
          </p:nvPicPr>
          <p:blipFill>
            <a:blip r:embed="rId2"/>
            <a:srcRect/>
            <a:stretch>
              <a:fillRect/>
            </a:stretch>
          </p:blipFill>
          <p:spPr bwMode="auto">
            <a:xfrm>
              <a:off x="524566" y="1124744"/>
              <a:ext cx="3238872" cy="1798050"/>
            </a:xfrm>
            <a:prstGeom prst="rect">
              <a:avLst/>
            </a:prstGeom>
            <a:noFill/>
            <a:ln w="9525">
              <a:noFill/>
              <a:miter lim="800000"/>
              <a:headEnd/>
              <a:tailEnd/>
            </a:ln>
          </p:spPr>
        </p:pic>
        <p:pic>
          <p:nvPicPr>
            <p:cNvPr id="43016" name="Picture 3"/>
            <p:cNvPicPr>
              <a:picLocks noChangeAspect="1" noChangeArrowheads="1"/>
            </p:cNvPicPr>
            <p:nvPr/>
          </p:nvPicPr>
          <p:blipFill>
            <a:blip r:embed="rId3"/>
            <a:srcRect/>
            <a:stretch>
              <a:fillRect/>
            </a:stretch>
          </p:blipFill>
          <p:spPr bwMode="auto">
            <a:xfrm>
              <a:off x="540574" y="2922794"/>
              <a:ext cx="3222864" cy="1748196"/>
            </a:xfrm>
            <a:prstGeom prst="rect">
              <a:avLst/>
            </a:prstGeom>
            <a:noFill/>
            <a:ln w="9525">
              <a:noFill/>
              <a:miter lim="800000"/>
              <a:headEnd/>
              <a:tailEnd/>
            </a:ln>
          </p:spPr>
        </p:pic>
      </p:gr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15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5E42BAA-DF6C-4D6C-BF0C-E1BE2B0C8E9E}" type="slidenum">
              <a:rPr lang="en-US" sz="800"/>
              <a:pPr algn="r"/>
              <a:t>16</a:t>
            </a:fld>
            <a:endParaRPr lang="en-US" sz="800"/>
          </a:p>
        </p:txBody>
      </p:sp>
      <p:sp>
        <p:nvSpPr>
          <p:cNvPr id="44036" name="Rectangle 3"/>
          <p:cNvSpPr>
            <a:spLocks noChangeArrowheads="1"/>
          </p:cNvSpPr>
          <p:nvPr/>
        </p:nvSpPr>
        <p:spPr bwMode="auto">
          <a:xfrm>
            <a:off x="560388" y="1295400"/>
            <a:ext cx="8785225" cy="5113338"/>
          </a:xfrm>
          <a:prstGeom prst="rect">
            <a:avLst/>
          </a:prstGeom>
          <a:noFill/>
          <a:ln w="9525">
            <a:noFill/>
            <a:miter lim="800000"/>
            <a:headEnd/>
            <a:tailEnd/>
          </a:ln>
        </p:spPr>
        <p:txBody>
          <a:bodyPr lIns="0" tIns="0" rIns="0" bIns="0"/>
          <a:lstStyle/>
          <a:p>
            <a:pPr marL="269875" indent="-269875">
              <a:lnSpc>
                <a:spcPct val="120000"/>
              </a:lnSpc>
              <a:spcBef>
                <a:spcPts val="1200"/>
              </a:spcBef>
              <a:buClr>
                <a:schemeClr val="accent1"/>
              </a:buClr>
              <a:buFont typeface="Arial" charset="0"/>
              <a:buChar char="•"/>
            </a:pPr>
            <a:r>
              <a:rPr lang="en-US" sz="2000" dirty="0">
                <a:cs typeface="Times New Roman" pitchFamily="18" charset="0"/>
              </a:rPr>
              <a:t>Effects of surging</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variation in fan delivery pressure</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variation in volume flow</a:t>
            </a:r>
            <a:br>
              <a:rPr lang="en-US" sz="1600" dirty="0">
                <a:cs typeface="Times New Roman" pitchFamily="18" charset="0"/>
              </a:rPr>
            </a:br>
            <a:r>
              <a:rPr lang="en-US" sz="1600" dirty="0">
                <a:cs typeface="Times New Roman" pitchFamily="18" charset="0"/>
              </a:rPr>
              <a:t>=&gt; the fan is pumping</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even flow oscillation</a:t>
            </a:r>
            <a:br>
              <a:rPr lang="en-US" sz="1600" dirty="0">
                <a:cs typeface="Times New Roman" pitchFamily="18" charset="0"/>
              </a:rPr>
            </a:br>
            <a:r>
              <a:rPr lang="en-US" sz="1600" dirty="0">
                <a:cs typeface="Times New Roman" pitchFamily="18" charset="0"/>
              </a:rPr>
              <a:t>=&gt; the fan volume flow gets “negative”; the flow is exiting the fan inlet</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high heat generation</a:t>
            </a:r>
            <a:br>
              <a:rPr lang="en-US" sz="1600" dirty="0">
                <a:cs typeface="Times New Roman" pitchFamily="18" charset="0"/>
              </a:rPr>
            </a:br>
            <a:r>
              <a:rPr lang="en-US" sz="1600" dirty="0">
                <a:cs typeface="Times New Roman" pitchFamily="18" charset="0"/>
              </a:rPr>
              <a:t>=&gt; the fan efficiency significantly decreases</a:t>
            </a:r>
          </a:p>
          <a:p>
            <a:pPr marL="534988" lvl="1" indent="-265113">
              <a:spcBef>
                <a:spcPts val="600"/>
              </a:spcBef>
              <a:buClr>
                <a:schemeClr val="accent1"/>
              </a:buClr>
              <a:buFont typeface="Arial" charset="0"/>
              <a:buChar char="•"/>
            </a:pPr>
            <a:r>
              <a:rPr lang="en-US" sz="1600" dirty="0">
                <a:cs typeface="Times New Roman" pitchFamily="18" charset="0"/>
              </a:rPr>
              <a:t>increased noise generation</a:t>
            </a:r>
            <a:br>
              <a:rPr lang="en-US" sz="1600" dirty="0">
                <a:cs typeface="Times New Roman" pitchFamily="18" charset="0"/>
              </a:rPr>
            </a:br>
            <a:r>
              <a:rPr lang="en-US" sz="1600" dirty="0">
                <a:cs typeface="Times New Roman" pitchFamily="18" charset="0"/>
              </a:rPr>
              <a:t>=&gt; might sound like “whoosh” or “</a:t>
            </a:r>
            <a:r>
              <a:rPr lang="en-US" sz="1600" dirty="0" err="1">
                <a:cs typeface="Times New Roman" pitchFamily="18" charset="0"/>
              </a:rPr>
              <a:t>whoomp</a:t>
            </a:r>
            <a:r>
              <a:rPr lang="en-US" sz="1600" dirty="0" smtClean="0">
                <a:cs typeface="Times New Roman" pitchFamily="18" charset="0"/>
              </a:rPr>
              <a:t>”</a:t>
            </a:r>
          </a:p>
          <a:p>
            <a:pPr marL="534988" lvl="1" indent="-265113">
              <a:spcBef>
                <a:spcPts val="600"/>
              </a:spcBef>
              <a:buClr>
                <a:schemeClr val="accent1"/>
              </a:buClr>
              <a:buFont typeface="Arial" charset="0"/>
              <a:buChar char="•"/>
            </a:pPr>
            <a:r>
              <a:rPr lang="en-US" sz="1600" dirty="0" smtClean="0">
                <a:cs typeface="Times New Roman" pitchFamily="18" charset="0"/>
              </a:rPr>
              <a:t>increased vibrations</a:t>
            </a:r>
            <a:br>
              <a:rPr lang="en-US" sz="1600" dirty="0" smtClean="0">
                <a:cs typeface="Times New Roman" pitchFamily="18" charset="0"/>
              </a:rPr>
            </a:br>
            <a:r>
              <a:rPr lang="en-US" sz="1600" dirty="0" smtClean="0">
                <a:cs typeface="Times New Roman" pitchFamily="18" charset="0"/>
              </a:rPr>
              <a:t>=&gt; </a:t>
            </a:r>
            <a:r>
              <a:rPr lang="en-US" sz="1600" dirty="0" smtClean="0"/>
              <a:t>structural fatigue damage to the fan</a:t>
            </a:r>
            <a:br>
              <a:rPr lang="en-US" sz="1600" dirty="0" smtClean="0"/>
            </a:br>
            <a:r>
              <a:rPr lang="en-US" sz="1600" dirty="0" smtClean="0"/>
              <a:t>=&gt; damage to ductwork and other system components </a:t>
            </a:r>
            <a:br>
              <a:rPr lang="en-US" sz="1600" dirty="0" smtClean="0"/>
            </a:br>
            <a:endParaRPr lang="en-US" sz="1600" dirty="0" smtClean="0"/>
          </a:p>
          <a:p>
            <a:pPr marL="269875" indent="-269875">
              <a:spcBef>
                <a:spcPts val="1200"/>
              </a:spcBef>
              <a:buClr>
                <a:schemeClr val="accent1"/>
              </a:buClr>
              <a:buFont typeface="Arial" charset="0"/>
              <a:buChar char="•"/>
            </a:pPr>
            <a:r>
              <a:rPr lang="en-US" sz="2000" dirty="0" smtClean="0"/>
              <a:t>The </a:t>
            </a:r>
            <a:r>
              <a:rPr lang="en-US" sz="2000" dirty="0"/>
              <a:t>fan is not suitable for this operating point</a:t>
            </a:r>
          </a:p>
          <a:p>
            <a:pPr marL="534988" lvl="1" indent="-265113">
              <a:lnSpc>
                <a:spcPct val="120000"/>
              </a:lnSpc>
              <a:spcBef>
                <a:spcPts val="1200"/>
              </a:spcBef>
              <a:buClr>
                <a:schemeClr val="accent1"/>
              </a:buClr>
              <a:buFont typeface="Arial" charset="0"/>
              <a:buChar char="•"/>
            </a:pPr>
            <a:endParaRPr lang="en-US" sz="1600" dirty="0">
              <a:cs typeface="Times New Roman" pitchFamily="18" charset="0"/>
            </a:endParaRPr>
          </a:p>
        </p:txBody>
      </p:sp>
      <p:sp>
        <p:nvSpPr>
          <p:cNvPr id="44037"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Surge</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16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B951AFB-70E5-40AF-A627-8ECF00C945F0}" type="slidenum">
              <a:rPr lang="en-US" sz="800"/>
              <a:pPr algn="r"/>
              <a:t>17</a:t>
            </a:fld>
            <a:endParaRPr lang="en-US" sz="800"/>
          </a:p>
        </p:txBody>
      </p:sp>
      <p:sp>
        <p:nvSpPr>
          <p:cNvPr id="45060" name="Rectangle 3"/>
          <p:cNvSpPr>
            <a:spLocks noChangeArrowheads="1"/>
          </p:cNvSpPr>
          <p:nvPr/>
        </p:nvSpPr>
        <p:spPr bwMode="auto">
          <a:xfrm>
            <a:off x="560388" y="1352550"/>
            <a:ext cx="8785225" cy="5113338"/>
          </a:xfrm>
          <a:prstGeom prst="rect">
            <a:avLst/>
          </a:prstGeom>
          <a:noFill/>
          <a:ln w="9525">
            <a:noFill/>
            <a:miter lim="800000"/>
            <a:headEnd/>
            <a:tailEnd/>
          </a:ln>
        </p:spPr>
        <p:txBody>
          <a:bodyPr lIns="0" tIns="0" rIns="0" bIns="0"/>
          <a:lstStyle/>
          <a:p>
            <a:pPr marL="269875" indent="-269875">
              <a:lnSpc>
                <a:spcPct val="120000"/>
              </a:lnSpc>
              <a:spcBef>
                <a:spcPts val="1200"/>
              </a:spcBef>
              <a:buClr>
                <a:schemeClr val="accent1"/>
              </a:buClr>
              <a:buFont typeface="Arial" charset="0"/>
              <a:buChar char="•"/>
            </a:pPr>
            <a:r>
              <a:rPr lang="en-US" dirty="0">
                <a:cs typeface="Times New Roman" pitchFamily="18" charset="0"/>
              </a:rPr>
              <a:t>The higher the fan outlet pressure, the more dense is the </a:t>
            </a:r>
            <a:r>
              <a:rPr lang="en-US" dirty="0" smtClean="0">
                <a:cs typeface="Times New Roman" pitchFamily="18" charset="0"/>
              </a:rPr>
              <a:t>gas</a:t>
            </a:r>
            <a:br>
              <a:rPr lang="en-US" dirty="0" smtClean="0">
                <a:cs typeface="Times New Roman" pitchFamily="18" charset="0"/>
              </a:rPr>
            </a:br>
            <a:endParaRPr lang="en-US" dirty="0">
              <a:cs typeface="Times New Roman" pitchFamily="18" charset="0"/>
            </a:endParaRPr>
          </a:p>
          <a:p>
            <a:pPr marL="269875" indent="-269875">
              <a:lnSpc>
                <a:spcPct val="120000"/>
              </a:lnSpc>
              <a:spcBef>
                <a:spcPts val="1200"/>
              </a:spcBef>
              <a:buClr>
                <a:schemeClr val="accent1"/>
              </a:buClr>
              <a:buFont typeface="Arial" charset="0"/>
              <a:buChar char="•"/>
            </a:pPr>
            <a:r>
              <a:rPr lang="en-US" dirty="0">
                <a:cs typeface="Times New Roman" pitchFamily="18" charset="0"/>
              </a:rPr>
              <a:t>Gas fluid particles experience this like a “traffic jam</a:t>
            </a:r>
            <a:r>
              <a:rPr lang="en-US" dirty="0" smtClean="0">
                <a:cs typeface="Times New Roman" pitchFamily="18" charset="0"/>
              </a:rPr>
              <a:t>”</a:t>
            </a:r>
            <a:endParaRPr lang="en-US" dirty="0">
              <a:cs typeface="Times New Roman" pitchFamily="18" charset="0"/>
            </a:endParaRPr>
          </a:p>
          <a:p>
            <a:pPr marL="534988" lvl="1" indent="-265113">
              <a:lnSpc>
                <a:spcPct val="120000"/>
              </a:lnSpc>
              <a:spcBef>
                <a:spcPts val="600"/>
              </a:spcBef>
              <a:buClr>
                <a:schemeClr val="accent1"/>
              </a:buClr>
              <a:buFont typeface="Arial" charset="0"/>
              <a:buChar char="•"/>
            </a:pPr>
            <a:r>
              <a:rPr lang="en-US" sz="1600" dirty="0">
                <a:cs typeface="Times New Roman" pitchFamily="18" charset="0"/>
              </a:rPr>
              <a:t>particles are forced to stop</a:t>
            </a:r>
            <a:br>
              <a:rPr lang="en-US" sz="1600" dirty="0">
                <a:cs typeface="Times New Roman" pitchFamily="18" charset="0"/>
              </a:rPr>
            </a:br>
            <a:r>
              <a:rPr lang="en-US" sz="1600" dirty="0">
                <a:cs typeface="Times New Roman" pitchFamily="18" charset="0"/>
              </a:rPr>
              <a:t>=&gt; the fan volume flow suddenly </a:t>
            </a:r>
            <a:r>
              <a:rPr lang="en-US" sz="1600" dirty="0" smtClean="0">
                <a:cs typeface="Times New Roman" pitchFamily="18" charset="0"/>
              </a:rPr>
              <a:t>decreases</a:t>
            </a:r>
            <a:endParaRPr lang="en-US" sz="1600" dirty="0">
              <a:cs typeface="Times New Roman" pitchFamily="18" charset="0"/>
            </a:endParaRPr>
          </a:p>
          <a:p>
            <a:pPr marL="534988" lvl="1" indent="-265113">
              <a:lnSpc>
                <a:spcPct val="120000"/>
              </a:lnSpc>
              <a:spcBef>
                <a:spcPts val="600"/>
              </a:spcBef>
              <a:buClr>
                <a:schemeClr val="accent1"/>
              </a:buClr>
              <a:buFont typeface="Arial" charset="0"/>
              <a:buChar char="•"/>
            </a:pPr>
            <a:r>
              <a:rPr lang="en-US" sz="1600" dirty="0">
                <a:cs typeface="Times New Roman" pitchFamily="18" charset="0"/>
              </a:rPr>
              <a:t>then again there is room to move</a:t>
            </a:r>
            <a:br>
              <a:rPr lang="en-US" sz="1600" dirty="0">
                <a:cs typeface="Times New Roman" pitchFamily="18" charset="0"/>
              </a:rPr>
            </a:br>
            <a:r>
              <a:rPr lang="en-US" sz="1600" dirty="0">
                <a:cs typeface="Times New Roman" pitchFamily="18" charset="0"/>
              </a:rPr>
              <a:t>=&gt; the fan volume flow suddenly </a:t>
            </a:r>
            <a:r>
              <a:rPr lang="en-US" sz="1600" dirty="0" smtClean="0">
                <a:cs typeface="Times New Roman" pitchFamily="18" charset="0"/>
              </a:rPr>
              <a:t>increases </a:t>
            </a:r>
            <a:r>
              <a:rPr lang="en-US" sz="1600" dirty="0">
                <a:cs typeface="Times New Roman" pitchFamily="18" charset="0"/>
              </a:rPr>
              <a:t>again</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some particles are forced to make a detour, leaving their ideal trajectory</a:t>
            </a:r>
            <a:br>
              <a:rPr lang="en-US" sz="1600" dirty="0">
                <a:cs typeface="Times New Roman" pitchFamily="18" charset="0"/>
              </a:rPr>
            </a:br>
            <a:r>
              <a:rPr lang="en-US" sz="1600" dirty="0">
                <a:cs typeface="Times New Roman" pitchFamily="18" charset="0"/>
              </a:rPr>
              <a:t>=&gt; this needs extra energy and makes the traffic jam even worse</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some particles are forced to break away, stop, go back and queue again</a:t>
            </a:r>
            <a:br>
              <a:rPr lang="en-US" sz="1600" dirty="0">
                <a:cs typeface="Times New Roman" pitchFamily="18" charset="0"/>
              </a:rPr>
            </a:br>
            <a:r>
              <a:rPr lang="en-US" sz="1600" dirty="0">
                <a:cs typeface="Times New Roman" pitchFamily="18" charset="0"/>
              </a:rPr>
              <a:t>=&gt; this recirculation drastically reduces the fan volume flow, eventually more particles are going back than forth</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particle crashes and friction between particles are unavoidable</a:t>
            </a:r>
            <a:br>
              <a:rPr lang="en-US" sz="1600" dirty="0">
                <a:cs typeface="Times New Roman" pitchFamily="18" charset="0"/>
              </a:rPr>
            </a:br>
            <a:r>
              <a:rPr lang="en-US" sz="1600" dirty="0">
                <a:cs typeface="Times New Roman" pitchFamily="18" charset="0"/>
              </a:rPr>
              <a:t>=&gt; heat generation, vibration and a </a:t>
            </a:r>
            <a:r>
              <a:rPr lang="en-US" sz="1600" dirty="0" smtClean="0">
                <a:cs typeface="Times New Roman" pitchFamily="18" charset="0"/>
              </a:rPr>
              <a:t>increased </a:t>
            </a:r>
            <a:r>
              <a:rPr lang="en-US" sz="1600" dirty="0">
                <a:cs typeface="Times New Roman" pitchFamily="18" charset="0"/>
              </a:rPr>
              <a:t>noise level </a:t>
            </a:r>
            <a:r>
              <a:rPr lang="en-US" sz="1600" dirty="0" smtClean="0">
                <a:cs typeface="Times New Roman" pitchFamily="18" charset="0"/>
              </a:rPr>
              <a:t>are </a:t>
            </a:r>
            <a:r>
              <a:rPr lang="en-US" sz="1600" dirty="0">
                <a:cs typeface="Times New Roman" pitchFamily="18" charset="0"/>
              </a:rPr>
              <a:t>the consequences</a:t>
            </a:r>
          </a:p>
          <a:p>
            <a:pPr marL="269875" indent="-269875">
              <a:lnSpc>
                <a:spcPct val="120000"/>
              </a:lnSpc>
              <a:spcBef>
                <a:spcPts val="1200"/>
              </a:spcBef>
              <a:buClr>
                <a:schemeClr val="accent1"/>
              </a:buClr>
              <a:buFont typeface="Arial" charset="0"/>
              <a:buChar char="•"/>
            </a:pPr>
            <a:endParaRPr lang="en-US" dirty="0">
              <a:cs typeface="Times New Roman" pitchFamily="18" charset="0"/>
            </a:endParaRPr>
          </a:p>
        </p:txBody>
      </p:sp>
      <p:sp>
        <p:nvSpPr>
          <p:cNvPr id="45061" name="Rectangle 2"/>
          <p:cNvSpPr>
            <a:spLocks noChangeArrowheads="1"/>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Stall</a:t>
            </a: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9840" y="1889179"/>
            <a:ext cx="3157364" cy="1872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7AD2336-5174-4749-B59E-834DFB48522A}" type="slidenum">
              <a:rPr lang="en-US" sz="800"/>
              <a:pPr algn="r"/>
              <a:t>18</a:t>
            </a:fld>
            <a:endParaRPr lang="en-US" sz="800"/>
          </a:p>
        </p:txBody>
      </p:sp>
      <p:pic>
        <p:nvPicPr>
          <p:cNvPr id="46085" name="Picture 2"/>
          <p:cNvPicPr>
            <a:picLocks noChangeAspect="1" noChangeArrowheads="1"/>
          </p:cNvPicPr>
          <p:nvPr/>
        </p:nvPicPr>
        <p:blipFill>
          <a:blip r:embed="rId2"/>
          <a:srcRect/>
          <a:stretch>
            <a:fillRect/>
          </a:stretch>
        </p:blipFill>
        <p:spPr bwMode="auto">
          <a:xfrm>
            <a:off x="654050" y="1370013"/>
            <a:ext cx="4114800" cy="4870450"/>
          </a:xfrm>
          <a:prstGeom prst="rect">
            <a:avLst/>
          </a:prstGeom>
          <a:noFill/>
          <a:ln w="9525">
            <a:noFill/>
            <a:miter lim="800000"/>
            <a:headEnd/>
            <a:tailEnd/>
          </a:ln>
        </p:spPr>
      </p:pic>
      <p:sp>
        <p:nvSpPr>
          <p:cNvPr id="46087" name="Rectangle 2"/>
          <p:cNvSpPr txBox="1">
            <a:spLocks noChangeArrowheads="1"/>
          </p:cNvSpPr>
          <p:nvPr/>
        </p:nvSpPr>
        <p:spPr bwMode="auto">
          <a:xfrm>
            <a:off x="476250" y="735013"/>
            <a:ext cx="8774113" cy="431800"/>
          </a:xfrm>
          <a:prstGeom prst="rect">
            <a:avLst/>
          </a:prstGeom>
          <a:noFill/>
          <a:ln w="9525">
            <a:noFill/>
            <a:miter lim="800000"/>
            <a:headEnd/>
            <a:tailEnd/>
          </a:ln>
        </p:spPr>
        <p:txBody>
          <a:bodyPr/>
          <a:lstStyle/>
          <a:p>
            <a:r>
              <a:rPr lang="en-US" sz="2400" b="1"/>
              <a:t>Stall</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18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20BD0848-ECEA-4C5C-96D5-51FBFC75404D}" type="slidenum">
              <a:rPr lang="en-US" sz="800"/>
              <a:pPr algn="r"/>
              <a:t>19</a:t>
            </a:fld>
            <a:endParaRPr lang="en-US" sz="800"/>
          </a:p>
        </p:txBody>
      </p:sp>
      <p:sp>
        <p:nvSpPr>
          <p:cNvPr id="47108" name="Rectangle 3"/>
          <p:cNvSpPr>
            <a:spLocks noChangeArrowheads="1"/>
          </p:cNvSpPr>
          <p:nvPr/>
        </p:nvSpPr>
        <p:spPr bwMode="auto">
          <a:xfrm>
            <a:off x="560388" y="1281113"/>
            <a:ext cx="8785225" cy="5113337"/>
          </a:xfrm>
          <a:prstGeom prst="rect">
            <a:avLst/>
          </a:prstGeom>
          <a:noFill/>
          <a:ln w="9525">
            <a:noFill/>
            <a:miter lim="800000"/>
            <a:headEnd/>
            <a:tailEnd/>
          </a:ln>
        </p:spPr>
        <p:txBody>
          <a:bodyPr lIns="0" tIns="0" rIns="0" bIns="0"/>
          <a:lstStyle/>
          <a:p>
            <a:pPr marL="269875" indent="-269875">
              <a:lnSpc>
                <a:spcPct val="120000"/>
              </a:lnSpc>
              <a:spcBef>
                <a:spcPts val="1200"/>
              </a:spcBef>
              <a:buClr>
                <a:schemeClr val="accent1"/>
              </a:buClr>
              <a:buFont typeface="Arial" charset="0"/>
              <a:buChar char="•"/>
            </a:pPr>
            <a:r>
              <a:rPr lang="en-US" dirty="0">
                <a:cs typeface="Times New Roman" pitchFamily="18" charset="0"/>
              </a:rPr>
              <a:t>Effects of stalling</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variation in fan delivery pressure</a:t>
            </a:r>
            <a:br>
              <a:rPr lang="en-US" sz="1600" dirty="0">
                <a:cs typeface="Times New Roman" pitchFamily="18" charset="0"/>
              </a:rPr>
            </a:br>
            <a:r>
              <a:rPr lang="en-US" sz="1600" dirty="0">
                <a:cs typeface="Times New Roman" pitchFamily="18" charset="0"/>
              </a:rPr>
              <a:t>=&gt; the pressure falls off</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variation in volume flow</a:t>
            </a:r>
            <a:br>
              <a:rPr lang="en-US" sz="1600" dirty="0">
                <a:cs typeface="Times New Roman" pitchFamily="18" charset="0"/>
              </a:rPr>
            </a:br>
            <a:r>
              <a:rPr lang="en-US" sz="1600" dirty="0">
                <a:cs typeface="Times New Roman" pitchFamily="18" charset="0"/>
              </a:rPr>
              <a:t>=&gt; the fan is pumping</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even flow oscillation</a:t>
            </a:r>
            <a:br>
              <a:rPr lang="en-US" sz="1600" dirty="0">
                <a:cs typeface="Times New Roman" pitchFamily="18" charset="0"/>
              </a:rPr>
            </a:br>
            <a:r>
              <a:rPr lang="en-US" sz="1600" dirty="0">
                <a:cs typeface="Times New Roman" pitchFamily="18" charset="0"/>
              </a:rPr>
              <a:t>=&gt; the fan volume flow gets “negative”; the flow is exiting the fan inlet</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high heat generation</a:t>
            </a:r>
            <a:br>
              <a:rPr lang="en-US" sz="1600" dirty="0">
                <a:cs typeface="Times New Roman" pitchFamily="18" charset="0"/>
              </a:rPr>
            </a:br>
            <a:r>
              <a:rPr lang="en-US" sz="1600" dirty="0">
                <a:cs typeface="Times New Roman" pitchFamily="18" charset="0"/>
              </a:rPr>
              <a:t>=&gt; the fan efficiency significantly decreases</a:t>
            </a:r>
          </a:p>
          <a:p>
            <a:pPr marL="534988" lvl="1" indent="-265113">
              <a:spcBef>
                <a:spcPts val="600"/>
              </a:spcBef>
              <a:buClr>
                <a:schemeClr val="accent1"/>
              </a:buClr>
              <a:buFont typeface="Arial" charset="0"/>
              <a:buChar char="•"/>
            </a:pPr>
            <a:r>
              <a:rPr lang="en-US" sz="1600" dirty="0">
                <a:cs typeface="Times New Roman" pitchFamily="18" charset="0"/>
              </a:rPr>
              <a:t>dramatic noise generation</a:t>
            </a:r>
            <a:br>
              <a:rPr lang="en-US" sz="1600" dirty="0">
                <a:cs typeface="Times New Roman" pitchFamily="18" charset="0"/>
              </a:rPr>
            </a:br>
            <a:r>
              <a:rPr lang="en-US" sz="1600" dirty="0">
                <a:cs typeface="Times New Roman" pitchFamily="18" charset="0"/>
              </a:rPr>
              <a:t>=&gt; might sound like solids are hammering the blades</a:t>
            </a:r>
            <a:br>
              <a:rPr lang="en-US" sz="1600" dirty="0">
                <a:cs typeface="Times New Roman" pitchFamily="18" charset="0"/>
              </a:rPr>
            </a:br>
            <a:r>
              <a:rPr lang="en-US" sz="1600" dirty="0">
                <a:cs typeface="Times New Roman" pitchFamily="18" charset="0"/>
              </a:rPr>
              <a:t>=&gt; the fan efficiency significantly decreases</a:t>
            </a:r>
          </a:p>
          <a:p>
            <a:pPr marL="534988" lvl="1" indent="-265113">
              <a:spcBef>
                <a:spcPts val="600"/>
              </a:spcBef>
              <a:buClr>
                <a:schemeClr val="accent1"/>
              </a:buClr>
              <a:buFont typeface="Arial" charset="0"/>
              <a:buChar char="•"/>
            </a:pPr>
            <a:r>
              <a:rPr lang="en-US" sz="1600" dirty="0">
                <a:cs typeface="Times New Roman" pitchFamily="18" charset="0"/>
              </a:rPr>
              <a:t>significant vibrations</a:t>
            </a:r>
            <a:br>
              <a:rPr lang="en-US" sz="1600" dirty="0">
                <a:cs typeface="Times New Roman" pitchFamily="18" charset="0"/>
              </a:rPr>
            </a:br>
            <a:r>
              <a:rPr lang="en-US" sz="1600" dirty="0">
                <a:cs typeface="Times New Roman" pitchFamily="18" charset="0"/>
              </a:rPr>
              <a:t>=&gt; </a:t>
            </a:r>
            <a:r>
              <a:rPr lang="en-US" sz="1600" dirty="0"/>
              <a:t>structural fatigue damage to the fan</a:t>
            </a:r>
            <a:br>
              <a:rPr lang="en-US" sz="1600" dirty="0"/>
            </a:br>
            <a:r>
              <a:rPr lang="en-US" sz="1600" dirty="0"/>
              <a:t>=&gt; damage to ductwork and other system components </a:t>
            </a:r>
          </a:p>
        </p:txBody>
      </p:sp>
      <p:sp>
        <p:nvSpPr>
          <p:cNvPr id="47109" name="Rectangle 2"/>
          <p:cNvSpPr>
            <a:spLocks noChangeArrowheads="1"/>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Stall</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19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FAN Initiative “</a:t>
            </a:r>
            <a:r>
              <a:rPr lang="en-US" dirty="0" err="1" smtClean="0"/>
              <a:t>FANi</a:t>
            </a:r>
            <a:r>
              <a:rPr lang="en-US" dirty="0" smtClean="0"/>
              <a:t>” in </a:t>
            </a:r>
            <a:r>
              <a:rPr lang="en-US" dirty="0" err="1" smtClean="0"/>
              <a:t>exHolcim</a:t>
            </a:r>
            <a:r>
              <a:rPr lang="en-US" dirty="0" smtClean="0"/>
              <a:t> - Background</a:t>
            </a:r>
            <a:endParaRPr lang="en-US" dirty="0"/>
          </a:p>
        </p:txBody>
      </p:sp>
      <p:sp>
        <p:nvSpPr>
          <p:cNvPr id="4" name="Content Placeholder 3"/>
          <p:cNvSpPr>
            <a:spLocks noGrp="1"/>
          </p:cNvSpPr>
          <p:nvPr>
            <p:ph idx="1"/>
          </p:nvPr>
        </p:nvSpPr>
        <p:spPr>
          <a:prstGeom prst="rect">
            <a:avLst/>
          </a:prstGeom>
        </p:spPr>
        <p:txBody>
          <a:bodyPr/>
          <a:lstStyle/>
          <a:p>
            <a:r>
              <a:rPr lang="en-US" sz="2000" dirty="0" smtClean="0"/>
              <a:t>Large process fans are responsible for about </a:t>
            </a:r>
            <a:r>
              <a:rPr lang="en-US" sz="2000" b="1" dirty="0" smtClean="0"/>
              <a:t>30-50% of the electrical energy consumption</a:t>
            </a:r>
            <a:r>
              <a:rPr lang="en-US" sz="2000" dirty="0" smtClean="0"/>
              <a:t> in cement plants. </a:t>
            </a:r>
          </a:p>
          <a:p>
            <a:r>
              <a:rPr lang="en-US" sz="2000" dirty="0" smtClean="0"/>
              <a:t>Experiences in the past and actual measurements have shown  that </a:t>
            </a:r>
            <a:r>
              <a:rPr lang="en-US" sz="2000" b="1" dirty="0" smtClean="0"/>
              <a:t>fans often run below the expected fan efficiency </a:t>
            </a:r>
            <a:r>
              <a:rPr lang="en-US" sz="2000" dirty="0" smtClean="0"/>
              <a:t>of  75-85%.</a:t>
            </a:r>
          </a:p>
          <a:p>
            <a:r>
              <a:rPr lang="en-US" sz="2000" dirty="0" smtClean="0"/>
              <a:t>Besides fan efficiency, the power consumption is proportional to the flow in a fan system, therefore any source of undesired flow (i.e. </a:t>
            </a:r>
            <a:r>
              <a:rPr lang="en-US" sz="2000" b="1" dirty="0" smtClean="0"/>
              <a:t>false air intakes</a:t>
            </a:r>
            <a:r>
              <a:rPr lang="en-US" sz="2000" dirty="0" smtClean="0"/>
              <a:t>) shall be fixed.</a:t>
            </a:r>
          </a:p>
          <a:p>
            <a:r>
              <a:rPr lang="en-US" dirty="0" smtClean="0"/>
              <a:t>Expected benefit if 1% efficiency increase per main fan: 30 </a:t>
            </a:r>
            <a:r>
              <a:rPr lang="en-US" dirty="0"/>
              <a:t>million USD by fan performance </a:t>
            </a:r>
            <a:r>
              <a:rPr lang="en-US" dirty="0" smtClean="0"/>
              <a:t>optimization</a:t>
            </a:r>
          </a:p>
          <a:p>
            <a:r>
              <a:rPr lang="en-US" dirty="0"/>
              <a:t>Further economical benefits by:</a:t>
            </a:r>
          </a:p>
          <a:p>
            <a:pPr lvl="1">
              <a:spcBef>
                <a:spcPts val="600"/>
              </a:spcBef>
            </a:pPr>
            <a:r>
              <a:rPr lang="en-US" dirty="0"/>
              <a:t>Increased production capacity in sold-out markets</a:t>
            </a:r>
          </a:p>
          <a:p>
            <a:pPr lvl="1">
              <a:spcBef>
                <a:spcPts val="600"/>
              </a:spcBef>
            </a:pPr>
            <a:r>
              <a:rPr lang="en-US" dirty="0"/>
              <a:t>Increased AFR utilization potential group </a:t>
            </a:r>
            <a:r>
              <a:rPr lang="en-US" dirty="0" smtClean="0"/>
              <a:t>wide</a:t>
            </a:r>
            <a:endParaRPr lang="en-US" dirty="0"/>
          </a:p>
        </p:txBody>
      </p:sp>
      <p:sp>
        <p:nvSpPr>
          <p:cNvPr id="8" name="Footer Placeholder 7"/>
          <p:cNvSpPr>
            <a:spLocks noGrp="1"/>
          </p:cNvSpPr>
          <p:nvPr>
            <p:ph type="ftr" sz="quarter" idx="10"/>
          </p:nvPr>
        </p:nvSpPr>
        <p:spPr/>
        <p:txBody>
          <a:bodyPr/>
          <a:lstStyle/>
          <a:p>
            <a:pPr>
              <a:defRPr/>
            </a:pPr>
            <a:r>
              <a:rPr lang="en-US" smtClean="0"/>
              <a:t>2016-05-09   © 2016 LafargeHolcim</a:t>
            </a:r>
            <a:endParaRPr lang="en-US"/>
          </a:p>
        </p:txBody>
      </p:sp>
      <p:sp>
        <p:nvSpPr>
          <p:cNvPr id="9" name="Slide Number Placeholder 8"/>
          <p:cNvSpPr>
            <a:spLocks noGrp="1"/>
          </p:cNvSpPr>
          <p:nvPr>
            <p:ph type="sldNum" sz="quarter" idx="11"/>
          </p:nvPr>
        </p:nvSpPr>
        <p:spPr/>
        <p:txBody>
          <a:bodyPr/>
          <a:lstStyle/>
          <a:p>
            <a:pPr>
              <a:defRPr/>
            </a:pPr>
            <a:fld id="{2769C510-0734-4155-82AA-15A9CA3272D4}" type="slidenum">
              <a:rPr lang="en-US" smtClean="0"/>
              <a:pPr>
                <a:defRPr/>
              </a:pPr>
              <a:t>2</a:t>
            </a:fld>
            <a:endParaRPr lang="en-US" dirty="0"/>
          </a:p>
        </p:txBody>
      </p:sp>
    </p:spTree>
    <p:extLst>
      <p:ext uri="{BB962C8B-B14F-4D97-AF65-F5344CB8AC3E}">
        <p14:creationId xmlns:p14="http://schemas.microsoft.com/office/powerpoint/2010/main" val="426852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smtClean="0"/>
              <a:t>Common Effects of Surge and Stall</a:t>
            </a:r>
          </a:p>
        </p:txBody>
      </p:sp>
      <p:sp>
        <p:nvSpPr>
          <p:cNvPr id="365571" name="Rectangle 3"/>
          <p:cNvSpPr>
            <a:spLocks noGrp="1" noChangeArrowheads="1"/>
          </p:cNvSpPr>
          <p:nvPr>
            <p:ph idx="1"/>
          </p:nvPr>
        </p:nvSpPr>
        <p:spPr>
          <a:xfrm>
            <a:off x="523875" y="1196752"/>
            <a:ext cx="8858250" cy="4734052"/>
          </a:xfrm>
          <a:prstGeom prst="rect">
            <a:avLst/>
          </a:prstGeom>
        </p:spPr>
        <p:txBody>
          <a:bodyPr/>
          <a:lstStyle/>
          <a:p>
            <a:pPr>
              <a:lnSpc>
                <a:spcPct val="120000"/>
              </a:lnSpc>
              <a:defRPr/>
            </a:pPr>
            <a:r>
              <a:rPr lang="en-US" dirty="0" smtClean="0">
                <a:cs typeface="Times New Roman" pitchFamily="18" charset="0"/>
              </a:rPr>
              <a:t>There are common effects and influences</a:t>
            </a:r>
          </a:p>
          <a:p>
            <a:pPr lvl="1">
              <a:lnSpc>
                <a:spcPct val="120000"/>
              </a:lnSpc>
              <a:spcBef>
                <a:spcPts val="600"/>
              </a:spcBef>
              <a:defRPr/>
            </a:pPr>
            <a:r>
              <a:rPr lang="en-US" dirty="0" smtClean="0">
                <a:cs typeface="Times New Roman" pitchFamily="18" charset="0"/>
              </a:rPr>
              <a:t>variation in fan delivery pressure</a:t>
            </a:r>
            <a:br>
              <a:rPr lang="en-US" dirty="0" smtClean="0">
                <a:cs typeface="Times New Roman" pitchFamily="18" charset="0"/>
              </a:rPr>
            </a:br>
            <a:r>
              <a:rPr lang="en-US" sz="1600" dirty="0" smtClean="0">
                <a:cs typeface="Times New Roman" pitchFamily="18" charset="0"/>
                <a:sym typeface="Wingdings" panose="05000000000000000000" pitchFamily="2" charset="2"/>
              </a:rPr>
              <a:t></a:t>
            </a:r>
            <a:r>
              <a:rPr lang="en-US" sz="1600" dirty="0" smtClean="0">
                <a:cs typeface="Times New Roman" pitchFamily="18" charset="0"/>
              </a:rPr>
              <a:t> the pressure falls off</a:t>
            </a:r>
          </a:p>
          <a:p>
            <a:pPr lvl="1">
              <a:lnSpc>
                <a:spcPct val="120000"/>
              </a:lnSpc>
              <a:spcBef>
                <a:spcPts val="600"/>
              </a:spcBef>
              <a:defRPr/>
            </a:pPr>
            <a:r>
              <a:rPr lang="en-US" dirty="0" smtClean="0">
                <a:cs typeface="Times New Roman" pitchFamily="18" charset="0"/>
              </a:rPr>
              <a:t>variation in volume flow</a:t>
            </a:r>
            <a:br>
              <a:rPr lang="en-US" dirty="0" smtClean="0">
                <a:cs typeface="Times New Roman" pitchFamily="18" charset="0"/>
              </a:rPr>
            </a:br>
            <a:r>
              <a:rPr lang="en-US" sz="1600" dirty="0" smtClean="0">
                <a:cs typeface="Times New Roman" pitchFamily="18" charset="0"/>
                <a:sym typeface="Wingdings" panose="05000000000000000000" pitchFamily="2" charset="2"/>
              </a:rPr>
              <a:t></a:t>
            </a:r>
            <a:r>
              <a:rPr lang="en-US" sz="1600" dirty="0" smtClean="0">
                <a:cs typeface="Times New Roman" pitchFamily="18" charset="0"/>
              </a:rPr>
              <a:t> the fan is pumping</a:t>
            </a:r>
            <a:endParaRPr lang="en-US" dirty="0" smtClean="0">
              <a:cs typeface="Times New Roman" pitchFamily="18" charset="0"/>
            </a:endParaRPr>
          </a:p>
          <a:p>
            <a:pPr lvl="1">
              <a:lnSpc>
                <a:spcPct val="120000"/>
              </a:lnSpc>
              <a:spcBef>
                <a:spcPts val="600"/>
              </a:spcBef>
              <a:defRPr/>
            </a:pPr>
            <a:r>
              <a:rPr lang="en-US" dirty="0" smtClean="0">
                <a:cs typeface="Times New Roman" pitchFamily="18" charset="0"/>
              </a:rPr>
              <a:t>flow oscillation</a:t>
            </a:r>
            <a:br>
              <a:rPr lang="en-US" dirty="0" smtClean="0">
                <a:cs typeface="Times New Roman" pitchFamily="18" charset="0"/>
              </a:rPr>
            </a:br>
            <a:r>
              <a:rPr lang="en-US" sz="1600" dirty="0" smtClean="0">
                <a:cs typeface="Times New Roman" pitchFamily="18" charset="0"/>
                <a:sym typeface="Wingdings" panose="05000000000000000000" pitchFamily="2" charset="2"/>
              </a:rPr>
              <a:t> </a:t>
            </a:r>
            <a:r>
              <a:rPr lang="en-US" sz="1600" dirty="0" smtClean="0">
                <a:cs typeface="Times New Roman" pitchFamily="18" charset="0"/>
              </a:rPr>
              <a:t>fan volume flow might become “negative”, is exiting the fan inlet</a:t>
            </a:r>
          </a:p>
          <a:p>
            <a:pPr lvl="1">
              <a:lnSpc>
                <a:spcPct val="120000"/>
              </a:lnSpc>
              <a:spcBef>
                <a:spcPts val="600"/>
              </a:spcBef>
              <a:defRPr/>
            </a:pPr>
            <a:r>
              <a:rPr lang="en-US" dirty="0" smtClean="0">
                <a:cs typeface="Times New Roman" pitchFamily="18" charset="0"/>
              </a:rPr>
              <a:t>high heat generation</a:t>
            </a:r>
            <a:br>
              <a:rPr lang="en-US" dirty="0" smtClean="0">
                <a:cs typeface="Times New Roman" pitchFamily="18" charset="0"/>
              </a:rPr>
            </a:br>
            <a:r>
              <a:rPr lang="en-US" sz="1600" dirty="0" smtClean="0">
                <a:cs typeface="Times New Roman" pitchFamily="18" charset="0"/>
                <a:sym typeface="Wingdings" panose="05000000000000000000" pitchFamily="2" charset="2"/>
              </a:rPr>
              <a:t> </a:t>
            </a:r>
            <a:r>
              <a:rPr lang="en-US" sz="1600" dirty="0" smtClean="0">
                <a:cs typeface="Times New Roman" pitchFamily="18" charset="0"/>
              </a:rPr>
              <a:t>the fan efficiency significantly decreases</a:t>
            </a:r>
          </a:p>
          <a:p>
            <a:pPr lvl="1">
              <a:spcBef>
                <a:spcPts val="600"/>
              </a:spcBef>
              <a:defRPr/>
            </a:pPr>
            <a:r>
              <a:rPr lang="en-US" dirty="0" smtClean="0">
                <a:cs typeface="Times New Roman" pitchFamily="18" charset="0"/>
              </a:rPr>
              <a:t>dramatic noise generation</a:t>
            </a:r>
            <a:br>
              <a:rPr lang="en-US" dirty="0" smtClean="0">
                <a:cs typeface="Times New Roman" pitchFamily="18" charset="0"/>
              </a:rPr>
            </a:br>
            <a:r>
              <a:rPr lang="en-US" sz="1600" dirty="0" smtClean="0">
                <a:cs typeface="Times New Roman" pitchFamily="18" charset="0"/>
                <a:sym typeface="Wingdings" panose="05000000000000000000" pitchFamily="2" charset="2"/>
              </a:rPr>
              <a:t> </a:t>
            </a:r>
            <a:r>
              <a:rPr lang="en-US" sz="1600" dirty="0" smtClean="0">
                <a:cs typeface="Times New Roman" pitchFamily="18" charset="0"/>
              </a:rPr>
              <a:t>sounds </a:t>
            </a:r>
            <a:r>
              <a:rPr lang="en-US" sz="1600" dirty="0">
                <a:cs typeface="Times New Roman" pitchFamily="18" charset="0"/>
              </a:rPr>
              <a:t>like “whoosh” (Surge</a:t>
            </a:r>
            <a:r>
              <a:rPr lang="en-US" sz="1600" dirty="0" smtClean="0">
                <a:cs typeface="Times New Roman" pitchFamily="18" charset="0"/>
              </a:rPr>
              <a:t>) or like solids are hammering the blades (Stall)</a:t>
            </a:r>
          </a:p>
          <a:p>
            <a:pPr lvl="1">
              <a:spcBef>
                <a:spcPts val="600"/>
              </a:spcBef>
              <a:defRPr/>
            </a:pPr>
            <a:r>
              <a:rPr lang="en-US" dirty="0" smtClean="0">
                <a:cs typeface="Times New Roman" pitchFamily="18" charset="0"/>
              </a:rPr>
              <a:t>significant vibrations</a:t>
            </a:r>
            <a:br>
              <a:rPr lang="en-US" dirty="0" smtClean="0">
                <a:cs typeface="Times New Roman" pitchFamily="18" charset="0"/>
              </a:rPr>
            </a:br>
            <a:r>
              <a:rPr lang="en-US" sz="1600" dirty="0" smtClean="0">
                <a:cs typeface="Times New Roman" pitchFamily="18" charset="0"/>
                <a:sym typeface="Wingdings" panose="05000000000000000000" pitchFamily="2" charset="2"/>
              </a:rPr>
              <a:t></a:t>
            </a:r>
            <a:r>
              <a:rPr lang="en-US" sz="1600" dirty="0" smtClean="0">
                <a:cs typeface="Times New Roman" pitchFamily="18" charset="0"/>
              </a:rPr>
              <a:t> </a:t>
            </a:r>
            <a:r>
              <a:rPr lang="en-US" sz="1600" dirty="0" smtClean="0"/>
              <a:t>structural fatigue damage to the fan</a:t>
            </a:r>
            <a:br>
              <a:rPr lang="en-US" sz="1600" dirty="0" smtClean="0"/>
            </a:br>
            <a:r>
              <a:rPr lang="en-US" sz="1600" dirty="0" smtClean="0">
                <a:sym typeface="Wingdings" panose="05000000000000000000" pitchFamily="2" charset="2"/>
              </a:rPr>
              <a:t></a:t>
            </a:r>
            <a:r>
              <a:rPr lang="en-US" sz="1600" dirty="0" smtClean="0"/>
              <a:t> damage to ductwork and other system components </a:t>
            </a:r>
          </a:p>
          <a:p>
            <a:pPr>
              <a:defRPr/>
            </a:pPr>
            <a:r>
              <a:rPr lang="en-US" b="1" dirty="0" smtClean="0"/>
              <a:t>Counteraction: increase flow / change operating point!</a:t>
            </a:r>
          </a:p>
          <a:p>
            <a:pPr lvl="1">
              <a:lnSpc>
                <a:spcPct val="120000"/>
              </a:lnSpc>
              <a:defRPr/>
            </a:pPr>
            <a:endParaRPr lang="en-US" sz="1800" dirty="0" smtClean="0">
              <a:cs typeface="Times New Roman" pitchFamily="18" charset="0"/>
            </a:endParaRPr>
          </a:p>
        </p:txBody>
      </p:sp>
      <p:sp>
        <p:nvSpPr>
          <p:cNvPr id="2" name="Footer Placeholder 1"/>
          <p:cNvSpPr>
            <a:spLocks noGrp="1"/>
          </p:cNvSpPr>
          <p:nvPr>
            <p:ph type="ftr" sz="quarter" idx="10"/>
          </p:nvPr>
        </p:nvSpPr>
        <p:spPr/>
        <p:txBody>
          <a:bodyPr/>
          <a:lstStyle/>
          <a:p>
            <a:pPr>
              <a:defRPr/>
            </a:pPr>
            <a:r>
              <a:rPr lang="en-US" smtClean="0"/>
              <a:t>2016-05-09   © 2016 LafargeHolcim</a:t>
            </a:r>
            <a:endParaRPr lang="en-US"/>
          </a:p>
        </p:txBody>
      </p:sp>
      <p:sp>
        <p:nvSpPr>
          <p:cNvPr id="3" name="Slide Number Placeholder 2"/>
          <p:cNvSpPr>
            <a:spLocks noGrp="1"/>
          </p:cNvSpPr>
          <p:nvPr>
            <p:ph type="sldNum" sz="quarter" idx="11"/>
          </p:nvPr>
        </p:nvSpPr>
        <p:spPr/>
        <p:txBody>
          <a:bodyPr/>
          <a:lstStyle/>
          <a:p>
            <a:pPr>
              <a:defRPr/>
            </a:pPr>
            <a:fld id="{2769C510-0734-4155-82AA-15A9CA3272D4}" type="slidenum">
              <a:rPr lang="en-US" smtClean="0"/>
              <a:pPr>
                <a:defRPr/>
              </a:pPr>
              <a:t>20</a:t>
            </a:fld>
            <a:endParaRPr lang="en-US" dirty="0"/>
          </a:p>
        </p:txBody>
      </p:sp>
    </p:spTree>
    <p:extLst>
      <p:ext uri="{BB962C8B-B14F-4D97-AF65-F5344CB8AC3E}">
        <p14:creationId xmlns:p14="http://schemas.microsoft.com/office/powerpoint/2010/main" val="37372928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9F9FC67-5C86-4254-A263-5886A1BBCADA}" type="slidenum">
              <a:rPr lang="en-US" sz="800"/>
              <a:pPr algn="r"/>
              <a:t>21</a:t>
            </a:fld>
            <a:endParaRPr lang="en-US" sz="800"/>
          </a:p>
        </p:txBody>
      </p:sp>
      <p:pic>
        <p:nvPicPr>
          <p:cNvPr id="48132" name="Picture Placeholder 4"/>
          <p:cNvPicPr>
            <a:picLocks noChangeAspect="1"/>
          </p:cNvPicPr>
          <p:nvPr/>
        </p:nvPicPr>
        <p:blipFill>
          <a:blip r:embed="rId2"/>
          <a:srcRect/>
          <a:stretch>
            <a:fillRect/>
          </a:stretch>
        </p:blipFill>
        <p:spPr bwMode="auto">
          <a:xfrm>
            <a:off x="0" y="2646363"/>
            <a:ext cx="9906000" cy="4225925"/>
          </a:xfrm>
          <a:prstGeom prst="rect">
            <a:avLst/>
          </a:prstGeom>
          <a:noFill/>
          <a:ln w="9525">
            <a:noFill/>
            <a:miter lim="800000"/>
            <a:headEnd/>
            <a:tailEnd/>
          </a:ln>
        </p:spPr>
      </p:pic>
      <p:sp>
        <p:nvSpPr>
          <p:cNvPr id="48133" name="Title 2"/>
          <p:cNvSpPr>
            <a:spLocks/>
          </p:cNvSpPr>
          <p:nvPr/>
        </p:nvSpPr>
        <p:spPr bwMode="auto">
          <a:xfrm>
            <a:off x="560388" y="1944688"/>
            <a:ext cx="8785225" cy="1052512"/>
          </a:xfrm>
          <a:prstGeom prst="rect">
            <a:avLst/>
          </a:prstGeom>
          <a:noFill/>
          <a:ln w="9525">
            <a:noFill/>
            <a:miter lim="800000"/>
            <a:headEnd/>
            <a:tailEnd/>
          </a:ln>
        </p:spPr>
        <p:txBody>
          <a:bodyPr lIns="0" tIns="0" rIns="0" bIns="0"/>
          <a:lstStyle/>
          <a:p>
            <a:pPr>
              <a:lnSpc>
                <a:spcPct val="95000"/>
              </a:lnSpc>
            </a:pPr>
            <a:r>
              <a:rPr lang="de-CH" sz="3400" b="1"/>
              <a:t>Fan Efficiency</a:t>
            </a:r>
          </a:p>
        </p:txBody>
      </p:sp>
      <p:sp>
        <p:nvSpPr>
          <p:cNvPr id="7" name="TextBox 6"/>
          <p:cNvSpPr txBox="1"/>
          <p:nvPr/>
        </p:nvSpPr>
        <p:spPr>
          <a:xfrm>
            <a:off x="344488" y="5229225"/>
            <a:ext cx="3411537" cy="1631216"/>
          </a:xfrm>
          <a:prstGeom prst="rect">
            <a:avLst/>
          </a:prstGeom>
          <a:noFill/>
        </p:spPr>
        <p:txBody>
          <a:bodyPr>
            <a:spAutoFit/>
          </a:bodyPr>
          <a:lstStyle/>
          <a:p>
            <a:pPr marL="285750" indent="-285750" fontAlgn="auto">
              <a:spcBef>
                <a:spcPts val="0"/>
              </a:spcBef>
              <a:spcAft>
                <a:spcPts val="0"/>
              </a:spcAft>
              <a:buFont typeface="Arial" panose="020B0604020202020204" pitchFamily="34" charset="0"/>
              <a:buChar char="•"/>
              <a:defRPr/>
            </a:pPr>
            <a:r>
              <a:rPr lang="de-CH" sz="2400" b="1" dirty="0" err="1">
                <a:solidFill>
                  <a:schemeClr val="bg1"/>
                </a:solidFill>
                <a:latin typeface="+mn-lt"/>
                <a:cs typeface="+mn-cs"/>
              </a:rPr>
              <a:t>Definitions</a:t>
            </a:r>
            <a:endParaRPr lang="de-CH" sz="2400" b="1" dirty="0">
              <a:solidFill>
                <a:schemeClr val="bg1"/>
              </a:solidFill>
              <a:latin typeface="+mn-lt"/>
              <a:cs typeface="+mn-cs"/>
            </a:endParaRPr>
          </a:p>
          <a:p>
            <a:pPr marL="285750" indent="-285750" fontAlgn="auto">
              <a:spcBef>
                <a:spcPts val="0"/>
              </a:spcBef>
              <a:spcAft>
                <a:spcPts val="0"/>
              </a:spcAft>
              <a:buFont typeface="Arial" panose="020B0604020202020204" pitchFamily="34" charset="0"/>
              <a:buChar char="•"/>
              <a:defRPr/>
            </a:pPr>
            <a:r>
              <a:rPr lang="de-CH" sz="2400" b="1" dirty="0">
                <a:solidFill>
                  <a:schemeClr val="bg1"/>
                </a:solidFill>
                <a:latin typeface="+mn-lt"/>
                <a:cs typeface="+mn-cs"/>
              </a:rPr>
              <a:t>Impact </a:t>
            </a:r>
            <a:r>
              <a:rPr lang="de-CH" sz="2400" b="1" dirty="0" err="1">
                <a:solidFill>
                  <a:schemeClr val="bg1"/>
                </a:solidFill>
                <a:latin typeface="+mn-lt"/>
                <a:cs typeface="+mn-cs"/>
              </a:rPr>
              <a:t>of</a:t>
            </a:r>
            <a:r>
              <a:rPr lang="de-CH" sz="2400" b="1" dirty="0">
                <a:solidFill>
                  <a:schemeClr val="bg1"/>
                </a:solidFill>
                <a:latin typeface="+mn-lt"/>
                <a:cs typeface="+mn-cs"/>
              </a:rPr>
              <a:t> </a:t>
            </a:r>
            <a:r>
              <a:rPr lang="de-CH" sz="2400" b="1" dirty="0" err="1">
                <a:solidFill>
                  <a:schemeClr val="bg1"/>
                </a:solidFill>
                <a:latin typeface="+mn-lt"/>
                <a:cs typeface="+mn-cs"/>
              </a:rPr>
              <a:t>Dust</a:t>
            </a:r>
            <a:endParaRPr lang="de-CH" sz="2400" b="1" dirty="0">
              <a:solidFill>
                <a:schemeClr val="bg1"/>
              </a:solidFill>
              <a:latin typeface="+mn-lt"/>
              <a:cs typeface="+mn-cs"/>
            </a:endParaRPr>
          </a:p>
          <a:p>
            <a:pPr marL="285750" indent="-285750" fontAlgn="auto">
              <a:spcBef>
                <a:spcPts val="0"/>
              </a:spcBef>
              <a:spcAft>
                <a:spcPts val="0"/>
              </a:spcAft>
              <a:buFont typeface="Arial" panose="020B0604020202020204" pitchFamily="34" charset="0"/>
              <a:buChar char="•"/>
              <a:defRPr/>
            </a:pPr>
            <a:r>
              <a:rPr lang="de-CH" sz="2400" b="1" dirty="0" err="1">
                <a:solidFill>
                  <a:schemeClr val="bg1"/>
                </a:solidFill>
                <a:latin typeface="+mn-lt"/>
                <a:cs typeface="+mn-cs"/>
              </a:rPr>
              <a:t>Impeller</a:t>
            </a:r>
            <a:r>
              <a:rPr lang="de-CH" sz="2400" b="1" dirty="0">
                <a:solidFill>
                  <a:schemeClr val="bg1"/>
                </a:solidFill>
                <a:latin typeface="+mn-lt"/>
                <a:cs typeface="+mn-cs"/>
              </a:rPr>
              <a:t> </a:t>
            </a:r>
            <a:r>
              <a:rPr lang="de-CH" sz="2400" b="1" dirty="0" err="1">
                <a:solidFill>
                  <a:schemeClr val="bg1"/>
                </a:solidFill>
                <a:latin typeface="+mn-lt"/>
                <a:cs typeface="+mn-cs"/>
              </a:rPr>
              <a:t>Types</a:t>
            </a:r>
            <a:endParaRPr lang="de-CH" sz="2400" b="1" dirty="0">
              <a:solidFill>
                <a:schemeClr val="bg1"/>
              </a:solidFill>
              <a:latin typeface="+mn-lt"/>
              <a:cs typeface="+mn-cs"/>
            </a:endParaRPr>
          </a:p>
          <a:p>
            <a:pPr fontAlgn="auto">
              <a:spcBef>
                <a:spcPts val="0"/>
              </a:spcBef>
              <a:spcAft>
                <a:spcPts val="0"/>
              </a:spcAft>
              <a:defRPr/>
            </a:pPr>
            <a:endParaRPr lang="de-CH" sz="2800" b="1" dirty="0" err="1">
              <a:latin typeface="Arial" pitchFamily="34" charset="0"/>
              <a:cs typeface="Arial" pitchFamily="34" charset="0"/>
            </a:endParaRPr>
          </a:p>
        </p:txBody>
      </p:sp>
      <p:sp>
        <p:nvSpPr>
          <p:cNvPr id="48135" name="Subtitle 2"/>
          <p:cNvSpPr>
            <a:spLocks/>
          </p:cNvSpPr>
          <p:nvPr/>
        </p:nvSpPr>
        <p:spPr bwMode="auto">
          <a:xfrm>
            <a:off x="581025" y="379413"/>
            <a:ext cx="8909050" cy="817562"/>
          </a:xfrm>
          <a:prstGeom prst="rect">
            <a:avLst/>
          </a:prstGeom>
          <a:noFill/>
          <a:ln w="9525">
            <a:noFill/>
            <a:miter lim="800000"/>
            <a:headEnd/>
            <a:tailEnd/>
          </a:ln>
        </p:spPr>
        <p:txBody>
          <a:bodyPr lIns="0" tIns="0" rIns="0" bIns="0"/>
          <a:lstStyle/>
          <a:p>
            <a:pPr>
              <a:buClr>
                <a:schemeClr val="accent1"/>
              </a:buClr>
              <a:buFont typeface="Arial" charset="0"/>
              <a:buNone/>
            </a:pPr>
            <a:r>
              <a:rPr lang="en-US" sz="2000" dirty="0"/>
              <a:t>Technical Development Program for Process Performance Engineers </a:t>
            </a:r>
            <a:r>
              <a:rPr lang="en-US" sz="2000" dirty="0" smtClean="0"/>
              <a:t>2015</a:t>
            </a:r>
            <a:endParaRPr lang="en-US" sz="2000" dirty="0"/>
          </a:p>
        </p:txBody>
      </p:sp>
      <p:sp>
        <p:nvSpPr>
          <p:cNvPr id="6" name="Footer Placeholder 5"/>
          <p:cNvSpPr>
            <a:spLocks noGrp="1"/>
          </p:cNvSpPr>
          <p:nvPr>
            <p:ph type="ftr" sz="quarter" idx="14"/>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5"/>
          </p:nvPr>
        </p:nvSpPr>
        <p:spPr/>
        <p:txBody>
          <a:bodyPr/>
          <a:lstStyle/>
          <a:p>
            <a:pPr>
              <a:defRPr/>
            </a:pPr>
            <a:fld id="{4A2DB814-173F-4B73-B61D-75D2B65577A8}" type="slidenum">
              <a:rPr lang="en-US" smtClean="0"/>
              <a:pPr>
                <a:defRPr/>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E157949-6B85-40C1-B32F-84AC640434AB}" type="slidenum">
              <a:rPr lang="en-US" sz="800"/>
              <a:pPr algn="r"/>
              <a:t>22</a:t>
            </a:fld>
            <a:endParaRPr lang="en-US" sz="800"/>
          </a:p>
        </p:txBody>
      </p:sp>
      <p:sp>
        <p:nvSpPr>
          <p:cNvPr id="49156"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Power Consumption of Fan System</a:t>
            </a:r>
          </a:p>
        </p:txBody>
      </p:sp>
      <p:pic>
        <p:nvPicPr>
          <p:cNvPr id="49157" name="Picture 7"/>
          <p:cNvPicPr>
            <a:picLocks noChangeAspect="1" noChangeArrowheads="1"/>
          </p:cNvPicPr>
          <p:nvPr/>
        </p:nvPicPr>
        <p:blipFill>
          <a:blip r:embed="rId2"/>
          <a:srcRect/>
          <a:stretch>
            <a:fillRect/>
          </a:stretch>
        </p:blipFill>
        <p:spPr bwMode="auto">
          <a:xfrm>
            <a:off x="611188" y="1219200"/>
            <a:ext cx="8158162" cy="5095875"/>
          </a:xfrm>
          <a:prstGeom prst="rect">
            <a:avLst/>
          </a:prstGeom>
          <a:noFill/>
          <a:ln w="9525">
            <a:noFill/>
            <a:miter lim="800000"/>
            <a:headEnd/>
            <a:tailEnd/>
          </a:ln>
        </p:spPr>
      </p:pic>
      <p:grpSp>
        <p:nvGrpSpPr>
          <p:cNvPr id="10" name="Group 9"/>
          <p:cNvGrpSpPr/>
          <p:nvPr/>
        </p:nvGrpSpPr>
        <p:grpSpPr>
          <a:xfrm>
            <a:off x="488504" y="1339056"/>
            <a:ext cx="8856984" cy="2428081"/>
            <a:chOff x="488504" y="1124744"/>
            <a:chExt cx="9073008" cy="2428081"/>
          </a:xfrm>
          <a:solidFill>
            <a:schemeClr val="tx1"/>
          </a:solidFill>
        </p:grpSpPr>
        <p:sp>
          <p:nvSpPr>
            <p:cNvPr id="6" name="Rectangle 5"/>
            <p:cNvSpPr/>
            <p:nvPr/>
          </p:nvSpPr>
          <p:spPr>
            <a:xfrm>
              <a:off x="488504" y="1124744"/>
              <a:ext cx="9073008" cy="17281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sp>
          <p:nvSpPr>
            <p:cNvPr id="8" name="Rectangle 7"/>
            <p:cNvSpPr/>
            <p:nvPr/>
          </p:nvSpPr>
          <p:spPr>
            <a:xfrm>
              <a:off x="4592959" y="2852936"/>
              <a:ext cx="1722923" cy="6998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sp>
          <p:nvSpPr>
            <p:cNvPr id="9" name="Rectangle 8"/>
            <p:cNvSpPr/>
            <p:nvPr/>
          </p:nvSpPr>
          <p:spPr>
            <a:xfrm>
              <a:off x="6825208" y="2852936"/>
              <a:ext cx="1113490" cy="2160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grpSp>
      <p:grpSp>
        <p:nvGrpSpPr>
          <p:cNvPr id="13" name="Group 12"/>
          <p:cNvGrpSpPr/>
          <p:nvPr/>
        </p:nvGrpSpPr>
        <p:grpSpPr>
          <a:xfrm>
            <a:off x="488504" y="3067248"/>
            <a:ext cx="8856984" cy="1584176"/>
            <a:chOff x="488504" y="2852936"/>
            <a:chExt cx="8496944" cy="1584176"/>
          </a:xfrm>
          <a:solidFill>
            <a:schemeClr val="tx1"/>
          </a:solidFill>
        </p:grpSpPr>
        <p:sp>
          <p:nvSpPr>
            <p:cNvPr id="11" name="Rectangle 10"/>
            <p:cNvSpPr/>
            <p:nvPr/>
          </p:nvSpPr>
          <p:spPr>
            <a:xfrm>
              <a:off x="488504" y="2852936"/>
              <a:ext cx="8496944" cy="1008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sp>
          <p:nvSpPr>
            <p:cNvPr id="12" name="Rectangle 11"/>
            <p:cNvSpPr/>
            <p:nvPr/>
          </p:nvSpPr>
          <p:spPr>
            <a:xfrm>
              <a:off x="1939202" y="3861048"/>
              <a:ext cx="535405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grpSp>
      <p:grpSp>
        <p:nvGrpSpPr>
          <p:cNvPr id="16" name="Group 15"/>
          <p:cNvGrpSpPr/>
          <p:nvPr/>
        </p:nvGrpSpPr>
        <p:grpSpPr>
          <a:xfrm>
            <a:off x="496441" y="4080122"/>
            <a:ext cx="8856984" cy="1512168"/>
            <a:chOff x="488504" y="3861048"/>
            <a:chExt cx="8280920" cy="1512168"/>
          </a:xfrm>
          <a:solidFill>
            <a:schemeClr val="tx1"/>
          </a:solidFill>
        </p:grpSpPr>
        <p:sp>
          <p:nvSpPr>
            <p:cNvPr id="14" name="Rectangle 13"/>
            <p:cNvSpPr/>
            <p:nvPr/>
          </p:nvSpPr>
          <p:spPr>
            <a:xfrm>
              <a:off x="488504" y="3861048"/>
              <a:ext cx="8280920" cy="936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sp>
          <p:nvSpPr>
            <p:cNvPr id="15" name="Rectangle 14"/>
            <p:cNvSpPr/>
            <p:nvPr/>
          </p:nvSpPr>
          <p:spPr>
            <a:xfrm>
              <a:off x="1498372" y="4797152"/>
              <a:ext cx="5722587"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grpSp>
      <p:sp>
        <p:nvSpPr>
          <p:cNvPr id="2" name="TextBox 1"/>
          <p:cNvSpPr txBox="1">
            <a:spLocks noChangeArrowheads="1"/>
          </p:cNvSpPr>
          <p:nvPr/>
        </p:nvSpPr>
        <p:spPr bwMode="auto">
          <a:xfrm>
            <a:off x="1306513" y="1344613"/>
            <a:ext cx="7404100" cy="1311275"/>
          </a:xfrm>
          <a:prstGeom prst="rect">
            <a:avLst/>
          </a:prstGeom>
          <a:noFill/>
          <a:ln w="9525">
            <a:noFill/>
            <a:miter lim="800000"/>
            <a:headEnd/>
            <a:tailEnd/>
          </a:ln>
        </p:spPr>
        <p:txBody>
          <a:bodyPr>
            <a:spAutoFit/>
          </a:bodyPr>
          <a:lstStyle/>
          <a:p>
            <a:pPr algn="ctr"/>
            <a:r>
              <a:rPr lang="en-US" sz="8000" b="1">
                <a:solidFill>
                  <a:schemeClr val="accent2"/>
                </a:solidFill>
              </a:rPr>
              <a:t>BLACK BOX</a:t>
            </a:r>
          </a:p>
        </p:txBody>
      </p:sp>
      <p:sp>
        <p:nvSpPr>
          <p:cNvPr id="17" name="Footer Placeholder 16"/>
          <p:cNvSpPr>
            <a:spLocks noGrp="1"/>
          </p:cNvSpPr>
          <p:nvPr>
            <p:ph type="ftr" sz="quarter" idx="10"/>
          </p:nvPr>
        </p:nvSpPr>
        <p:spPr/>
        <p:txBody>
          <a:bodyPr/>
          <a:lstStyle/>
          <a:p>
            <a:pPr>
              <a:defRPr/>
            </a:pPr>
            <a:r>
              <a:rPr lang="en-US" smtClean="0"/>
              <a:t>2016-05-09   © 2016 LafargeHolcim</a:t>
            </a:r>
            <a:endParaRPr lang="en-US"/>
          </a:p>
        </p:txBody>
      </p:sp>
      <p:sp>
        <p:nvSpPr>
          <p:cNvPr id="18" name="Slide Number Placeholder 17"/>
          <p:cNvSpPr>
            <a:spLocks noGrp="1"/>
          </p:cNvSpPr>
          <p:nvPr>
            <p:ph type="sldNum" sz="quarter" idx="11"/>
          </p:nvPr>
        </p:nvSpPr>
        <p:spPr/>
        <p:txBody>
          <a:bodyPr/>
          <a:lstStyle/>
          <a:p>
            <a:pPr>
              <a:defRPr/>
            </a:pPr>
            <a:fld id="{12DAB12B-9646-41B4-8838-7E0643645623}" type="slidenum">
              <a:rPr lang="en-US" smtClean="0"/>
              <a:pPr>
                <a:defRPr/>
              </a:pPr>
              <a:t>22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E157949-6B85-40C1-B32F-84AC640434AB}" type="slidenum">
              <a:rPr lang="en-US" sz="800"/>
              <a:pPr algn="r"/>
              <a:t>23</a:t>
            </a:fld>
            <a:endParaRPr lang="en-US" sz="800"/>
          </a:p>
        </p:txBody>
      </p:sp>
      <p:sp>
        <p:nvSpPr>
          <p:cNvPr id="49156"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Power Consumption of Fan System</a:t>
            </a:r>
          </a:p>
        </p:txBody>
      </p:sp>
      <p:pic>
        <p:nvPicPr>
          <p:cNvPr id="49157" name="Picture 7"/>
          <p:cNvPicPr>
            <a:picLocks noChangeAspect="1" noChangeArrowheads="1"/>
          </p:cNvPicPr>
          <p:nvPr/>
        </p:nvPicPr>
        <p:blipFill>
          <a:blip r:embed="rId2"/>
          <a:srcRect/>
          <a:stretch>
            <a:fillRect/>
          </a:stretch>
        </p:blipFill>
        <p:spPr bwMode="auto">
          <a:xfrm>
            <a:off x="611188" y="1219200"/>
            <a:ext cx="8158162" cy="5095875"/>
          </a:xfrm>
          <a:prstGeom prst="rect">
            <a:avLst/>
          </a:prstGeom>
          <a:noFill/>
          <a:ln w="9525">
            <a:noFill/>
            <a:miter lim="800000"/>
            <a:headEnd/>
            <a:tailEnd/>
          </a:ln>
        </p:spPr>
      </p:pic>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23</a:t>
            </a:fld>
            <a:endParaRPr lang="en-US" dirty="0"/>
          </a:p>
        </p:txBody>
      </p:sp>
    </p:spTree>
    <p:extLst>
      <p:ext uri="{BB962C8B-B14F-4D97-AF65-F5344CB8AC3E}">
        <p14:creationId xmlns:p14="http://schemas.microsoft.com/office/powerpoint/2010/main" val="28711541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cs typeface="Arial" pitchFamily="34" charset="0"/>
              </a:rPr>
              <a:t>Calculation of Shaft Power </a:t>
            </a:r>
            <a:r>
              <a:rPr lang="en-US" dirty="0" smtClean="0">
                <a:latin typeface="Arial" pitchFamily="34" charset="0"/>
                <a:cs typeface="Arial" pitchFamily="34" charset="0"/>
              </a:rPr>
              <a:t>Requirement</a:t>
            </a:r>
            <a:endParaRPr lang="en-US" dirty="0"/>
          </a:p>
        </p:txBody>
      </p:sp>
      <p:sp>
        <p:nvSpPr>
          <p:cNvPr id="9" name="Freeform 280"/>
          <p:cNvSpPr>
            <a:spLocks/>
          </p:cNvSpPr>
          <p:nvPr/>
        </p:nvSpPr>
        <p:spPr bwMode="auto">
          <a:xfrm>
            <a:off x="833905" y="1276709"/>
            <a:ext cx="201686" cy="238705"/>
          </a:xfrm>
          <a:custGeom>
            <a:avLst/>
            <a:gdLst>
              <a:gd name="T0" fmla="*/ 2147483647 w 422"/>
              <a:gd name="T1" fmla="*/ 2147483647 h 419"/>
              <a:gd name="T2" fmla="*/ 2147483647 w 422"/>
              <a:gd name="T3" fmla="*/ 0 h 419"/>
              <a:gd name="T4" fmla="*/ 0 w 422"/>
              <a:gd name="T5" fmla="*/ 2147483647 h 419"/>
              <a:gd name="T6" fmla="*/ 2147483647 w 422"/>
              <a:gd name="T7" fmla="*/ 2147483647 h 419"/>
              <a:gd name="T8" fmla="*/ 2147483647 w 422"/>
              <a:gd name="T9" fmla="*/ 2147483647 h 419"/>
              <a:gd name="T10" fmla="*/ 2147483647 w 422"/>
              <a:gd name="T11" fmla="*/ 2147483647 h 419"/>
              <a:gd name="T12" fmla="*/ 2147483647 w 422"/>
              <a:gd name="T13" fmla="*/ 2147483647 h 419"/>
              <a:gd name="T14" fmla="*/ 2147483647 w 422"/>
              <a:gd name="T15" fmla="*/ 2147483647 h 419"/>
              <a:gd name="T16" fmla="*/ 2147483647 w 422"/>
              <a:gd name="T17" fmla="*/ 2147483647 h 4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2" h="419">
                <a:moveTo>
                  <a:pt x="422" y="419"/>
                </a:moveTo>
                <a:lnTo>
                  <a:pt x="212" y="0"/>
                </a:lnTo>
                <a:lnTo>
                  <a:pt x="0" y="419"/>
                </a:lnTo>
                <a:lnTo>
                  <a:pt x="422" y="419"/>
                </a:lnTo>
                <a:lnTo>
                  <a:pt x="298" y="343"/>
                </a:lnTo>
                <a:lnTo>
                  <a:pt x="124" y="343"/>
                </a:lnTo>
                <a:lnTo>
                  <a:pt x="212" y="168"/>
                </a:lnTo>
                <a:lnTo>
                  <a:pt x="298" y="343"/>
                </a:lnTo>
                <a:lnTo>
                  <a:pt x="422" y="419"/>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0" name="Group 9"/>
          <p:cNvGrpSpPr/>
          <p:nvPr/>
        </p:nvGrpSpPr>
        <p:grpSpPr>
          <a:xfrm>
            <a:off x="601851" y="1312515"/>
            <a:ext cx="4377600" cy="3684555"/>
            <a:chOff x="601851" y="1037578"/>
            <a:chExt cx="4377600" cy="3684555"/>
          </a:xfrm>
        </p:grpSpPr>
        <p:sp>
          <p:nvSpPr>
            <p:cNvPr id="11" name="Text Box 273"/>
            <p:cNvSpPr txBox="1">
              <a:spLocks noChangeArrowheads="1"/>
            </p:cNvSpPr>
            <p:nvPr/>
          </p:nvSpPr>
          <p:spPr bwMode="auto">
            <a:xfrm>
              <a:off x="2300031" y="4322023"/>
              <a:ext cx="3561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smtClean="0">
                  <a:solidFill>
                    <a:srgbClr val="00FF00"/>
                  </a:solidFill>
                </a:rPr>
                <a:t>V</a:t>
              </a:r>
              <a:endParaRPr lang="en-US" sz="2000" b="1" baseline="-25000" dirty="0">
                <a:solidFill>
                  <a:srgbClr val="00FF00"/>
                </a:solidFill>
              </a:endParaRPr>
            </a:p>
          </p:txBody>
        </p:sp>
        <p:sp>
          <p:nvSpPr>
            <p:cNvPr id="12" name="Freeform 12"/>
            <p:cNvSpPr>
              <a:spLocks/>
            </p:cNvSpPr>
            <p:nvPr/>
          </p:nvSpPr>
          <p:spPr bwMode="auto">
            <a:xfrm>
              <a:off x="915540" y="2322605"/>
              <a:ext cx="2821682" cy="1943739"/>
            </a:xfrm>
            <a:custGeom>
              <a:avLst/>
              <a:gdLst>
                <a:gd name="T0" fmla="*/ 2147483647 w 5876"/>
                <a:gd name="T1" fmla="*/ 2147483647 h 3421"/>
                <a:gd name="T2" fmla="*/ 2147483647 w 5876"/>
                <a:gd name="T3" fmla="*/ 2147483647 h 3421"/>
                <a:gd name="T4" fmla="*/ 2147483647 w 5876"/>
                <a:gd name="T5" fmla="*/ 2147483647 h 3421"/>
                <a:gd name="T6" fmla="*/ 2147483647 w 5876"/>
                <a:gd name="T7" fmla="*/ 2147483647 h 3421"/>
                <a:gd name="T8" fmla="*/ 2147483647 w 5876"/>
                <a:gd name="T9" fmla="*/ 2147483647 h 3421"/>
                <a:gd name="T10" fmla="*/ 2147483647 w 5876"/>
                <a:gd name="T11" fmla="*/ 2147483647 h 3421"/>
                <a:gd name="T12" fmla="*/ 2147483647 w 5876"/>
                <a:gd name="T13" fmla="*/ 2147483647 h 3421"/>
                <a:gd name="T14" fmla="*/ 2147483647 w 5876"/>
                <a:gd name="T15" fmla="*/ 2147483647 h 3421"/>
                <a:gd name="T16" fmla="*/ 2147483647 w 5876"/>
                <a:gd name="T17" fmla="*/ 2147483647 h 3421"/>
                <a:gd name="T18" fmla="*/ 2147483647 w 5876"/>
                <a:gd name="T19" fmla="*/ 2147483647 h 3421"/>
                <a:gd name="T20" fmla="*/ 2147483647 w 5876"/>
                <a:gd name="T21" fmla="*/ 2147483647 h 3421"/>
                <a:gd name="T22" fmla="*/ 2147483647 w 5876"/>
                <a:gd name="T23" fmla="*/ 2147483647 h 3421"/>
                <a:gd name="T24" fmla="*/ 2147483647 w 5876"/>
                <a:gd name="T25" fmla="*/ 2147483647 h 3421"/>
                <a:gd name="T26" fmla="*/ 2147483647 w 5876"/>
                <a:gd name="T27" fmla="*/ 2147483647 h 3421"/>
                <a:gd name="T28" fmla="*/ 2147483647 w 5876"/>
                <a:gd name="T29" fmla="*/ 2147483647 h 3421"/>
                <a:gd name="T30" fmla="*/ 2147483647 w 5876"/>
                <a:gd name="T31" fmla="*/ 2147483647 h 3421"/>
                <a:gd name="T32" fmla="*/ 2147483647 w 5876"/>
                <a:gd name="T33" fmla="*/ 2147483647 h 3421"/>
                <a:gd name="T34" fmla="*/ 2147483647 w 5876"/>
                <a:gd name="T35" fmla="*/ 2147483647 h 3421"/>
                <a:gd name="T36" fmla="*/ 2147483647 w 5876"/>
                <a:gd name="T37" fmla="*/ 2147483647 h 3421"/>
                <a:gd name="T38" fmla="*/ 2147483647 w 5876"/>
                <a:gd name="T39" fmla="*/ 2147483647 h 3421"/>
                <a:gd name="T40" fmla="*/ 2147483647 w 5876"/>
                <a:gd name="T41" fmla="*/ 2147483647 h 3421"/>
                <a:gd name="T42" fmla="*/ 2147483647 w 5876"/>
                <a:gd name="T43" fmla="*/ 2147483647 h 3421"/>
                <a:gd name="T44" fmla="*/ 2147483647 w 5876"/>
                <a:gd name="T45" fmla="*/ 2147483647 h 3421"/>
                <a:gd name="T46" fmla="*/ 2147483647 w 5876"/>
                <a:gd name="T47" fmla="*/ 2147483647 h 3421"/>
                <a:gd name="T48" fmla="*/ 2147483647 w 5876"/>
                <a:gd name="T49" fmla="*/ 2147483647 h 3421"/>
                <a:gd name="T50" fmla="*/ 2147483647 w 5876"/>
                <a:gd name="T51" fmla="*/ 2147483647 h 3421"/>
                <a:gd name="T52" fmla="*/ 2147483647 w 5876"/>
                <a:gd name="T53" fmla="*/ 2147483647 h 3421"/>
                <a:gd name="T54" fmla="*/ 2147483647 w 5876"/>
                <a:gd name="T55" fmla="*/ 2147483647 h 3421"/>
                <a:gd name="T56" fmla="*/ 2147483647 w 5876"/>
                <a:gd name="T57" fmla="*/ 2147483647 h 3421"/>
                <a:gd name="T58" fmla="*/ 2147483647 w 5876"/>
                <a:gd name="T59" fmla="*/ 2147483647 h 3421"/>
                <a:gd name="T60" fmla="*/ 2147483647 w 5876"/>
                <a:gd name="T61" fmla="*/ 2147483647 h 3421"/>
                <a:gd name="T62" fmla="*/ 2147483647 w 5876"/>
                <a:gd name="T63" fmla="*/ 2147483647 h 3421"/>
                <a:gd name="T64" fmla="*/ 2147483647 w 5876"/>
                <a:gd name="T65" fmla="*/ 2147483647 h 3421"/>
                <a:gd name="T66" fmla="*/ 2147483647 w 5876"/>
                <a:gd name="T67" fmla="*/ 2147483647 h 3421"/>
                <a:gd name="T68" fmla="*/ 2147483647 w 5876"/>
                <a:gd name="T69" fmla="*/ 2147483647 h 3421"/>
                <a:gd name="T70" fmla="*/ 2147483647 w 5876"/>
                <a:gd name="T71" fmla="*/ 2147483647 h 3421"/>
                <a:gd name="T72" fmla="*/ 2147483647 w 5876"/>
                <a:gd name="T73" fmla="*/ 2147483647 h 3421"/>
                <a:gd name="T74" fmla="*/ 2147483647 w 5876"/>
                <a:gd name="T75" fmla="*/ 2147483647 h 3421"/>
                <a:gd name="T76" fmla="*/ 2147483647 w 5876"/>
                <a:gd name="T77" fmla="*/ 2147483647 h 3421"/>
                <a:gd name="T78" fmla="*/ 2147483647 w 5876"/>
                <a:gd name="T79" fmla="*/ 2147483647 h 3421"/>
                <a:gd name="T80" fmla="*/ 2147483647 w 5876"/>
                <a:gd name="T81" fmla="*/ 2147483647 h 3421"/>
                <a:gd name="T82" fmla="*/ 2147483647 w 5876"/>
                <a:gd name="T83" fmla="*/ 2147483647 h 3421"/>
                <a:gd name="T84" fmla="*/ 2147483647 w 5876"/>
                <a:gd name="T85" fmla="*/ 2147483647 h 3421"/>
                <a:gd name="T86" fmla="*/ 2147483647 w 5876"/>
                <a:gd name="T87" fmla="*/ 2147483647 h 3421"/>
                <a:gd name="T88" fmla="*/ 2147483647 w 5876"/>
                <a:gd name="T89" fmla="*/ 2147483647 h 3421"/>
                <a:gd name="T90" fmla="*/ 2147483647 w 5876"/>
                <a:gd name="T91" fmla="*/ 2147483647 h 3421"/>
                <a:gd name="T92" fmla="*/ 2147483647 w 5876"/>
                <a:gd name="T93" fmla="*/ 2147483647 h 3421"/>
                <a:gd name="T94" fmla="*/ 2147483647 w 5876"/>
                <a:gd name="T95" fmla="*/ 2147483647 h 3421"/>
                <a:gd name="T96" fmla="*/ 2147483647 w 5876"/>
                <a:gd name="T97" fmla="*/ 2147483647 h 3421"/>
                <a:gd name="T98" fmla="*/ 2147483647 w 5876"/>
                <a:gd name="T99" fmla="*/ 2147483647 h 3421"/>
                <a:gd name="T100" fmla="*/ 2147483647 w 5876"/>
                <a:gd name="T101" fmla="*/ 2147483647 h 3421"/>
                <a:gd name="T102" fmla="*/ 2147483647 w 5876"/>
                <a:gd name="T103" fmla="*/ 2147483647 h 3421"/>
                <a:gd name="T104" fmla="*/ 2147483647 w 5876"/>
                <a:gd name="T105" fmla="*/ 2147483647 h 3421"/>
                <a:gd name="T106" fmla="*/ 2147483647 w 5876"/>
                <a:gd name="T107" fmla="*/ 0 h 3421"/>
                <a:gd name="T108" fmla="*/ 2147483647 w 5876"/>
                <a:gd name="T109" fmla="*/ 2147483647 h 3421"/>
                <a:gd name="T110" fmla="*/ 2147483647 w 5876"/>
                <a:gd name="T111" fmla="*/ 2147483647 h 3421"/>
                <a:gd name="T112" fmla="*/ 2147483647 w 5876"/>
                <a:gd name="T113" fmla="*/ 2147483647 h 3421"/>
                <a:gd name="T114" fmla="*/ 2147483647 w 5876"/>
                <a:gd name="T115" fmla="*/ 2147483647 h 3421"/>
                <a:gd name="T116" fmla="*/ 2147483647 w 5876"/>
                <a:gd name="T117" fmla="*/ 2147483647 h 3421"/>
                <a:gd name="T118" fmla="*/ 2147483647 w 5876"/>
                <a:gd name="T119" fmla="*/ 2147483647 h 3421"/>
                <a:gd name="T120" fmla="*/ 2147483647 w 5876"/>
                <a:gd name="T121" fmla="*/ 2147483647 h 3421"/>
                <a:gd name="T122" fmla="*/ 2147483647 w 5876"/>
                <a:gd name="T123" fmla="*/ 2147483647 h 3421"/>
                <a:gd name="T124" fmla="*/ 2147483647 w 5876"/>
                <a:gd name="T125" fmla="*/ 2147483647 h 3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876" h="3421">
                  <a:moveTo>
                    <a:pt x="35" y="513"/>
                  </a:moveTo>
                  <a:lnTo>
                    <a:pt x="289" y="379"/>
                  </a:lnTo>
                  <a:lnTo>
                    <a:pt x="350" y="347"/>
                  </a:lnTo>
                  <a:lnTo>
                    <a:pt x="410" y="318"/>
                  </a:lnTo>
                  <a:lnTo>
                    <a:pt x="468" y="291"/>
                  </a:lnTo>
                  <a:lnTo>
                    <a:pt x="525" y="267"/>
                  </a:lnTo>
                  <a:lnTo>
                    <a:pt x="579" y="244"/>
                  </a:lnTo>
                  <a:lnTo>
                    <a:pt x="630" y="224"/>
                  </a:lnTo>
                  <a:lnTo>
                    <a:pt x="681" y="206"/>
                  </a:lnTo>
                  <a:lnTo>
                    <a:pt x="731" y="191"/>
                  </a:lnTo>
                  <a:lnTo>
                    <a:pt x="779" y="176"/>
                  </a:lnTo>
                  <a:lnTo>
                    <a:pt x="825" y="162"/>
                  </a:lnTo>
                  <a:lnTo>
                    <a:pt x="915" y="138"/>
                  </a:lnTo>
                  <a:lnTo>
                    <a:pt x="1001" y="118"/>
                  </a:lnTo>
                  <a:lnTo>
                    <a:pt x="1087" y="103"/>
                  </a:lnTo>
                  <a:lnTo>
                    <a:pt x="1171" y="89"/>
                  </a:lnTo>
                  <a:lnTo>
                    <a:pt x="1257" y="80"/>
                  </a:lnTo>
                  <a:lnTo>
                    <a:pt x="1347" y="75"/>
                  </a:lnTo>
                  <a:lnTo>
                    <a:pt x="1442" y="75"/>
                  </a:lnTo>
                  <a:lnTo>
                    <a:pt x="1634" y="80"/>
                  </a:lnTo>
                  <a:lnTo>
                    <a:pt x="1827" y="91"/>
                  </a:lnTo>
                  <a:lnTo>
                    <a:pt x="1921" y="98"/>
                  </a:lnTo>
                  <a:lnTo>
                    <a:pt x="2014" y="109"/>
                  </a:lnTo>
                  <a:lnTo>
                    <a:pt x="2107" y="123"/>
                  </a:lnTo>
                  <a:lnTo>
                    <a:pt x="2200" y="141"/>
                  </a:lnTo>
                  <a:lnTo>
                    <a:pt x="2295" y="163"/>
                  </a:lnTo>
                  <a:lnTo>
                    <a:pt x="2390" y="192"/>
                  </a:lnTo>
                  <a:lnTo>
                    <a:pt x="2490" y="229"/>
                  </a:lnTo>
                  <a:lnTo>
                    <a:pt x="2593" y="269"/>
                  </a:lnTo>
                  <a:lnTo>
                    <a:pt x="2691" y="311"/>
                  </a:lnTo>
                  <a:lnTo>
                    <a:pt x="2788" y="351"/>
                  </a:lnTo>
                  <a:lnTo>
                    <a:pt x="2877" y="391"/>
                  </a:lnTo>
                  <a:lnTo>
                    <a:pt x="2964" y="433"/>
                  </a:lnTo>
                  <a:lnTo>
                    <a:pt x="3047" y="475"/>
                  </a:lnTo>
                  <a:lnTo>
                    <a:pt x="3090" y="499"/>
                  </a:lnTo>
                  <a:lnTo>
                    <a:pt x="3132" y="526"/>
                  </a:lnTo>
                  <a:lnTo>
                    <a:pt x="3179" y="553"/>
                  </a:lnTo>
                  <a:lnTo>
                    <a:pt x="3224" y="584"/>
                  </a:lnTo>
                  <a:lnTo>
                    <a:pt x="3272" y="616"/>
                  </a:lnTo>
                  <a:lnTo>
                    <a:pt x="3322" y="650"/>
                  </a:lnTo>
                  <a:lnTo>
                    <a:pt x="3423" y="722"/>
                  </a:lnTo>
                  <a:lnTo>
                    <a:pt x="3530" y="800"/>
                  </a:lnTo>
                  <a:lnTo>
                    <a:pt x="3639" y="882"/>
                  </a:lnTo>
                  <a:lnTo>
                    <a:pt x="3753" y="966"/>
                  </a:lnTo>
                  <a:lnTo>
                    <a:pt x="3866" y="1054"/>
                  </a:lnTo>
                  <a:lnTo>
                    <a:pt x="3983" y="1149"/>
                  </a:lnTo>
                  <a:lnTo>
                    <a:pt x="4041" y="1200"/>
                  </a:lnTo>
                  <a:lnTo>
                    <a:pt x="4100" y="1251"/>
                  </a:lnTo>
                  <a:lnTo>
                    <a:pt x="4160" y="1305"/>
                  </a:lnTo>
                  <a:lnTo>
                    <a:pt x="4222" y="1362"/>
                  </a:lnTo>
                  <a:lnTo>
                    <a:pt x="4282" y="1420"/>
                  </a:lnTo>
                  <a:lnTo>
                    <a:pt x="4345" y="1480"/>
                  </a:lnTo>
                  <a:lnTo>
                    <a:pt x="4409" y="1544"/>
                  </a:lnTo>
                  <a:lnTo>
                    <a:pt x="4473" y="1611"/>
                  </a:lnTo>
                  <a:lnTo>
                    <a:pt x="4540" y="1681"/>
                  </a:lnTo>
                  <a:lnTo>
                    <a:pt x="4609" y="1752"/>
                  </a:lnTo>
                  <a:lnTo>
                    <a:pt x="4678" y="1829"/>
                  </a:lnTo>
                  <a:lnTo>
                    <a:pt x="4749" y="1907"/>
                  </a:lnTo>
                  <a:lnTo>
                    <a:pt x="4887" y="2068"/>
                  </a:lnTo>
                  <a:lnTo>
                    <a:pt x="4956" y="2153"/>
                  </a:lnTo>
                  <a:lnTo>
                    <a:pt x="5024" y="2239"/>
                  </a:lnTo>
                  <a:lnTo>
                    <a:pt x="5159" y="2416"/>
                  </a:lnTo>
                  <a:lnTo>
                    <a:pt x="5223" y="2504"/>
                  </a:lnTo>
                  <a:lnTo>
                    <a:pt x="5285" y="2593"/>
                  </a:lnTo>
                  <a:lnTo>
                    <a:pt x="5344" y="2680"/>
                  </a:lnTo>
                  <a:lnTo>
                    <a:pt x="5402" y="2764"/>
                  </a:lnTo>
                  <a:lnTo>
                    <a:pt x="5456" y="2846"/>
                  </a:lnTo>
                  <a:lnTo>
                    <a:pt x="5506" y="2921"/>
                  </a:lnTo>
                  <a:lnTo>
                    <a:pt x="5597" y="3064"/>
                  </a:lnTo>
                  <a:lnTo>
                    <a:pt x="5636" y="3129"/>
                  </a:lnTo>
                  <a:lnTo>
                    <a:pt x="5673" y="3191"/>
                  </a:lnTo>
                  <a:lnTo>
                    <a:pt x="5710" y="3250"/>
                  </a:lnTo>
                  <a:lnTo>
                    <a:pt x="5744" y="3308"/>
                  </a:lnTo>
                  <a:lnTo>
                    <a:pt x="5811" y="3421"/>
                  </a:lnTo>
                  <a:lnTo>
                    <a:pt x="5876" y="3383"/>
                  </a:lnTo>
                  <a:lnTo>
                    <a:pt x="5809" y="3270"/>
                  </a:lnTo>
                  <a:lnTo>
                    <a:pt x="5775" y="3212"/>
                  </a:lnTo>
                  <a:lnTo>
                    <a:pt x="5739" y="3152"/>
                  </a:lnTo>
                  <a:lnTo>
                    <a:pt x="5739" y="3150"/>
                  </a:lnTo>
                  <a:lnTo>
                    <a:pt x="5701" y="3089"/>
                  </a:lnTo>
                  <a:lnTo>
                    <a:pt x="5661" y="3023"/>
                  </a:lnTo>
                  <a:lnTo>
                    <a:pt x="5660" y="3023"/>
                  </a:lnTo>
                  <a:lnTo>
                    <a:pt x="5569" y="2881"/>
                  </a:lnTo>
                  <a:lnTo>
                    <a:pt x="5519" y="2805"/>
                  </a:lnTo>
                  <a:lnTo>
                    <a:pt x="5519" y="2803"/>
                  </a:lnTo>
                  <a:lnTo>
                    <a:pt x="5465" y="2722"/>
                  </a:lnTo>
                  <a:lnTo>
                    <a:pt x="5407" y="2637"/>
                  </a:lnTo>
                  <a:lnTo>
                    <a:pt x="5348" y="2550"/>
                  </a:lnTo>
                  <a:lnTo>
                    <a:pt x="5285" y="2461"/>
                  </a:lnTo>
                  <a:lnTo>
                    <a:pt x="5283" y="2461"/>
                  </a:lnTo>
                  <a:lnTo>
                    <a:pt x="5219" y="2372"/>
                  </a:lnTo>
                  <a:lnTo>
                    <a:pt x="5219" y="2371"/>
                  </a:lnTo>
                  <a:lnTo>
                    <a:pt x="5085" y="2193"/>
                  </a:lnTo>
                  <a:lnTo>
                    <a:pt x="5083" y="2192"/>
                  </a:lnTo>
                  <a:lnTo>
                    <a:pt x="5014" y="2105"/>
                  </a:lnTo>
                  <a:lnTo>
                    <a:pt x="4945" y="2020"/>
                  </a:lnTo>
                  <a:lnTo>
                    <a:pt x="4945" y="2018"/>
                  </a:lnTo>
                  <a:lnTo>
                    <a:pt x="4805" y="1856"/>
                  </a:lnTo>
                  <a:lnTo>
                    <a:pt x="4804" y="1856"/>
                  </a:lnTo>
                  <a:lnTo>
                    <a:pt x="4734" y="1778"/>
                  </a:lnTo>
                  <a:lnTo>
                    <a:pt x="4665" y="1702"/>
                  </a:lnTo>
                  <a:lnTo>
                    <a:pt x="4665" y="1700"/>
                  </a:lnTo>
                  <a:lnTo>
                    <a:pt x="4595" y="1629"/>
                  </a:lnTo>
                  <a:lnTo>
                    <a:pt x="4529" y="1558"/>
                  </a:lnTo>
                  <a:lnTo>
                    <a:pt x="4527" y="1558"/>
                  </a:lnTo>
                  <a:lnTo>
                    <a:pt x="4462" y="1492"/>
                  </a:lnTo>
                  <a:lnTo>
                    <a:pt x="4398" y="1427"/>
                  </a:lnTo>
                  <a:lnTo>
                    <a:pt x="4335" y="1366"/>
                  </a:lnTo>
                  <a:lnTo>
                    <a:pt x="4335" y="1365"/>
                  </a:lnTo>
                  <a:lnTo>
                    <a:pt x="4273" y="1307"/>
                  </a:lnTo>
                  <a:lnTo>
                    <a:pt x="4272" y="1307"/>
                  </a:lnTo>
                  <a:lnTo>
                    <a:pt x="4210" y="1250"/>
                  </a:lnTo>
                  <a:lnTo>
                    <a:pt x="4150" y="1196"/>
                  </a:lnTo>
                  <a:lnTo>
                    <a:pt x="4091" y="1143"/>
                  </a:lnTo>
                  <a:lnTo>
                    <a:pt x="4090" y="1142"/>
                  </a:lnTo>
                  <a:lnTo>
                    <a:pt x="4031" y="1092"/>
                  </a:lnTo>
                  <a:lnTo>
                    <a:pt x="3914" y="996"/>
                  </a:lnTo>
                  <a:lnTo>
                    <a:pt x="3912" y="995"/>
                  </a:lnTo>
                  <a:lnTo>
                    <a:pt x="3798" y="905"/>
                  </a:lnTo>
                  <a:lnTo>
                    <a:pt x="3685" y="821"/>
                  </a:lnTo>
                  <a:lnTo>
                    <a:pt x="3575" y="739"/>
                  </a:lnTo>
                  <a:lnTo>
                    <a:pt x="3468" y="662"/>
                  </a:lnTo>
                  <a:lnTo>
                    <a:pt x="3467" y="662"/>
                  </a:lnTo>
                  <a:lnTo>
                    <a:pt x="3365" y="589"/>
                  </a:lnTo>
                  <a:lnTo>
                    <a:pt x="3365" y="587"/>
                  </a:lnTo>
                  <a:lnTo>
                    <a:pt x="3315" y="553"/>
                  </a:lnTo>
                  <a:lnTo>
                    <a:pt x="3267" y="521"/>
                  </a:lnTo>
                  <a:lnTo>
                    <a:pt x="3266" y="521"/>
                  </a:lnTo>
                  <a:lnTo>
                    <a:pt x="3219" y="490"/>
                  </a:lnTo>
                  <a:lnTo>
                    <a:pt x="3173" y="462"/>
                  </a:lnTo>
                  <a:lnTo>
                    <a:pt x="3171" y="460"/>
                  </a:lnTo>
                  <a:lnTo>
                    <a:pt x="3127" y="434"/>
                  </a:lnTo>
                  <a:lnTo>
                    <a:pt x="3126" y="434"/>
                  </a:lnTo>
                  <a:lnTo>
                    <a:pt x="3082" y="410"/>
                  </a:lnTo>
                  <a:lnTo>
                    <a:pt x="3082" y="409"/>
                  </a:lnTo>
                  <a:lnTo>
                    <a:pt x="2998" y="365"/>
                  </a:lnTo>
                  <a:lnTo>
                    <a:pt x="2996" y="365"/>
                  </a:lnTo>
                  <a:lnTo>
                    <a:pt x="2910" y="323"/>
                  </a:lnTo>
                  <a:lnTo>
                    <a:pt x="2908" y="323"/>
                  </a:lnTo>
                  <a:lnTo>
                    <a:pt x="2818" y="283"/>
                  </a:lnTo>
                  <a:lnTo>
                    <a:pt x="2818" y="282"/>
                  </a:lnTo>
                  <a:lnTo>
                    <a:pt x="2721" y="240"/>
                  </a:lnTo>
                  <a:lnTo>
                    <a:pt x="2622" y="199"/>
                  </a:lnTo>
                  <a:lnTo>
                    <a:pt x="2620" y="199"/>
                  </a:lnTo>
                  <a:lnTo>
                    <a:pt x="2517" y="158"/>
                  </a:lnTo>
                  <a:lnTo>
                    <a:pt x="2516" y="158"/>
                  </a:lnTo>
                  <a:lnTo>
                    <a:pt x="2415" y="122"/>
                  </a:lnTo>
                  <a:lnTo>
                    <a:pt x="2414" y="121"/>
                  </a:lnTo>
                  <a:lnTo>
                    <a:pt x="2316" y="91"/>
                  </a:lnTo>
                  <a:lnTo>
                    <a:pt x="2313" y="91"/>
                  </a:lnTo>
                  <a:lnTo>
                    <a:pt x="2217" y="68"/>
                  </a:lnTo>
                  <a:lnTo>
                    <a:pt x="2215" y="68"/>
                  </a:lnTo>
                  <a:lnTo>
                    <a:pt x="2121" y="49"/>
                  </a:lnTo>
                  <a:lnTo>
                    <a:pt x="2118" y="48"/>
                  </a:lnTo>
                  <a:lnTo>
                    <a:pt x="2024" y="34"/>
                  </a:lnTo>
                  <a:lnTo>
                    <a:pt x="1930" y="23"/>
                  </a:lnTo>
                  <a:lnTo>
                    <a:pt x="1927" y="23"/>
                  </a:lnTo>
                  <a:lnTo>
                    <a:pt x="1832" y="15"/>
                  </a:lnTo>
                  <a:lnTo>
                    <a:pt x="1638" y="5"/>
                  </a:lnTo>
                  <a:lnTo>
                    <a:pt x="1637" y="5"/>
                  </a:lnTo>
                  <a:lnTo>
                    <a:pt x="1443" y="0"/>
                  </a:lnTo>
                  <a:lnTo>
                    <a:pt x="1344" y="0"/>
                  </a:lnTo>
                  <a:lnTo>
                    <a:pt x="1252" y="5"/>
                  </a:lnTo>
                  <a:lnTo>
                    <a:pt x="1250" y="5"/>
                  </a:lnTo>
                  <a:lnTo>
                    <a:pt x="1162" y="14"/>
                  </a:lnTo>
                  <a:lnTo>
                    <a:pt x="1160" y="14"/>
                  </a:lnTo>
                  <a:lnTo>
                    <a:pt x="1074" y="28"/>
                  </a:lnTo>
                  <a:lnTo>
                    <a:pt x="1073" y="29"/>
                  </a:lnTo>
                  <a:lnTo>
                    <a:pt x="986" y="45"/>
                  </a:lnTo>
                  <a:lnTo>
                    <a:pt x="985" y="45"/>
                  </a:lnTo>
                  <a:lnTo>
                    <a:pt x="897" y="65"/>
                  </a:lnTo>
                  <a:lnTo>
                    <a:pt x="896" y="65"/>
                  </a:lnTo>
                  <a:lnTo>
                    <a:pt x="805" y="89"/>
                  </a:lnTo>
                  <a:lnTo>
                    <a:pt x="757" y="103"/>
                  </a:lnTo>
                  <a:lnTo>
                    <a:pt x="756" y="103"/>
                  </a:lnTo>
                  <a:lnTo>
                    <a:pt x="708" y="118"/>
                  </a:lnTo>
                  <a:lnTo>
                    <a:pt x="658" y="135"/>
                  </a:lnTo>
                  <a:lnTo>
                    <a:pt x="657" y="136"/>
                  </a:lnTo>
                  <a:lnTo>
                    <a:pt x="605" y="153"/>
                  </a:lnTo>
                  <a:lnTo>
                    <a:pt x="604" y="153"/>
                  </a:lnTo>
                  <a:lnTo>
                    <a:pt x="551" y="174"/>
                  </a:lnTo>
                  <a:lnTo>
                    <a:pt x="496" y="196"/>
                  </a:lnTo>
                  <a:lnTo>
                    <a:pt x="494" y="197"/>
                  </a:lnTo>
                  <a:lnTo>
                    <a:pt x="438" y="223"/>
                  </a:lnTo>
                  <a:lnTo>
                    <a:pt x="437" y="223"/>
                  </a:lnTo>
                  <a:lnTo>
                    <a:pt x="377" y="250"/>
                  </a:lnTo>
                  <a:lnTo>
                    <a:pt x="317" y="279"/>
                  </a:lnTo>
                  <a:lnTo>
                    <a:pt x="316" y="279"/>
                  </a:lnTo>
                  <a:lnTo>
                    <a:pt x="254" y="311"/>
                  </a:lnTo>
                  <a:lnTo>
                    <a:pt x="0" y="445"/>
                  </a:lnTo>
                  <a:lnTo>
                    <a:pt x="35" y="513"/>
                  </a:lnTo>
                  <a:close/>
                </a:path>
              </a:pathLst>
            </a:custGeom>
            <a:solidFill>
              <a:srgbClr val="FF0000"/>
            </a:solidFill>
            <a:ln>
              <a:solidFill>
                <a:srgbClr val="FF0000"/>
              </a:solidFill>
            </a:ln>
          </p:spPr>
          <p:txBody>
            <a:bodyPr/>
            <a:lstStyle/>
            <a:p>
              <a:endParaRPr lang="en-US"/>
            </a:p>
          </p:txBody>
        </p:sp>
        <p:sp>
          <p:nvSpPr>
            <p:cNvPr id="13" name="Text Box 275"/>
            <p:cNvSpPr txBox="1">
              <a:spLocks noChangeArrowheads="1"/>
            </p:cNvSpPr>
            <p:nvPr/>
          </p:nvSpPr>
          <p:spPr bwMode="auto">
            <a:xfrm>
              <a:off x="601851" y="2503339"/>
              <a:ext cx="301798" cy="286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err="1" smtClean="0">
                  <a:solidFill>
                    <a:srgbClr val="00FF00"/>
                  </a:solidFill>
                  <a:latin typeface="Symbol" panose="05050102010706020507" pitchFamily="18" charset="2"/>
                </a:rPr>
                <a:t>D</a:t>
              </a:r>
              <a:r>
                <a:rPr lang="en-US" sz="2000" b="1" dirty="0" err="1" smtClean="0">
                  <a:solidFill>
                    <a:srgbClr val="00FF00"/>
                  </a:solidFill>
                </a:rPr>
                <a:t>p</a:t>
              </a:r>
              <a:endParaRPr lang="en-US" sz="2000" b="1" baseline="-25000" dirty="0">
                <a:solidFill>
                  <a:srgbClr val="00FF00"/>
                </a:solidFill>
              </a:endParaRPr>
            </a:p>
          </p:txBody>
        </p:sp>
        <p:sp>
          <p:nvSpPr>
            <p:cNvPr id="14" name="Freeform 278"/>
            <p:cNvSpPr>
              <a:spLocks/>
            </p:cNvSpPr>
            <p:nvPr/>
          </p:nvSpPr>
          <p:spPr bwMode="auto">
            <a:xfrm>
              <a:off x="916500" y="1049513"/>
              <a:ext cx="3806101" cy="3244111"/>
            </a:xfrm>
            <a:custGeom>
              <a:avLst/>
              <a:gdLst>
                <a:gd name="T0" fmla="*/ 0 w 7924"/>
                <a:gd name="T1" fmla="*/ 0 h 5708"/>
                <a:gd name="T2" fmla="*/ 0 w 7924"/>
                <a:gd name="T3" fmla="*/ 2147483647 h 5708"/>
                <a:gd name="T4" fmla="*/ 2147483647 w 7924"/>
                <a:gd name="T5" fmla="*/ 2147483647 h 5708"/>
                <a:gd name="T6" fmla="*/ 2147483647 w 7924"/>
                <a:gd name="T7" fmla="*/ 2147483647 h 5708"/>
                <a:gd name="T8" fmla="*/ 2147483647 w 7924"/>
                <a:gd name="T9" fmla="*/ 2147483647 h 5708"/>
                <a:gd name="T10" fmla="*/ 2147483647 w 7924"/>
                <a:gd name="T11" fmla="*/ 0 h 5708"/>
                <a:gd name="T12" fmla="*/ 0 w 7924"/>
                <a:gd name="T13" fmla="*/ 0 h 57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24" h="5708">
                  <a:moveTo>
                    <a:pt x="0" y="0"/>
                  </a:moveTo>
                  <a:lnTo>
                    <a:pt x="0" y="5708"/>
                  </a:lnTo>
                  <a:lnTo>
                    <a:pt x="7924" y="5708"/>
                  </a:lnTo>
                  <a:lnTo>
                    <a:pt x="7924" y="5632"/>
                  </a:lnTo>
                  <a:lnTo>
                    <a:pt x="75" y="5632"/>
                  </a:lnTo>
                  <a:lnTo>
                    <a:pt x="75" y="0"/>
                  </a:lnTo>
                  <a:lnTo>
                    <a:pt x="0" y="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279"/>
            <p:cNvSpPr>
              <a:spLocks/>
            </p:cNvSpPr>
            <p:nvPr/>
          </p:nvSpPr>
          <p:spPr bwMode="auto">
            <a:xfrm>
              <a:off x="862717" y="1049513"/>
              <a:ext cx="144061" cy="169367"/>
            </a:xfrm>
            <a:custGeom>
              <a:avLst/>
              <a:gdLst>
                <a:gd name="T0" fmla="*/ 2147483647 w 298"/>
                <a:gd name="T1" fmla="*/ 2147483647 h 297"/>
                <a:gd name="T2" fmla="*/ 2147483647 w 298"/>
                <a:gd name="T3" fmla="*/ 0 h 297"/>
                <a:gd name="T4" fmla="*/ 0 w 298"/>
                <a:gd name="T5" fmla="*/ 2147483647 h 297"/>
                <a:gd name="T6" fmla="*/ 2147483647 w 298"/>
                <a:gd name="T7" fmla="*/ 2147483647 h 2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8" h="297">
                  <a:moveTo>
                    <a:pt x="298" y="297"/>
                  </a:moveTo>
                  <a:lnTo>
                    <a:pt x="150" y="0"/>
                  </a:lnTo>
                  <a:lnTo>
                    <a:pt x="0" y="297"/>
                  </a:lnTo>
                  <a:lnTo>
                    <a:pt x="298" y="29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Rectangle 287"/>
            <p:cNvSpPr>
              <a:spLocks noChangeArrowheads="1"/>
            </p:cNvSpPr>
            <p:nvPr/>
          </p:nvSpPr>
          <p:spPr bwMode="auto">
            <a:xfrm>
              <a:off x="614931" y="1199556"/>
              <a:ext cx="299648" cy="284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30000"/>
                </a:spcAft>
              </a:pPr>
              <a:r>
                <a:rPr lang="en-US" sz="2000" b="1" dirty="0" err="1">
                  <a:latin typeface="Symbol" pitchFamily="18" charset="2"/>
                </a:rPr>
                <a:t>D</a:t>
              </a:r>
              <a:r>
                <a:rPr lang="en-US" sz="2000" b="1" dirty="0" err="1"/>
                <a:t>p</a:t>
              </a:r>
              <a:endParaRPr lang="en-US" sz="2000" b="1" dirty="0"/>
            </a:p>
          </p:txBody>
        </p:sp>
        <p:sp>
          <p:nvSpPr>
            <p:cNvPr id="17" name="Rectangle 288"/>
            <p:cNvSpPr>
              <a:spLocks noChangeArrowheads="1"/>
            </p:cNvSpPr>
            <p:nvPr/>
          </p:nvSpPr>
          <p:spPr bwMode="auto">
            <a:xfrm>
              <a:off x="4378116" y="4282257"/>
              <a:ext cx="215487" cy="286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30000"/>
                </a:spcAft>
              </a:pPr>
              <a:r>
                <a:rPr lang="en-US" sz="2000" b="1" dirty="0" smtClean="0"/>
                <a:t>V</a:t>
              </a:r>
              <a:endParaRPr lang="en-US" sz="2000" b="1" baseline="-25000" dirty="0"/>
            </a:p>
          </p:txBody>
        </p:sp>
        <p:cxnSp>
          <p:nvCxnSpPr>
            <p:cNvPr id="18" name="Straight Arrow Connector 17"/>
            <p:cNvCxnSpPr/>
            <p:nvPr/>
          </p:nvCxnSpPr>
          <p:spPr>
            <a:xfrm flipH="1" flipV="1">
              <a:off x="4720602" y="1037578"/>
              <a:ext cx="1999" cy="3256046"/>
            </a:xfrm>
            <a:prstGeom prst="straightConnector1">
              <a:avLst/>
            </a:prstGeom>
            <a:ln w="63500">
              <a:solidFill>
                <a:srgbClr val="8B8D8E"/>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287"/>
            <p:cNvSpPr>
              <a:spLocks noChangeArrowheads="1"/>
            </p:cNvSpPr>
            <p:nvPr/>
          </p:nvSpPr>
          <p:spPr bwMode="auto">
            <a:xfrm>
              <a:off x="4763964" y="1296743"/>
              <a:ext cx="215487" cy="286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30000"/>
                </a:spcAft>
              </a:pPr>
              <a:r>
                <a:rPr lang="en-US" sz="2000" b="1" dirty="0" smtClean="0"/>
                <a:t>P</a:t>
              </a:r>
              <a:endParaRPr lang="en-US" sz="2000" b="1" dirty="0"/>
            </a:p>
          </p:txBody>
        </p:sp>
        <p:sp>
          <p:nvSpPr>
            <p:cNvPr id="20" name="Freeform 3"/>
            <p:cNvSpPr>
              <a:spLocks/>
            </p:cNvSpPr>
            <p:nvPr/>
          </p:nvSpPr>
          <p:spPr bwMode="auto">
            <a:xfrm>
              <a:off x="949509" y="1665637"/>
              <a:ext cx="3107354" cy="2579580"/>
            </a:xfrm>
            <a:custGeom>
              <a:avLst/>
              <a:gdLst>
                <a:gd name="T0" fmla="*/ 0 w 2807732"/>
                <a:gd name="T1" fmla="*/ 83106 h 3342790"/>
                <a:gd name="T2" fmla="*/ 24557133 w 2807732"/>
                <a:gd name="T3" fmla="*/ 477 h 3342790"/>
                <a:gd name="T4" fmla="*/ 0 60000 65536"/>
                <a:gd name="T5" fmla="*/ 0 60000 65536"/>
                <a:gd name="connsiteX0" fmla="*/ 0 w 2729207"/>
                <a:gd name="connsiteY0" fmla="*/ 3395305 h 3395305"/>
                <a:gd name="connsiteX1" fmla="*/ 2729207 w 2729207"/>
                <a:gd name="connsiteY1" fmla="*/ 18839 h 3395305"/>
                <a:gd name="connsiteX0" fmla="*/ 0 w 2729207"/>
                <a:gd name="connsiteY0" fmla="*/ 3437988 h 3437988"/>
                <a:gd name="connsiteX1" fmla="*/ 2729207 w 2729207"/>
                <a:gd name="connsiteY1" fmla="*/ 61522 h 3437988"/>
              </a:gdLst>
              <a:ahLst/>
              <a:cxnLst>
                <a:cxn ang="0">
                  <a:pos x="connsiteX0" y="connsiteY0"/>
                </a:cxn>
                <a:cxn ang="0">
                  <a:pos x="connsiteX1" y="connsiteY1"/>
                </a:cxn>
              </a:cxnLst>
              <a:rect l="l" t="t" r="r" b="b"/>
              <a:pathLst>
                <a:path w="2729207" h="3437988">
                  <a:moveTo>
                    <a:pt x="0" y="3437988"/>
                  </a:moveTo>
                  <a:cubicBezTo>
                    <a:pt x="760035" y="2330128"/>
                    <a:pt x="1311789" y="-446854"/>
                    <a:pt x="2729207" y="61522"/>
                  </a:cubicBezTo>
                </a:path>
              </a:pathLst>
            </a:custGeom>
            <a:noFill/>
            <a:ln w="38100"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Line 272"/>
            <p:cNvSpPr>
              <a:spLocks noChangeShapeType="1"/>
            </p:cNvSpPr>
            <p:nvPr/>
          </p:nvSpPr>
          <p:spPr bwMode="auto">
            <a:xfrm rot="5400000" flipV="1">
              <a:off x="3618863" y="1106847"/>
              <a:ext cx="1" cy="2281476"/>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74"/>
            <p:cNvSpPr>
              <a:spLocks noChangeShapeType="1"/>
            </p:cNvSpPr>
            <p:nvPr/>
          </p:nvSpPr>
          <p:spPr bwMode="auto">
            <a:xfrm flipV="1">
              <a:off x="2480046" y="2247583"/>
              <a:ext cx="0" cy="2088099"/>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272"/>
            <p:cNvSpPr>
              <a:spLocks noChangeShapeType="1"/>
            </p:cNvSpPr>
            <p:nvPr/>
          </p:nvSpPr>
          <p:spPr bwMode="auto">
            <a:xfrm rot="5400000" flipV="1">
              <a:off x="1659857" y="1860418"/>
              <a:ext cx="0" cy="1565467"/>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16"/>
            <p:cNvSpPr>
              <a:spLocks noChangeArrowheads="1"/>
            </p:cNvSpPr>
            <p:nvPr/>
          </p:nvSpPr>
          <p:spPr bwMode="auto">
            <a:xfrm>
              <a:off x="2412817" y="2570403"/>
              <a:ext cx="130616" cy="145496"/>
            </a:xfrm>
            <a:prstGeom prst="ellipse">
              <a:avLst/>
            </a:prstGeom>
            <a:solidFill>
              <a:srgbClr val="FFFF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25" name="Oval 16"/>
            <p:cNvSpPr>
              <a:spLocks noChangeArrowheads="1"/>
            </p:cNvSpPr>
            <p:nvPr/>
          </p:nvSpPr>
          <p:spPr bwMode="auto">
            <a:xfrm>
              <a:off x="2412817" y="2174835"/>
              <a:ext cx="130616" cy="145496"/>
            </a:xfrm>
            <a:prstGeom prst="ellipse">
              <a:avLst/>
            </a:prstGeom>
            <a:solidFill>
              <a:srgbClr val="FFFF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grpSp>
      <p:sp>
        <p:nvSpPr>
          <p:cNvPr id="26" name="Text Box 275"/>
          <p:cNvSpPr txBox="1">
            <a:spLocks noChangeArrowheads="1"/>
          </p:cNvSpPr>
          <p:nvPr/>
        </p:nvSpPr>
        <p:spPr bwMode="auto">
          <a:xfrm>
            <a:off x="4787175" y="2368634"/>
            <a:ext cx="1549573" cy="307777"/>
          </a:xfrm>
          <a:prstGeom prst="rect">
            <a:avLst/>
          </a:prstGeom>
          <a:solidFill>
            <a:schemeClr val="bg1"/>
          </a:solidFill>
          <a:ln w="254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1400" b="1" dirty="0" smtClean="0">
                <a:solidFill>
                  <a:srgbClr val="FF0000"/>
                </a:solidFill>
              </a:rPr>
              <a:t>P</a:t>
            </a:r>
            <a:r>
              <a:rPr lang="en-US" sz="1400" b="1" baseline="-25000" dirty="0" smtClean="0">
                <a:solidFill>
                  <a:srgbClr val="FF0000"/>
                </a:solidFill>
              </a:rPr>
              <a:t>shaft</a:t>
            </a:r>
            <a:r>
              <a:rPr lang="en-US" sz="1400" b="1" dirty="0" smtClean="0">
                <a:solidFill>
                  <a:srgbClr val="FF0000"/>
                </a:solidFill>
              </a:rPr>
              <a:t> ≠ P</a:t>
            </a:r>
            <a:r>
              <a:rPr lang="en-US" sz="1400" b="1" baseline="-25000" dirty="0" smtClean="0">
                <a:solidFill>
                  <a:srgbClr val="FF0000"/>
                </a:solidFill>
              </a:rPr>
              <a:t>Measured</a:t>
            </a:r>
            <a:endParaRPr lang="en-US" sz="1400" b="1" baseline="-25000" dirty="0">
              <a:solidFill>
                <a:srgbClr val="FF0000"/>
              </a:solidFill>
            </a:endParaRPr>
          </a:p>
        </p:txBody>
      </p:sp>
      <p:pic>
        <p:nvPicPr>
          <p:cNvPr id="27" name="Picture 2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47783" y="3886200"/>
            <a:ext cx="5294533" cy="2486539"/>
          </a:xfrm>
          <a:prstGeom prst="rect">
            <a:avLst/>
          </a:prstGeom>
        </p:spPr>
      </p:pic>
      <p:sp>
        <p:nvSpPr>
          <p:cNvPr id="28" name="Text Box 273"/>
          <p:cNvSpPr txBox="1">
            <a:spLocks noChangeArrowheads="1"/>
          </p:cNvSpPr>
          <p:nvPr/>
        </p:nvSpPr>
        <p:spPr bwMode="auto">
          <a:xfrm>
            <a:off x="4787175" y="2322464"/>
            <a:ext cx="3561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smtClean="0">
                <a:solidFill>
                  <a:srgbClr val="00FF00"/>
                </a:solidFill>
              </a:rPr>
              <a:t>P</a:t>
            </a:r>
            <a:endParaRPr lang="en-US" sz="2000" b="1" baseline="-25000" dirty="0">
              <a:solidFill>
                <a:srgbClr val="00FF00"/>
              </a:solidFill>
            </a:endParaRPr>
          </a:p>
        </p:txBody>
      </p:sp>
      <p:sp>
        <p:nvSpPr>
          <p:cNvPr id="29" name="TextBox 28"/>
          <p:cNvSpPr txBox="1"/>
          <p:nvPr/>
        </p:nvSpPr>
        <p:spPr>
          <a:xfrm>
            <a:off x="6875689" y="1396061"/>
            <a:ext cx="2448272" cy="2246769"/>
          </a:xfrm>
          <a:prstGeom prst="rect">
            <a:avLst/>
          </a:prstGeom>
          <a:noFill/>
          <a:ln w="25400">
            <a:solidFill>
              <a:schemeClr val="tx2"/>
            </a:solidFill>
          </a:ln>
        </p:spPr>
        <p:txBody>
          <a:bodyPr wrap="square" rtlCol="0">
            <a:spAutoFit/>
          </a:bodyPr>
          <a:lstStyle/>
          <a:p>
            <a:r>
              <a:rPr lang="en-US" sz="2000" dirty="0" smtClean="0">
                <a:cs typeface="Arial" pitchFamily="34" charset="0"/>
              </a:rPr>
              <a:t>Typical values:</a:t>
            </a:r>
          </a:p>
          <a:p>
            <a:endParaRPr lang="en-US" sz="2000" dirty="0" smtClean="0">
              <a:cs typeface="Arial" pitchFamily="34" charset="0"/>
            </a:endParaRPr>
          </a:p>
          <a:p>
            <a:r>
              <a:rPr lang="en-US" sz="2000" dirty="0" smtClean="0">
                <a:latin typeface="Symbol" panose="05050102010706020507" pitchFamily="18" charset="2"/>
                <a:cs typeface="Arial" pitchFamily="34" charset="0"/>
              </a:rPr>
              <a:t>h</a:t>
            </a:r>
            <a:r>
              <a:rPr lang="en-US" sz="2000" baseline="-25000" dirty="0" smtClean="0">
                <a:latin typeface="Arial" pitchFamily="34" charset="0"/>
                <a:cs typeface="Arial" pitchFamily="34" charset="0"/>
              </a:rPr>
              <a:t>Transformer</a:t>
            </a:r>
            <a:r>
              <a:rPr lang="en-US" sz="2000" dirty="0" smtClean="0">
                <a:latin typeface="Arial" pitchFamily="34" charset="0"/>
                <a:cs typeface="Arial" pitchFamily="34" charset="0"/>
              </a:rPr>
              <a:t> =  99.0%</a:t>
            </a:r>
          </a:p>
          <a:p>
            <a:r>
              <a:rPr lang="en-US" sz="2000" dirty="0" smtClean="0">
                <a:latin typeface="Symbol" panose="05050102010706020507" pitchFamily="18" charset="2"/>
                <a:cs typeface="Arial" pitchFamily="34" charset="0"/>
              </a:rPr>
              <a:t>h</a:t>
            </a:r>
            <a:r>
              <a:rPr lang="en-US" sz="2000" baseline="-25000" dirty="0" smtClean="0">
                <a:latin typeface="Arial" pitchFamily="34" charset="0"/>
                <a:cs typeface="Arial" pitchFamily="34" charset="0"/>
              </a:rPr>
              <a:t>VSD</a:t>
            </a:r>
            <a:r>
              <a:rPr lang="en-US" sz="2000" dirty="0" smtClean="0">
                <a:latin typeface="Arial" pitchFamily="34" charset="0"/>
                <a:cs typeface="Arial" pitchFamily="34" charset="0"/>
              </a:rPr>
              <a:t> 	   =  97.5%</a:t>
            </a:r>
            <a:endParaRPr lang="en-US" sz="2000" dirty="0">
              <a:latin typeface="Arial" pitchFamily="34" charset="0"/>
              <a:cs typeface="Arial" pitchFamily="34" charset="0"/>
            </a:endParaRPr>
          </a:p>
          <a:p>
            <a:r>
              <a:rPr lang="en-US" sz="2000" dirty="0" smtClean="0">
                <a:latin typeface="Symbol" panose="05050102010706020507" pitchFamily="18" charset="2"/>
                <a:cs typeface="Arial" pitchFamily="34" charset="0"/>
              </a:rPr>
              <a:t>h</a:t>
            </a:r>
            <a:r>
              <a:rPr lang="en-US" sz="2000" baseline="-25000" dirty="0" smtClean="0">
                <a:latin typeface="Arial" pitchFamily="34" charset="0"/>
                <a:cs typeface="Arial" pitchFamily="34" charset="0"/>
              </a:rPr>
              <a:t>Cable	   </a:t>
            </a:r>
            <a:r>
              <a:rPr lang="en-US" sz="2000" dirty="0" smtClean="0">
                <a:latin typeface="Arial" pitchFamily="34" charset="0"/>
                <a:cs typeface="Arial" pitchFamily="34" charset="0"/>
              </a:rPr>
              <a:t> </a:t>
            </a:r>
            <a:r>
              <a:rPr lang="en-US" sz="2000" dirty="0">
                <a:latin typeface="Arial" pitchFamily="34" charset="0"/>
                <a:cs typeface="Arial" pitchFamily="34" charset="0"/>
              </a:rPr>
              <a:t>= </a:t>
            </a:r>
            <a:r>
              <a:rPr lang="en-US" sz="2000" dirty="0" smtClean="0">
                <a:latin typeface="Arial" pitchFamily="34" charset="0"/>
                <a:cs typeface="Arial" pitchFamily="34" charset="0"/>
              </a:rPr>
              <a:t> 99.5%</a:t>
            </a:r>
            <a:endParaRPr lang="en-US" sz="2000" dirty="0">
              <a:latin typeface="Arial" pitchFamily="34" charset="0"/>
              <a:cs typeface="Arial" pitchFamily="34" charset="0"/>
            </a:endParaRPr>
          </a:p>
          <a:p>
            <a:r>
              <a:rPr lang="en-US" sz="2000" dirty="0" smtClean="0">
                <a:latin typeface="Symbol" panose="05050102010706020507" pitchFamily="18" charset="2"/>
                <a:cs typeface="Arial" pitchFamily="34" charset="0"/>
              </a:rPr>
              <a:t>h</a:t>
            </a:r>
            <a:r>
              <a:rPr lang="en-US" sz="2000" baseline="-25000" dirty="0" smtClean="0">
                <a:latin typeface="Arial" pitchFamily="34" charset="0"/>
                <a:cs typeface="Arial" pitchFamily="34" charset="0"/>
              </a:rPr>
              <a:t>Motor</a:t>
            </a:r>
            <a:r>
              <a:rPr lang="en-US" sz="2000" dirty="0" smtClean="0">
                <a:latin typeface="Arial" pitchFamily="34" charset="0"/>
                <a:cs typeface="Arial" pitchFamily="34" charset="0"/>
              </a:rPr>
              <a:t> 	   =  96.5%</a:t>
            </a:r>
          </a:p>
          <a:p>
            <a:r>
              <a:rPr lang="en-US" sz="2000" dirty="0" smtClean="0">
                <a:latin typeface="Symbol" panose="05050102010706020507" pitchFamily="18" charset="2"/>
                <a:cs typeface="Arial" pitchFamily="34" charset="0"/>
              </a:rPr>
              <a:t>h</a:t>
            </a:r>
            <a:r>
              <a:rPr lang="en-US" sz="2000" baseline="-25000" dirty="0" smtClean="0">
                <a:latin typeface="Arial" pitchFamily="34" charset="0"/>
                <a:cs typeface="Arial" pitchFamily="34" charset="0"/>
              </a:rPr>
              <a:t>Coupling</a:t>
            </a:r>
            <a:r>
              <a:rPr lang="en-US" sz="2000" dirty="0" smtClean="0">
                <a:latin typeface="Arial" pitchFamily="34" charset="0"/>
                <a:cs typeface="Arial" pitchFamily="34" charset="0"/>
              </a:rPr>
              <a:t> 	   =   100%</a:t>
            </a:r>
          </a:p>
        </p:txBody>
      </p:sp>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1"/>
          </p:nvPr>
        </p:nvSpPr>
        <p:spPr/>
        <p:txBody>
          <a:bodyPr/>
          <a:lstStyle/>
          <a:p>
            <a:pPr>
              <a:defRPr/>
            </a:pPr>
            <a:fld id="{2769C510-0734-4155-82AA-15A9CA3272D4}" type="slidenum">
              <a:rPr lang="en-US" smtClean="0"/>
              <a:pPr>
                <a:defRPr/>
              </a:pPr>
              <a:t>24</a:t>
            </a:fld>
            <a:endParaRPr lang="en-US" dirty="0"/>
          </a:p>
        </p:txBody>
      </p:sp>
    </p:spTree>
    <p:extLst>
      <p:ext uri="{BB962C8B-B14F-4D97-AF65-F5344CB8AC3E}">
        <p14:creationId xmlns:p14="http://schemas.microsoft.com/office/powerpoint/2010/main" val="248180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28"/>
                                        </p:tgtEl>
                                      </p:cBhvr>
                                    </p:animEffect>
                                    <p:set>
                                      <p:cBhvr>
                                        <p:cTn id="7" dur="1" fill="hold">
                                          <p:stCondLst>
                                            <p:cond delay="1999"/>
                                          </p:stCondLst>
                                        </p:cTn>
                                        <p:tgtEl>
                                          <p:spTgt spid="2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6" presetClass="entr" presetSubtype="16"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circle(in)">
                                      <p:cBhvr>
                                        <p:cTn id="22"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FE6FF88A-152B-4513-B6E5-F3B4937669FE}" type="slidenum">
              <a:rPr lang="en-US" sz="800"/>
              <a:pPr algn="r"/>
              <a:t>25</a:t>
            </a:fld>
            <a:endParaRPr lang="en-US" sz="800"/>
          </a:p>
        </p:txBody>
      </p:sp>
      <p:sp>
        <p:nvSpPr>
          <p:cNvPr id="50180" name="Rectangle 3"/>
          <p:cNvSpPr>
            <a:spLocks noChangeArrowheads="1"/>
          </p:cNvSpPr>
          <p:nvPr/>
        </p:nvSpPr>
        <p:spPr bwMode="auto">
          <a:xfrm>
            <a:off x="560388" y="1296988"/>
            <a:ext cx="8785225" cy="5111750"/>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a:t>Shaft power </a:t>
            </a:r>
            <a:r>
              <a:rPr lang="en-US" sz="1200"/>
              <a:t>(as calculated process-wise)</a:t>
            </a:r>
            <a:endParaRPr lang="en-US" sz="2000"/>
          </a:p>
          <a:p>
            <a:pPr marL="269875" indent="-269875">
              <a:spcBef>
                <a:spcPts val="1200"/>
              </a:spcBef>
              <a:buClr>
                <a:schemeClr val="accent1"/>
              </a:buClr>
              <a:buFont typeface="Arial" charset="0"/>
              <a:buChar char="•"/>
            </a:pPr>
            <a:endParaRPr lang="en-US" sz="2000"/>
          </a:p>
          <a:p>
            <a:pPr marL="269875" indent="-269875">
              <a:spcBef>
                <a:spcPts val="1200"/>
              </a:spcBef>
              <a:buClr>
                <a:schemeClr val="accent1"/>
              </a:buClr>
              <a:buFont typeface="Arial" charset="0"/>
              <a:buChar char="•"/>
            </a:pPr>
            <a:endParaRPr lang="en-US" sz="2000"/>
          </a:p>
          <a:p>
            <a:pPr marL="269875" indent="-269875">
              <a:spcBef>
                <a:spcPts val="1200"/>
              </a:spcBef>
              <a:buClr>
                <a:schemeClr val="accent1"/>
              </a:buClr>
              <a:buFont typeface="Arial" charset="0"/>
              <a:buChar char="•"/>
            </a:pPr>
            <a:endParaRPr lang="en-US" sz="2000"/>
          </a:p>
          <a:p>
            <a:pPr marL="269875" indent="-269875">
              <a:spcBef>
                <a:spcPts val="1200"/>
              </a:spcBef>
              <a:buClr>
                <a:schemeClr val="accent1"/>
              </a:buClr>
              <a:buFont typeface="Arial" charset="0"/>
              <a:buChar char="•"/>
            </a:pPr>
            <a:r>
              <a:rPr lang="en-US" sz="2000"/>
              <a:t>Total power </a:t>
            </a:r>
            <a:r>
              <a:rPr lang="en-US" sz="1200"/>
              <a:t>(as measured electrically)</a:t>
            </a:r>
          </a:p>
        </p:txBody>
      </p:sp>
      <p:pic>
        <p:nvPicPr>
          <p:cNvPr id="50181" name="Picture 4"/>
          <p:cNvPicPr>
            <a:picLocks noChangeAspect="1" noChangeArrowheads="1"/>
          </p:cNvPicPr>
          <p:nvPr/>
        </p:nvPicPr>
        <p:blipFill>
          <a:blip r:embed="rId2"/>
          <a:srcRect/>
          <a:stretch>
            <a:fillRect/>
          </a:stretch>
        </p:blipFill>
        <p:spPr bwMode="auto">
          <a:xfrm>
            <a:off x="2286000" y="1847850"/>
            <a:ext cx="2895600" cy="1233488"/>
          </a:xfrm>
          <a:prstGeom prst="rect">
            <a:avLst/>
          </a:prstGeom>
          <a:noFill/>
          <a:ln w="9525">
            <a:noFill/>
            <a:miter lim="800000"/>
            <a:headEnd/>
            <a:tailEnd/>
          </a:ln>
        </p:spPr>
      </p:pic>
      <p:pic>
        <p:nvPicPr>
          <p:cNvPr id="50182" name="Picture 5"/>
          <p:cNvPicPr>
            <a:picLocks noChangeAspect="1" noChangeArrowheads="1"/>
          </p:cNvPicPr>
          <p:nvPr/>
        </p:nvPicPr>
        <p:blipFill>
          <a:blip r:embed="rId3"/>
          <a:srcRect/>
          <a:stretch>
            <a:fillRect/>
          </a:stretch>
        </p:blipFill>
        <p:spPr bwMode="auto">
          <a:xfrm>
            <a:off x="2286000" y="3906838"/>
            <a:ext cx="3325813" cy="1141412"/>
          </a:xfrm>
          <a:prstGeom prst="rect">
            <a:avLst/>
          </a:prstGeom>
          <a:noFill/>
          <a:ln w="9525">
            <a:noFill/>
            <a:miter lim="800000"/>
            <a:headEnd/>
            <a:tailEnd/>
          </a:ln>
        </p:spPr>
      </p:pic>
      <p:pic>
        <p:nvPicPr>
          <p:cNvPr id="50183" name="Picture 8"/>
          <p:cNvPicPr>
            <a:picLocks noChangeAspect="1" noChangeArrowheads="1"/>
          </p:cNvPicPr>
          <p:nvPr/>
        </p:nvPicPr>
        <p:blipFill>
          <a:blip r:embed="rId4"/>
          <a:srcRect/>
          <a:stretch>
            <a:fillRect/>
          </a:stretch>
        </p:blipFill>
        <p:spPr bwMode="auto">
          <a:xfrm>
            <a:off x="6172200" y="4057650"/>
            <a:ext cx="1150938" cy="1346200"/>
          </a:xfrm>
          <a:prstGeom prst="rect">
            <a:avLst/>
          </a:prstGeom>
          <a:noFill/>
          <a:ln w="9525">
            <a:noFill/>
            <a:miter lim="800000"/>
            <a:headEnd/>
            <a:tailEnd/>
          </a:ln>
        </p:spPr>
      </p:pic>
      <p:sp>
        <p:nvSpPr>
          <p:cNvPr id="21510" name="Text Box 6"/>
          <p:cNvSpPr txBox="1">
            <a:spLocks noRot="1" noChangeAspect="1" noMove="1" noResize="1" noEditPoints="1" noAdjustHandles="1" noChangeArrowheads="1" noChangeShapeType="1" noTextEdit="1"/>
          </p:cNvSpPr>
          <p:nvPr/>
        </p:nvSpPr>
        <p:spPr bwMode="auto">
          <a:xfrm>
            <a:off x="6324600" y="1828800"/>
            <a:ext cx="3655296" cy="1861728"/>
          </a:xfrm>
          <a:prstGeom prst="rect">
            <a:avLst/>
          </a:prstGeom>
          <a:blipFill rotWithShape="1">
            <a:blip r:embed="rId5" cstate="email">
              <a:extLst/>
            </a:blip>
            <a:stretch>
              <a:fillRect l="-1002" t="-1311" b="-1639"/>
            </a:stretch>
          </a:blipFill>
          <a:ln>
            <a:noFill/>
          </a:ln>
          <a:effectLst/>
          <a:extLst/>
        </p:spPr>
        <p:txBody>
          <a:bodyPr/>
          <a:lstStyle/>
          <a:p>
            <a:pPr fontAlgn="auto">
              <a:spcBef>
                <a:spcPts val="0"/>
              </a:spcBef>
              <a:spcAft>
                <a:spcPts val="0"/>
              </a:spcAft>
              <a:defRPr/>
            </a:pPr>
            <a:r>
              <a:rPr lang="en-US">
                <a:noFill/>
                <a:latin typeface="+mn-lt"/>
                <a:cs typeface="+mn-cs"/>
              </a:rPr>
              <a:t> </a:t>
            </a:r>
          </a:p>
        </p:txBody>
      </p:sp>
      <p:sp>
        <p:nvSpPr>
          <p:cNvPr id="50185"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Power consumption – some definitions</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25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7CE2EBE3-F782-4395-878C-94242AF1D587}" type="slidenum">
              <a:rPr lang="en-US" sz="800"/>
              <a:pPr algn="r"/>
              <a:t>26</a:t>
            </a:fld>
            <a:endParaRPr lang="en-US" sz="800"/>
          </a:p>
        </p:txBody>
      </p:sp>
      <p:sp>
        <p:nvSpPr>
          <p:cNvPr id="51204"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Fan Efficiency</a:t>
            </a:r>
          </a:p>
        </p:txBody>
      </p:sp>
      <p:sp>
        <p:nvSpPr>
          <p:cNvPr id="18436" name="Text Box 4"/>
          <p:cNvSpPr txBox="1">
            <a:spLocks noRot="1" noChangeAspect="1" noMove="1" noResize="1" noEditPoints="1" noAdjustHandles="1" noChangeArrowheads="1" noChangeShapeType="1" noTextEdit="1"/>
          </p:cNvSpPr>
          <p:nvPr/>
        </p:nvSpPr>
        <p:spPr bwMode="auto">
          <a:xfrm>
            <a:off x="1582738" y="3060058"/>
            <a:ext cx="7423150" cy="2417458"/>
          </a:xfrm>
          <a:prstGeom prst="rect">
            <a:avLst/>
          </a:prstGeom>
          <a:blipFill rotWithShape="1">
            <a:blip r:embed="rId2"/>
            <a:stretch>
              <a:fillRect l="-904"/>
            </a:stretch>
          </a:blipFill>
          <a:ln>
            <a:noFill/>
          </a:ln>
          <a:effectLst/>
          <a:extLst/>
        </p:spPr>
        <p:txBody>
          <a:bodyPr/>
          <a:lstStyle/>
          <a:p>
            <a:pPr fontAlgn="auto">
              <a:spcBef>
                <a:spcPts val="0"/>
              </a:spcBef>
              <a:spcAft>
                <a:spcPts val="0"/>
              </a:spcAft>
              <a:defRPr/>
            </a:pPr>
            <a:r>
              <a:rPr lang="en-US">
                <a:noFill/>
                <a:latin typeface="+mn-lt"/>
                <a:cs typeface="+mn-cs"/>
              </a:rPr>
              <a:t> </a:t>
            </a:r>
          </a:p>
        </p:txBody>
      </p:sp>
      <p:sp>
        <p:nvSpPr>
          <p:cNvPr id="51206" name="Text Box 9"/>
          <p:cNvSpPr txBox="1">
            <a:spLocks noChangeArrowheads="1"/>
          </p:cNvSpPr>
          <p:nvPr/>
        </p:nvSpPr>
        <p:spPr bwMode="auto">
          <a:xfrm>
            <a:off x="1589088" y="5478463"/>
            <a:ext cx="5963492" cy="587853"/>
          </a:xfrm>
          <a:prstGeom prst="rect">
            <a:avLst/>
          </a:prstGeom>
          <a:noFill/>
          <a:ln w="9525">
            <a:noFill/>
            <a:miter lim="800000"/>
            <a:headEnd/>
            <a:tailEnd/>
          </a:ln>
        </p:spPr>
        <p:txBody>
          <a:bodyPr wrap="none">
            <a:spAutoFit/>
          </a:bodyPr>
          <a:lstStyle/>
          <a:p>
            <a:pPr>
              <a:spcAft>
                <a:spcPct val="30000"/>
              </a:spcAft>
              <a:buClr>
                <a:schemeClr val="tx2"/>
              </a:buClr>
              <a:buFont typeface="Symbol" pitchFamily="18" charset="2"/>
              <a:buChar char="Þ"/>
            </a:pPr>
            <a:r>
              <a:rPr lang="en-US" sz="1400" dirty="0">
                <a:cs typeface="Times New Roman" pitchFamily="18" charset="0"/>
              </a:rPr>
              <a:t> in case of significant dust load additional shaft power to be considered</a:t>
            </a:r>
          </a:p>
          <a:p>
            <a:pPr>
              <a:spcAft>
                <a:spcPct val="30000"/>
              </a:spcAft>
              <a:buClr>
                <a:schemeClr val="tx2"/>
              </a:buClr>
              <a:buFont typeface="Symbol" pitchFamily="18" charset="2"/>
              <a:buChar char="Þ"/>
            </a:pPr>
            <a:r>
              <a:rPr lang="en-US" sz="1400" dirty="0">
                <a:cs typeface="Times New Roman" pitchFamily="18" charset="0"/>
              </a:rPr>
              <a:t> for detailed calculation application of </a:t>
            </a:r>
            <a:r>
              <a:rPr lang="en-US" sz="1400" dirty="0" smtClean="0">
                <a:cs typeface="Times New Roman" pitchFamily="18" charset="0"/>
              </a:rPr>
              <a:t>fan tool recommended</a:t>
            </a:r>
            <a:endParaRPr lang="en-US" sz="1400" dirty="0">
              <a:cs typeface="Times New Roman" pitchFamily="18" charset="0"/>
            </a:endParaRPr>
          </a:p>
        </p:txBody>
      </p:sp>
      <p:pic>
        <p:nvPicPr>
          <p:cNvPr id="2" name="TextBox 1"/>
          <p:cNvPicPr>
            <a:picLocks noRot="1" noChangeAspect="1" noMove="1" noResize="1" noEditPoints="1" noAdjustHandles="1" noChangeArrowheads="1"/>
          </p:cNvPicPr>
          <p:nvPr/>
        </p:nvPicPr>
        <p:blipFill>
          <a:blip r:embed="rId3"/>
          <a:srcRect/>
          <a:stretch>
            <a:fillRect/>
          </a:stretch>
        </p:blipFill>
        <p:spPr bwMode="auto">
          <a:xfrm>
            <a:off x="3206750" y="1468438"/>
            <a:ext cx="3419475" cy="1268412"/>
          </a:xfrm>
          <a:prstGeom prst="rect">
            <a:avLst/>
          </a:prstGeom>
          <a:noFill/>
          <a:ln w="9525">
            <a:solidFill>
              <a:schemeClr val="accent2"/>
            </a:solidFill>
            <a:miter lim="800000"/>
            <a:headEnd/>
            <a:tailEnd/>
          </a:ln>
        </p:spPr>
      </p:pic>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1"/>
          </p:nvPr>
        </p:nvSpPr>
        <p:spPr/>
        <p:txBody>
          <a:bodyPr/>
          <a:lstStyle/>
          <a:p>
            <a:pPr>
              <a:defRPr/>
            </a:pPr>
            <a:fld id="{12DAB12B-9646-41B4-8838-7E0643645623}" type="slidenum">
              <a:rPr lang="en-US" smtClean="0"/>
              <a:pPr>
                <a:defRPr/>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6C838FC-46E9-47F1-BB15-EFB85B8E87DA}" type="slidenum">
              <a:rPr lang="en-US" sz="800"/>
              <a:pPr algn="r"/>
              <a:t>27</a:t>
            </a:fld>
            <a:endParaRPr lang="en-US" sz="800"/>
          </a:p>
        </p:txBody>
      </p:sp>
      <p:sp>
        <p:nvSpPr>
          <p:cNvPr id="52228"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Fan Efficiency with Dust Impact</a:t>
            </a:r>
          </a:p>
        </p:txBody>
      </p:sp>
      <p:sp>
        <p:nvSpPr>
          <p:cNvPr id="29700" name="Text Box 4"/>
          <p:cNvSpPr txBox="1">
            <a:spLocks noRot="1" noChangeAspect="1" noMove="1" noResize="1" noEditPoints="1" noAdjustHandles="1" noChangeArrowheads="1" noChangeShapeType="1" noTextEdit="1"/>
          </p:cNvSpPr>
          <p:nvPr/>
        </p:nvSpPr>
        <p:spPr bwMode="auto">
          <a:xfrm>
            <a:off x="1208584" y="3210717"/>
            <a:ext cx="7423150" cy="2864503"/>
          </a:xfrm>
          <a:prstGeom prst="rect">
            <a:avLst/>
          </a:prstGeom>
          <a:blipFill rotWithShape="1">
            <a:blip r:embed="rId2"/>
            <a:stretch>
              <a:fillRect l="-821" b="-1702"/>
            </a:stretch>
          </a:blipFill>
          <a:ln>
            <a:noFill/>
          </a:ln>
          <a:effectLst/>
          <a:extLst/>
        </p:spPr>
        <p:txBody>
          <a:bodyPr/>
          <a:lstStyle/>
          <a:p>
            <a:pPr fontAlgn="auto">
              <a:spcBef>
                <a:spcPts val="0"/>
              </a:spcBef>
              <a:spcAft>
                <a:spcPts val="0"/>
              </a:spcAft>
              <a:defRPr/>
            </a:pPr>
            <a:r>
              <a:rPr lang="en-US">
                <a:noFill/>
                <a:latin typeface="+mn-lt"/>
                <a:cs typeface="+mn-cs"/>
              </a:rPr>
              <a:t> </a:t>
            </a:r>
          </a:p>
        </p:txBody>
      </p:sp>
      <p:sp>
        <p:nvSpPr>
          <p:cNvPr id="6" name="TextBox 5"/>
          <p:cNvSpPr txBox="1">
            <a:spLocks noRot="1" noChangeAspect="1" noMove="1" noResize="1" noEditPoints="1" noAdjustHandles="1" noChangeArrowheads="1" noChangeShapeType="1" noTextEdit="1"/>
          </p:cNvSpPr>
          <p:nvPr/>
        </p:nvSpPr>
        <p:spPr>
          <a:xfrm>
            <a:off x="2471885" y="1700808"/>
            <a:ext cx="5073401" cy="997324"/>
          </a:xfrm>
          <a:prstGeom prst="rect">
            <a:avLst/>
          </a:prstGeom>
          <a:blipFill rotWithShape="1">
            <a:blip r:embed="rId3"/>
            <a:stretch>
              <a:fillRect/>
            </a:stretch>
          </a:blipFill>
          <a:ln w="25400">
            <a:solidFill>
              <a:schemeClr val="tx2"/>
            </a:solidFill>
          </a:ln>
        </p:spPr>
        <p:txBody>
          <a:bodyPr/>
          <a:lstStyle/>
          <a:p>
            <a:pPr fontAlgn="auto">
              <a:spcBef>
                <a:spcPts val="0"/>
              </a:spcBef>
              <a:spcAft>
                <a:spcPts val="0"/>
              </a:spcAft>
              <a:defRPr/>
            </a:pPr>
            <a:r>
              <a:rPr lang="en-US">
                <a:noFill/>
                <a:latin typeface="+mn-lt"/>
                <a:cs typeface="+mn-cs"/>
              </a:rPr>
              <a:t> </a:t>
            </a:r>
          </a:p>
        </p:txBody>
      </p:sp>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1"/>
          </p:nvPr>
        </p:nvSpPr>
        <p:spPr/>
        <p:txBody>
          <a:bodyPr/>
          <a:lstStyle/>
          <a:p>
            <a:pPr>
              <a:defRPr/>
            </a:pPr>
            <a:fld id="{12DAB12B-9646-41B4-8838-7E0643645623}" type="slidenum">
              <a:rPr lang="en-US" smtClean="0"/>
              <a:pPr>
                <a:defRPr/>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Fan </a:t>
            </a:r>
            <a:r>
              <a:rPr lang="en-US" dirty="0">
                <a:latin typeface="Arial" pitchFamily="34" charset="0"/>
                <a:cs typeface="Arial" pitchFamily="34" charset="0"/>
              </a:rPr>
              <a:t>Efficiency </a:t>
            </a:r>
            <a:r>
              <a:rPr lang="en-US" dirty="0" smtClean="0">
                <a:latin typeface="Arial" pitchFamily="34" charset="0"/>
                <a:cs typeface="Arial" pitchFamily="34" charset="0"/>
              </a:rPr>
              <a:t>Field</a:t>
            </a:r>
            <a:endParaRPr lang="en-US" dirty="0"/>
          </a:p>
        </p:txBody>
      </p:sp>
      <p:sp>
        <p:nvSpPr>
          <p:cNvPr id="7" name="Freeform 3"/>
          <p:cNvSpPr>
            <a:spLocks/>
          </p:cNvSpPr>
          <p:nvPr/>
        </p:nvSpPr>
        <p:spPr bwMode="auto">
          <a:xfrm>
            <a:off x="918146" y="3478212"/>
            <a:ext cx="4664075" cy="2714625"/>
          </a:xfrm>
          <a:custGeom>
            <a:avLst/>
            <a:gdLst>
              <a:gd name="T0" fmla="*/ 2147483647 w 5876"/>
              <a:gd name="T1" fmla="*/ 2147483647 h 3421"/>
              <a:gd name="T2" fmla="*/ 2147483647 w 5876"/>
              <a:gd name="T3" fmla="*/ 2147483647 h 3421"/>
              <a:gd name="T4" fmla="*/ 2147483647 w 5876"/>
              <a:gd name="T5" fmla="*/ 2147483647 h 3421"/>
              <a:gd name="T6" fmla="*/ 2147483647 w 5876"/>
              <a:gd name="T7" fmla="*/ 2147483647 h 3421"/>
              <a:gd name="T8" fmla="*/ 2147483647 w 5876"/>
              <a:gd name="T9" fmla="*/ 2147483647 h 3421"/>
              <a:gd name="T10" fmla="*/ 2147483647 w 5876"/>
              <a:gd name="T11" fmla="*/ 2147483647 h 3421"/>
              <a:gd name="T12" fmla="*/ 2147483647 w 5876"/>
              <a:gd name="T13" fmla="*/ 2147483647 h 3421"/>
              <a:gd name="T14" fmla="*/ 2147483647 w 5876"/>
              <a:gd name="T15" fmla="*/ 2147483647 h 3421"/>
              <a:gd name="T16" fmla="*/ 2147483647 w 5876"/>
              <a:gd name="T17" fmla="*/ 2147483647 h 3421"/>
              <a:gd name="T18" fmla="*/ 2147483647 w 5876"/>
              <a:gd name="T19" fmla="*/ 2147483647 h 3421"/>
              <a:gd name="T20" fmla="*/ 2147483647 w 5876"/>
              <a:gd name="T21" fmla="*/ 2147483647 h 3421"/>
              <a:gd name="T22" fmla="*/ 2147483647 w 5876"/>
              <a:gd name="T23" fmla="*/ 2147483647 h 3421"/>
              <a:gd name="T24" fmla="*/ 2147483647 w 5876"/>
              <a:gd name="T25" fmla="*/ 2147483647 h 3421"/>
              <a:gd name="T26" fmla="*/ 2147483647 w 5876"/>
              <a:gd name="T27" fmla="*/ 2147483647 h 3421"/>
              <a:gd name="T28" fmla="*/ 2147483647 w 5876"/>
              <a:gd name="T29" fmla="*/ 2147483647 h 3421"/>
              <a:gd name="T30" fmla="*/ 2147483647 w 5876"/>
              <a:gd name="T31" fmla="*/ 2147483647 h 3421"/>
              <a:gd name="T32" fmla="*/ 2147483647 w 5876"/>
              <a:gd name="T33" fmla="*/ 2147483647 h 3421"/>
              <a:gd name="T34" fmla="*/ 2147483647 w 5876"/>
              <a:gd name="T35" fmla="*/ 2147483647 h 3421"/>
              <a:gd name="T36" fmla="*/ 2147483647 w 5876"/>
              <a:gd name="T37" fmla="*/ 2147483647 h 3421"/>
              <a:gd name="T38" fmla="*/ 2147483647 w 5876"/>
              <a:gd name="T39" fmla="*/ 2147483647 h 3421"/>
              <a:gd name="T40" fmla="*/ 2147483647 w 5876"/>
              <a:gd name="T41" fmla="*/ 2147483647 h 3421"/>
              <a:gd name="T42" fmla="*/ 2147483647 w 5876"/>
              <a:gd name="T43" fmla="*/ 2147483647 h 3421"/>
              <a:gd name="T44" fmla="*/ 2147483647 w 5876"/>
              <a:gd name="T45" fmla="*/ 2147483647 h 3421"/>
              <a:gd name="T46" fmla="*/ 2147483647 w 5876"/>
              <a:gd name="T47" fmla="*/ 2147483647 h 3421"/>
              <a:gd name="T48" fmla="*/ 2147483647 w 5876"/>
              <a:gd name="T49" fmla="*/ 2147483647 h 3421"/>
              <a:gd name="T50" fmla="*/ 2147483647 w 5876"/>
              <a:gd name="T51" fmla="*/ 2147483647 h 3421"/>
              <a:gd name="T52" fmla="*/ 2147483647 w 5876"/>
              <a:gd name="T53" fmla="*/ 2147483647 h 3421"/>
              <a:gd name="T54" fmla="*/ 2147483647 w 5876"/>
              <a:gd name="T55" fmla="*/ 2147483647 h 3421"/>
              <a:gd name="T56" fmla="*/ 2147483647 w 5876"/>
              <a:gd name="T57" fmla="*/ 2147483647 h 3421"/>
              <a:gd name="T58" fmla="*/ 2147483647 w 5876"/>
              <a:gd name="T59" fmla="*/ 2147483647 h 3421"/>
              <a:gd name="T60" fmla="*/ 2147483647 w 5876"/>
              <a:gd name="T61" fmla="*/ 2147483647 h 3421"/>
              <a:gd name="T62" fmla="*/ 2147483647 w 5876"/>
              <a:gd name="T63" fmla="*/ 2147483647 h 3421"/>
              <a:gd name="T64" fmla="*/ 2147483647 w 5876"/>
              <a:gd name="T65" fmla="*/ 2147483647 h 3421"/>
              <a:gd name="T66" fmla="*/ 2147483647 w 5876"/>
              <a:gd name="T67" fmla="*/ 2147483647 h 3421"/>
              <a:gd name="T68" fmla="*/ 2147483647 w 5876"/>
              <a:gd name="T69" fmla="*/ 2147483647 h 3421"/>
              <a:gd name="T70" fmla="*/ 2147483647 w 5876"/>
              <a:gd name="T71" fmla="*/ 2147483647 h 3421"/>
              <a:gd name="T72" fmla="*/ 2147483647 w 5876"/>
              <a:gd name="T73" fmla="*/ 2147483647 h 3421"/>
              <a:gd name="T74" fmla="*/ 2147483647 w 5876"/>
              <a:gd name="T75" fmla="*/ 2147483647 h 3421"/>
              <a:gd name="T76" fmla="*/ 2147483647 w 5876"/>
              <a:gd name="T77" fmla="*/ 2147483647 h 3421"/>
              <a:gd name="T78" fmla="*/ 2147483647 w 5876"/>
              <a:gd name="T79" fmla="*/ 2147483647 h 3421"/>
              <a:gd name="T80" fmla="*/ 2147483647 w 5876"/>
              <a:gd name="T81" fmla="*/ 2147483647 h 3421"/>
              <a:gd name="T82" fmla="*/ 2147483647 w 5876"/>
              <a:gd name="T83" fmla="*/ 2147483647 h 3421"/>
              <a:gd name="T84" fmla="*/ 2147483647 w 5876"/>
              <a:gd name="T85" fmla="*/ 2147483647 h 3421"/>
              <a:gd name="T86" fmla="*/ 2147483647 w 5876"/>
              <a:gd name="T87" fmla="*/ 2147483647 h 3421"/>
              <a:gd name="T88" fmla="*/ 2147483647 w 5876"/>
              <a:gd name="T89" fmla="*/ 2147483647 h 3421"/>
              <a:gd name="T90" fmla="*/ 2147483647 w 5876"/>
              <a:gd name="T91" fmla="*/ 2147483647 h 3421"/>
              <a:gd name="T92" fmla="*/ 2147483647 w 5876"/>
              <a:gd name="T93" fmla="*/ 2147483647 h 3421"/>
              <a:gd name="T94" fmla="*/ 2147483647 w 5876"/>
              <a:gd name="T95" fmla="*/ 2147483647 h 3421"/>
              <a:gd name="T96" fmla="*/ 2147483647 w 5876"/>
              <a:gd name="T97" fmla="*/ 2147483647 h 3421"/>
              <a:gd name="T98" fmla="*/ 2147483647 w 5876"/>
              <a:gd name="T99" fmla="*/ 2147483647 h 3421"/>
              <a:gd name="T100" fmla="*/ 2147483647 w 5876"/>
              <a:gd name="T101" fmla="*/ 2147483647 h 3421"/>
              <a:gd name="T102" fmla="*/ 2147483647 w 5876"/>
              <a:gd name="T103" fmla="*/ 2147483647 h 3421"/>
              <a:gd name="T104" fmla="*/ 2147483647 w 5876"/>
              <a:gd name="T105" fmla="*/ 2147483647 h 3421"/>
              <a:gd name="T106" fmla="*/ 2147483647 w 5876"/>
              <a:gd name="T107" fmla="*/ 0 h 3421"/>
              <a:gd name="T108" fmla="*/ 2147483647 w 5876"/>
              <a:gd name="T109" fmla="*/ 2147483647 h 3421"/>
              <a:gd name="T110" fmla="*/ 2147483647 w 5876"/>
              <a:gd name="T111" fmla="*/ 2147483647 h 3421"/>
              <a:gd name="T112" fmla="*/ 2147483647 w 5876"/>
              <a:gd name="T113" fmla="*/ 2147483647 h 3421"/>
              <a:gd name="T114" fmla="*/ 2147483647 w 5876"/>
              <a:gd name="T115" fmla="*/ 2147483647 h 3421"/>
              <a:gd name="T116" fmla="*/ 2147483647 w 5876"/>
              <a:gd name="T117" fmla="*/ 2147483647 h 3421"/>
              <a:gd name="T118" fmla="*/ 2147483647 w 5876"/>
              <a:gd name="T119" fmla="*/ 2147483647 h 3421"/>
              <a:gd name="T120" fmla="*/ 2147483647 w 5876"/>
              <a:gd name="T121" fmla="*/ 2147483647 h 3421"/>
              <a:gd name="T122" fmla="*/ 2147483647 w 5876"/>
              <a:gd name="T123" fmla="*/ 2147483647 h 3421"/>
              <a:gd name="T124" fmla="*/ 2147483647 w 5876"/>
              <a:gd name="T125" fmla="*/ 2147483647 h 3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876" h="3421">
                <a:moveTo>
                  <a:pt x="35" y="513"/>
                </a:moveTo>
                <a:lnTo>
                  <a:pt x="289" y="379"/>
                </a:lnTo>
                <a:lnTo>
                  <a:pt x="350" y="347"/>
                </a:lnTo>
                <a:lnTo>
                  <a:pt x="410" y="318"/>
                </a:lnTo>
                <a:lnTo>
                  <a:pt x="468" y="291"/>
                </a:lnTo>
                <a:lnTo>
                  <a:pt x="525" y="267"/>
                </a:lnTo>
                <a:lnTo>
                  <a:pt x="579" y="244"/>
                </a:lnTo>
                <a:lnTo>
                  <a:pt x="630" y="224"/>
                </a:lnTo>
                <a:lnTo>
                  <a:pt x="681" y="206"/>
                </a:lnTo>
                <a:lnTo>
                  <a:pt x="731" y="191"/>
                </a:lnTo>
                <a:lnTo>
                  <a:pt x="779" y="176"/>
                </a:lnTo>
                <a:lnTo>
                  <a:pt x="825" y="162"/>
                </a:lnTo>
                <a:lnTo>
                  <a:pt x="915" y="138"/>
                </a:lnTo>
                <a:lnTo>
                  <a:pt x="1001" y="118"/>
                </a:lnTo>
                <a:lnTo>
                  <a:pt x="1087" y="103"/>
                </a:lnTo>
                <a:lnTo>
                  <a:pt x="1171" y="89"/>
                </a:lnTo>
                <a:lnTo>
                  <a:pt x="1257" y="80"/>
                </a:lnTo>
                <a:lnTo>
                  <a:pt x="1347" y="75"/>
                </a:lnTo>
                <a:lnTo>
                  <a:pt x="1442" y="75"/>
                </a:lnTo>
                <a:lnTo>
                  <a:pt x="1634" y="80"/>
                </a:lnTo>
                <a:lnTo>
                  <a:pt x="1827" y="91"/>
                </a:lnTo>
                <a:lnTo>
                  <a:pt x="1921" y="98"/>
                </a:lnTo>
                <a:lnTo>
                  <a:pt x="2014" y="109"/>
                </a:lnTo>
                <a:lnTo>
                  <a:pt x="2107" y="123"/>
                </a:lnTo>
                <a:lnTo>
                  <a:pt x="2200" y="141"/>
                </a:lnTo>
                <a:lnTo>
                  <a:pt x="2295" y="163"/>
                </a:lnTo>
                <a:lnTo>
                  <a:pt x="2390" y="192"/>
                </a:lnTo>
                <a:lnTo>
                  <a:pt x="2490" y="229"/>
                </a:lnTo>
                <a:lnTo>
                  <a:pt x="2593" y="269"/>
                </a:lnTo>
                <a:lnTo>
                  <a:pt x="2691" y="311"/>
                </a:lnTo>
                <a:lnTo>
                  <a:pt x="2788" y="351"/>
                </a:lnTo>
                <a:lnTo>
                  <a:pt x="2877" y="391"/>
                </a:lnTo>
                <a:lnTo>
                  <a:pt x="2964" y="433"/>
                </a:lnTo>
                <a:lnTo>
                  <a:pt x="3047" y="475"/>
                </a:lnTo>
                <a:lnTo>
                  <a:pt x="3090" y="499"/>
                </a:lnTo>
                <a:lnTo>
                  <a:pt x="3132" y="526"/>
                </a:lnTo>
                <a:lnTo>
                  <a:pt x="3179" y="553"/>
                </a:lnTo>
                <a:lnTo>
                  <a:pt x="3224" y="584"/>
                </a:lnTo>
                <a:lnTo>
                  <a:pt x="3272" y="616"/>
                </a:lnTo>
                <a:lnTo>
                  <a:pt x="3322" y="650"/>
                </a:lnTo>
                <a:lnTo>
                  <a:pt x="3423" y="722"/>
                </a:lnTo>
                <a:lnTo>
                  <a:pt x="3530" y="800"/>
                </a:lnTo>
                <a:lnTo>
                  <a:pt x="3639" y="882"/>
                </a:lnTo>
                <a:lnTo>
                  <a:pt x="3753" y="966"/>
                </a:lnTo>
                <a:lnTo>
                  <a:pt x="3866" y="1054"/>
                </a:lnTo>
                <a:lnTo>
                  <a:pt x="3983" y="1149"/>
                </a:lnTo>
                <a:lnTo>
                  <a:pt x="4041" y="1200"/>
                </a:lnTo>
                <a:lnTo>
                  <a:pt x="4100" y="1251"/>
                </a:lnTo>
                <a:lnTo>
                  <a:pt x="4160" y="1305"/>
                </a:lnTo>
                <a:lnTo>
                  <a:pt x="4222" y="1362"/>
                </a:lnTo>
                <a:lnTo>
                  <a:pt x="4282" y="1420"/>
                </a:lnTo>
                <a:lnTo>
                  <a:pt x="4345" y="1480"/>
                </a:lnTo>
                <a:lnTo>
                  <a:pt x="4409" y="1544"/>
                </a:lnTo>
                <a:lnTo>
                  <a:pt x="4473" y="1611"/>
                </a:lnTo>
                <a:lnTo>
                  <a:pt x="4540" y="1681"/>
                </a:lnTo>
                <a:lnTo>
                  <a:pt x="4609" y="1752"/>
                </a:lnTo>
                <a:lnTo>
                  <a:pt x="4678" y="1829"/>
                </a:lnTo>
                <a:lnTo>
                  <a:pt x="4749" y="1907"/>
                </a:lnTo>
                <a:lnTo>
                  <a:pt x="4887" y="2068"/>
                </a:lnTo>
                <a:lnTo>
                  <a:pt x="4956" y="2153"/>
                </a:lnTo>
                <a:lnTo>
                  <a:pt x="5024" y="2239"/>
                </a:lnTo>
                <a:lnTo>
                  <a:pt x="5159" y="2416"/>
                </a:lnTo>
                <a:lnTo>
                  <a:pt x="5223" y="2504"/>
                </a:lnTo>
                <a:lnTo>
                  <a:pt x="5285" y="2593"/>
                </a:lnTo>
                <a:lnTo>
                  <a:pt x="5344" y="2680"/>
                </a:lnTo>
                <a:lnTo>
                  <a:pt x="5402" y="2764"/>
                </a:lnTo>
                <a:lnTo>
                  <a:pt x="5456" y="2846"/>
                </a:lnTo>
                <a:lnTo>
                  <a:pt x="5506" y="2921"/>
                </a:lnTo>
                <a:lnTo>
                  <a:pt x="5597" y="3064"/>
                </a:lnTo>
                <a:lnTo>
                  <a:pt x="5636" y="3129"/>
                </a:lnTo>
                <a:lnTo>
                  <a:pt x="5673" y="3191"/>
                </a:lnTo>
                <a:lnTo>
                  <a:pt x="5710" y="3250"/>
                </a:lnTo>
                <a:lnTo>
                  <a:pt x="5744" y="3308"/>
                </a:lnTo>
                <a:lnTo>
                  <a:pt x="5811" y="3421"/>
                </a:lnTo>
                <a:lnTo>
                  <a:pt x="5876" y="3383"/>
                </a:lnTo>
                <a:lnTo>
                  <a:pt x="5809" y="3270"/>
                </a:lnTo>
                <a:lnTo>
                  <a:pt x="5775" y="3212"/>
                </a:lnTo>
                <a:lnTo>
                  <a:pt x="5739" y="3152"/>
                </a:lnTo>
                <a:lnTo>
                  <a:pt x="5739" y="3150"/>
                </a:lnTo>
                <a:lnTo>
                  <a:pt x="5701" y="3089"/>
                </a:lnTo>
                <a:lnTo>
                  <a:pt x="5661" y="3023"/>
                </a:lnTo>
                <a:lnTo>
                  <a:pt x="5660" y="3023"/>
                </a:lnTo>
                <a:lnTo>
                  <a:pt x="5569" y="2881"/>
                </a:lnTo>
                <a:lnTo>
                  <a:pt x="5519" y="2805"/>
                </a:lnTo>
                <a:lnTo>
                  <a:pt x="5519" y="2803"/>
                </a:lnTo>
                <a:lnTo>
                  <a:pt x="5465" y="2722"/>
                </a:lnTo>
                <a:lnTo>
                  <a:pt x="5407" y="2637"/>
                </a:lnTo>
                <a:lnTo>
                  <a:pt x="5348" y="2550"/>
                </a:lnTo>
                <a:lnTo>
                  <a:pt x="5285" y="2461"/>
                </a:lnTo>
                <a:lnTo>
                  <a:pt x="5283" y="2461"/>
                </a:lnTo>
                <a:lnTo>
                  <a:pt x="5219" y="2372"/>
                </a:lnTo>
                <a:lnTo>
                  <a:pt x="5219" y="2371"/>
                </a:lnTo>
                <a:lnTo>
                  <a:pt x="5085" y="2193"/>
                </a:lnTo>
                <a:lnTo>
                  <a:pt x="5083" y="2192"/>
                </a:lnTo>
                <a:lnTo>
                  <a:pt x="5014" y="2105"/>
                </a:lnTo>
                <a:lnTo>
                  <a:pt x="4945" y="2020"/>
                </a:lnTo>
                <a:lnTo>
                  <a:pt x="4945" y="2018"/>
                </a:lnTo>
                <a:lnTo>
                  <a:pt x="4805" y="1856"/>
                </a:lnTo>
                <a:lnTo>
                  <a:pt x="4804" y="1856"/>
                </a:lnTo>
                <a:lnTo>
                  <a:pt x="4734" y="1778"/>
                </a:lnTo>
                <a:lnTo>
                  <a:pt x="4665" y="1702"/>
                </a:lnTo>
                <a:lnTo>
                  <a:pt x="4665" y="1700"/>
                </a:lnTo>
                <a:lnTo>
                  <a:pt x="4595" y="1629"/>
                </a:lnTo>
                <a:lnTo>
                  <a:pt x="4529" y="1558"/>
                </a:lnTo>
                <a:lnTo>
                  <a:pt x="4527" y="1558"/>
                </a:lnTo>
                <a:lnTo>
                  <a:pt x="4462" y="1492"/>
                </a:lnTo>
                <a:lnTo>
                  <a:pt x="4398" y="1427"/>
                </a:lnTo>
                <a:lnTo>
                  <a:pt x="4335" y="1366"/>
                </a:lnTo>
                <a:lnTo>
                  <a:pt x="4335" y="1365"/>
                </a:lnTo>
                <a:lnTo>
                  <a:pt x="4273" y="1307"/>
                </a:lnTo>
                <a:lnTo>
                  <a:pt x="4272" y="1307"/>
                </a:lnTo>
                <a:lnTo>
                  <a:pt x="4210" y="1250"/>
                </a:lnTo>
                <a:lnTo>
                  <a:pt x="4150" y="1196"/>
                </a:lnTo>
                <a:lnTo>
                  <a:pt x="4091" y="1143"/>
                </a:lnTo>
                <a:lnTo>
                  <a:pt x="4090" y="1142"/>
                </a:lnTo>
                <a:lnTo>
                  <a:pt x="4031" y="1092"/>
                </a:lnTo>
                <a:lnTo>
                  <a:pt x="3914" y="996"/>
                </a:lnTo>
                <a:lnTo>
                  <a:pt x="3912" y="995"/>
                </a:lnTo>
                <a:lnTo>
                  <a:pt x="3798" y="905"/>
                </a:lnTo>
                <a:lnTo>
                  <a:pt x="3685" y="821"/>
                </a:lnTo>
                <a:lnTo>
                  <a:pt x="3575" y="739"/>
                </a:lnTo>
                <a:lnTo>
                  <a:pt x="3468" y="662"/>
                </a:lnTo>
                <a:lnTo>
                  <a:pt x="3467" y="662"/>
                </a:lnTo>
                <a:lnTo>
                  <a:pt x="3365" y="589"/>
                </a:lnTo>
                <a:lnTo>
                  <a:pt x="3365" y="587"/>
                </a:lnTo>
                <a:lnTo>
                  <a:pt x="3315" y="553"/>
                </a:lnTo>
                <a:lnTo>
                  <a:pt x="3267" y="521"/>
                </a:lnTo>
                <a:lnTo>
                  <a:pt x="3266" y="521"/>
                </a:lnTo>
                <a:lnTo>
                  <a:pt x="3219" y="490"/>
                </a:lnTo>
                <a:lnTo>
                  <a:pt x="3173" y="462"/>
                </a:lnTo>
                <a:lnTo>
                  <a:pt x="3171" y="460"/>
                </a:lnTo>
                <a:lnTo>
                  <a:pt x="3127" y="434"/>
                </a:lnTo>
                <a:lnTo>
                  <a:pt x="3126" y="434"/>
                </a:lnTo>
                <a:lnTo>
                  <a:pt x="3082" y="410"/>
                </a:lnTo>
                <a:lnTo>
                  <a:pt x="3082" y="409"/>
                </a:lnTo>
                <a:lnTo>
                  <a:pt x="2998" y="365"/>
                </a:lnTo>
                <a:lnTo>
                  <a:pt x="2996" y="365"/>
                </a:lnTo>
                <a:lnTo>
                  <a:pt x="2910" y="323"/>
                </a:lnTo>
                <a:lnTo>
                  <a:pt x="2908" y="323"/>
                </a:lnTo>
                <a:lnTo>
                  <a:pt x="2818" y="283"/>
                </a:lnTo>
                <a:lnTo>
                  <a:pt x="2818" y="282"/>
                </a:lnTo>
                <a:lnTo>
                  <a:pt x="2721" y="240"/>
                </a:lnTo>
                <a:lnTo>
                  <a:pt x="2622" y="199"/>
                </a:lnTo>
                <a:lnTo>
                  <a:pt x="2620" y="199"/>
                </a:lnTo>
                <a:lnTo>
                  <a:pt x="2517" y="158"/>
                </a:lnTo>
                <a:lnTo>
                  <a:pt x="2516" y="158"/>
                </a:lnTo>
                <a:lnTo>
                  <a:pt x="2415" y="122"/>
                </a:lnTo>
                <a:lnTo>
                  <a:pt x="2414" y="121"/>
                </a:lnTo>
                <a:lnTo>
                  <a:pt x="2316" y="91"/>
                </a:lnTo>
                <a:lnTo>
                  <a:pt x="2313" y="91"/>
                </a:lnTo>
                <a:lnTo>
                  <a:pt x="2217" y="68"/>
                </a:lnTo>
                <a:lnTo>
                  <a:pt x="2215" y="68"/>
                </a:lnTo>
                <a:lnTo>
                  <a:pt x="2121" y="49"/>
                </a:lnTo>
                <a:lnTo>
                  <a:pt x="2118" y="48"/>
                </a:lnTo>
                <a:lnTo>
                  <a:pt x="2024" y="34"/>
                </a:lnTo>
                <a:lnTo>
                  <a:pt x="1930" y="23"/>
                </a:lnTo>
                <a:lnTo>
                  <a:pt x="1927" y="23"/>
                </a:lnTo>
                <a:lnTo>
                  <a:pt x="1832" y="15"/>
                </a:lnTo>
                <a:lnTo>
                  <a:pt x="1638" y="5"/>
                </a:lnTo>
                <a:lnTo>
                  <a:pt x="1637" y="5"/>
                </a:lnTo>
                <a:lnTo>
                  <a:pt x="1443" y="0"/>
                </a:lnTo>
                <a:lnTo>
                  <a:pt x="1344" y="0"/>
                </a:lnTo>
                <a:lnTo>
                  <a:pt x="1252" y="5"/>
                </a:lnTo>
                <a:lnTo>
                  <a:pt x="1250" y="5"/>
                </a:lnTo>
                <a:lnTo>
                  <a:pt x="1162" y="14"/>
                </a:lnTo>
                <a:lnTo>
                  <a:pt x="1160" y="14"/>
                </a:lnTo>
                <a:lnTo>
                  <a:pt x="1074" y="28"/>
                </a:lnTo>
                <a:lnTo>
                  <a:pt x="1073" y="29"/>
                </a:lnTo>
                <a:lnTo>
                  <a:pt x="986" y="45"/>
                </a:lnTo>
                <a:lnTo>
                  <a:pt x="985" y="45"/>
                </a:lnTo>
                <a:lnTo>
                  <a:pt x="897" y="65"/>
                </a:lnTo>
                <a:lnTo>
                  <a:pt x="896" y="65"/>
                </a:lnTo>
                <a:lnTo>
                  <a:pt x="805" y="89"/>
                </a:lnTo>
                <a:lnTo>
                  <a:pt x="757" y="103"/>
                </a:lnTo>
                <a:lnTo>
                  <a:pt x="756" y="103"/>
                </a:lnTo>
                <a:lnTo>
                  <a:pt x="708" y="118"/>
                </a:lnTo>
                <a:lnTo>
                  <a:pt x="658" y="135"/>
                </a:lnTo>
                <a:lnTo>
                  <a:pt x="657" y="136"/>
                </a:lnTo>
                <a:lnTo>
                  <a:pt x="605" y="153"/>
                </a:lnTo>
                <a:lnTo>
                  <a:pt x="604" y="153"/>
                </a:lnTo>
                <a:lnTo>
                  <a:pt x="551" y="174"/>
                </a:lnTo>
                <a:lnTo>
                  <a:pt x="496" y="196"/>
                </a:lnTo>
                <a:lnTo>
                  <a:pt x="494" y="197"/>
                </a:lnTo>
                <a:lnTo>
                  <a:pt x="438" y="223"/>
                </a:lnTo>
                <a:lnTo>
                  <a:pt x="437" y="223"/>
                </a:lnTo>
                <a:lnTo>
                  <a:pt x="377" y="250"/>
                </a:lnTo>
                <a:lnTo>
                  <a:pt x="317" y="279"/>
                </a:lnTo>
                <a:lnTo>
                  <a:pt x="316" y="279"/>
                </a:lnTo>
                <a:lnTo>
                  <a:pt x="254" y="311"/>
                </a:lnTo>
                <a:lnTo>
                  <a:pt x="0" y="445"/>
                </a:lnTo>
                <a:lnTo>
                  <a:pt x="35" y="513"/>
                </a:lnTo>
                <a:close/>
              </a:path>
            </a:pathLst>
          </a:custGeom>
          <a:solidFill>
            <a:srgbClr val="FF0000"/>
          </a:solidFill>
          <a:ln w="9525">
            <a:solidFill>
              <a:srgbClr val="FF0000"/>
            </a:solidFill>
            <a:round/>
            <a:headEnd/>
            <a:tailEnd/>
          </a:ln>
        </p:spPr>
        <p:txBody>
          <a:bodyPr/>
          <a:lstStyle/>
          <a:p>
            <a:endParaRPr lang="en-US"/>
          </a:p>
        </p:txBody>
      </p:sp>
      <p:sp>
        <p:nvSpPr>
          <p:cNvPr id="8" name="Rectangle 4"/>
          <p:cNvSpPr>
            <a:spLocks noChangeArrowheads="1"/>
          </p:cNvSpPr>
          <p:nvPr/>
        </p:nvSpPr>
        <p:spPr bwMode="auto">
          <a:xfrm>
            <a:off x="5584576" y="4948237"/>
            <a:ext cx="14827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US" sz="1600" smtClean="0">
                <a:solidFill>
                  <a:srgbClr val="000000"/>
                </a:solidFill>
              </a:rPr>
              <a:t>100% fan speed</a:t>
            </a:r>
            <a:endParaRPr lang="en-US"/>
          </a:p>
        </p:txBody>
      </p:sp>
      <p:sp>
        <p:nvSpPr>
          <p:cNvPr id="9" name="Line 5"/>
          <p:cNvSpPr>
            <a:spLocks noChangeShapeType="1"/>
          </p:cNvSpPr>
          <p:nvPr/>
        </p:nvSpPr>
        <p:spPr bwMode="auto">
          <a:xfrm flipV="1">
            <a:off x="4990083" y="5091112"/>
            <a:ext cx="552450" cy="219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 name="Picture 6" descr="BRA-038A"/>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5733" y="1119188"/>
            <a:ext cx="6934200"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7"/>
          <p:cNvGrpSpPr>
            <a:grpSpLocks/>
          </p:cNvGrpSpPr>
          <p:nvPr/>
        </p:nvGrpSpPr>
        <p:grpSpPr bwMode="auto">
          <a:xfrm>
            <a:off x="416496" y="3373437"/>
            <a:ext cx="5697537" cy="2916238"/>
            <a:chOff x="1091" y="2002"/>
            <a:chExt cx="3589" cy="1837"/>
          </a:xfrm>
        </p:grpSpPr>
        <p:sp>
          <p:nvSpPr>
            <p:cNvPr id="12" name="Line 8"/>
            <p:cNvSpPr>
              <a:spLocks noChangeShapeType="1"/>
            </p:cNvSpPr>
            <p:nvPr/>
          </p:nvSpPr>
          <p:spPr bwMode="auto">
            <a:xfrm rot="5400000" flipV="1">
              <a:off x="2182" y="1535"/>
              <a:ext cx="0" cy="163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9"/>
            <p:cNvSpPr>
              <a:spLocks noChangeArrowheads="1"/>
            </p:cNvSpPr>
            <p:nvPr/>
          </p:nvSpPr>
          <p:spPr bwMode="auto">
            <a:xfrm>
              <a:off x="2966" y="2286"/>
              <a:ext cx="136" cy="128"/>
            </a:xfrm>
            <a:prstGeom prst="ellipse">
              <a:avLst/>
            </a:prstGeom>
            <a:solidFill>
              <a:srgbClr val="FFFF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14" name="Rectangle 10"/>
            <p:cNvSpPr>
              <a:spLocks noChangeArrowheads="1"/>
            </p:cNvSpPr>
            <p:nvPr/>
          </p:nvSpPr>
          <p:spPr bwMode="auto">
            <a:xfrm>
              <a:off x="3984" y="2002"/>
              <a:ext cx="69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US" sz="1600" dirty="0" smtClean="0">
                  <a:solidFill>
                    <a:srgbClr val="000000"/>
                  </a:solidFill>
                </a:rPr>
                <a:t>design point</a:t>
              </a:r>
              <a:endParaRPr lang="en-US" dirty="0"/>
            </a:p>
          </p:txBody>
        </p:sp>
        <p:sp>
          <p:nvSpPr>
            <p:cNvPr id="15" name="Line 11"/>
            <p:cNvSpPr>
              <a:spLocks noChangeShapeType="1"/>
            </p:cNvSpPr>
            <p:nvPr/>
          </p:nvSpPr>
          <p:spPr bwMode="auto">
            <a:xfrm flipV="1">
              <a:off x="3034" y="2068"/>
              <a:ext cx="882" cy="2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Text Box 12"/>
            <p:cNvSpPr txBox="1">
              <a:spLocks noChangeArrowheads="1"/>
            </p:cNvSpPr>
            <p:nvPr/>
          </p:nvSpPr>
          <p:spPr bwMode="auto">
            <a:xfrm>
              <a:off x="2775" y="3543"/>
              <a:ext cx="3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smtClean="0">
                  <a:solidFill>
                    <a:srgbClr val="00FF00"/>
                  </a:solidFill>
                </a:rPr>
                <a:t>V</a:t>
              </a:r>
              <a:r>
                <a:rPr lang="en-US" sz="2000" b="1" baseline="-25000" dirty="0" smtClean="0">
                  <a:solidFill>
                    <a:srgbClr val="00FF00"/>
                  </a:solidFill>
                </a:rPr>
                <a:t>D</a:t>
              </a:r>
              <a:endParaRPr lang="en-US" sz="2000" b="1" baseline="-25000" dirty="0">
                <a:solidFill>
                  <a:srgbClr val="00FF00"/>
                </a:solidFill>
              </a:endParaRPr>
            </a:p>
          </p:txBody>
        </p:sp>
        <p:sp>
          <p:nvSpPr>
            <p:cNvPr id="17" name="Line 13"/>
            <p:cNvSpPr>
              <a:spLocks noChangeShapeType="1"/>
            </p:cNvSpPr>
            <p:nvPr/>
          </p:nvSpPr>
          <p:spPr bwMode="auto">
            <a:xfrm flipV="1">
              <a:off x="3036" y="2425"/>
              <a:ext cx="0" cy="1414"/>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Text Box 14"/>
            <p:cNvSpPr txBox="1">
              <a:spLocks noChangeArrowheads="1"/>
            </p:cNvSpPr>
            <p:nvPr/>
          </p:nvSpPr>
          <p:spPr bwMode="auto">
            <a:xfrm>
              <a:off x="1091" y="2227"/>
              <a:ext cx="29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smtClean="0">
                  <a:solidFill>
                    <a:srgbClr val="00FF00"/>
                  </a:solidFill>
                </a:rPr>
                <a:t>p</a:t>
              </a:r>
              <a:r>
                <a:rPr lang="en-US" sz="2000" b="1" baseline="-25000" smtClean="0">
                  <a:solidFill>
                    <a:srgbClr val="00FF00"/>
                  </a:solidFill>
                </a:rPr>
                <a:t>D</a:t>
              </a:r>
              <a:endParaRPr lang="en-US" sz="2000" b="1" baseline="-25000">
                <a:solidFill>
                  <a:srgbClr val="00FF00"/>
                </a:solidFill>
              </a:endParaRPr>
            </a:p>
          </p:txBody>
        </p:sp>
      </p:grpSp>
      <p:pic>
        <p:nvPicPr>
          <p:cNvPr id="19" name="Picture 17" descr="BRA-038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50008" y="2524125"/>
            <a:ext cx="3560763" cy="317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5"/>
          <p:cNvSpPr txBox="1">
            <a:spLocks noChangeArrowheads="1"/>
          </p:cNvSpPr>
          <p:nvPr/>
        </p:nvSpPr>
        <p:spPr bwMode="auto">
          <a:xfrm>
            <a:off x="4480496" y="4375150"/>
            <a:ext cx="210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dirty="0" smtClean="0">
                <a:solidFill>
                  <a:srgbClr val="FF0000"/>
                </a:solidFill>
              </a:rPr>
              <a:t>fan characteristic</a:t>
            </a:r>
            <a:endParaRPr lang="en-US" sz="2000" dirty="0">
              <a:solidFill>
                <a:srgbClr val="FF0000"/>
              </a:solidFill>
            </a:endParaRPr>
          </a:p>
        </p:txBody>
      </p:sp>
      <p:sp>
        <p:nvSpPr>
          <p:cNvPr id="21" name="Rectangle 18"/>
          <p:cNvSpPr>
            <a:spLocks noChangeArrowheads="1"/>
          </p:cNvSpPr>
          <p:nvPr/>
        </p:nvSpPr>
        <p:spPr bwMode="auto">
          <a:xfrm>
            <a:off x="4638997" y="1268412"/>
            <a:ext cx="4562475"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90513" indent="-290513">
              <a:spcAft>
                <a:spcPct val="30000"/>
              </a:spcAft>
              <a:buClr>
                <a:schemeClr val="tx2"/>
              </a:buClr>
              <a:buFont typeface="Wingdings" pitchFamily="2" charset="2"/>
              <a:buChar char="§"/>
            </a:pPr>
            <a:r>
              <a:rPr lang="en-US" sz="2000" dirty="0" smtClean="0"/>
              <a:t>The fan </a:t>
            </a:r>
            <a:r>
              <a:rPr lang="en-US" sz="2000" b="1" dirty="0" smtClean="0"/>
              <a:t>efficiency </a:t>
            </a:r>
            <a:r>
              <a:rPr lang="en-US" sz="2000" b="1" dirty="0" smtClean="0">
                <a:latin typeface="Symbol" pitchFamily="18" charset="2"/>
                <a:sym typeface="Wingdings" pitchFamily="2" charset="2"/>
              </a:rPr>
              <a:t>h</a:t>
            </a:r>
            <a:r>
              <a:rPr lang="en-US" sz="2000" dirty="0" smtClean="0"/>
              <a:t> is typically at the optimum near design point</a:t>
            </a:r>
            <a:endParaRPr lang="en-US" sz="2000" dirty="0"/>
          </a:p>
        </p:txBody>
      </p:sp>
      <p:grpSp>
        <p:nvGrpSpPr>
          <p:cNvPr id="22" name="Group 268"/>
          <p:cNvGrpSpPr>
            <a:grpSpLocks/>
          </p:cNvGrpSpPr>
          <p:nvPr/>
        </p:nvGrpSpPr>
        <p:grpSpPr bwMode="auto">
          <a:xfrm>
            <a:off x="440308" y="4037012"/>
            <a:ext cx="4114800" cy="2254250"/>
            <a:chOff x="1106" y="2420"/>
            <a:chExt cx="2592" cy="1420"/>
          </a:xfrm>
        </p:grpSpPr>
        <p:sp>
          <p:nvSpPr>
            <p:cNvPr id="23" name="Freeform 19"/>
            <p:cNvSpPr>
              <a:spLocks/>
            </p:cNvSpPr>
            <p:nvPr/>
          </p:nvSpPr>
          <p:spPr bwMode="auto">
            <a:xfrm>
              <a:off x="1418" y="2798"/>
              <a:ext cx="2280" cy="982"/>
            </a:xfrm>
            <a:custGeom>
              <a:avLst/>
              <a:gdLst>
                <a:gd name="T0" fmla="*/ 0 w 4561"/>
                <a:gd name="T1" fmla="*/ 2 h 1964"/>
                <a:gd name="T2" fmla="*/ 0 w 4561"/>
                <a:gd name="T3" fmla="*/ 2 h 1964"/>
                <a:gd name="T4" fmla="*/ 0 w 4561"/>
                <a:gd name="T5" fmla="*/ 2 h 1964"/>
                <a:gd name="T6" fmla="*/ 0 w 4561"/>
                <a:gd name="T7" fmla="*/ 1 h 1964"/>
                <a:gd name="T8" fmla="*/ 1 w 4561"/>
                <a:gd name="T9" fmla="*/ 1 h 1964"/>
                <a:gd name="T10" fmla="*/ 3 w 4561"/>
                <a:gd name="T11" fmla="*/ 1 h 1964"/>
                <a:gd name="T12" fmla="*/ 3 w 4561"/>
                <a:gd name="T13" fmla="*/ 1 h 1964"/>
                <a:gd name="T14" fmla="*/ 4 w 4561"/>
                <a:gd name="T15" fmla="*/ 1 h 1964"/>
                <a:gd name="T16" fmla="*/ 5 w 4561"/>
                <a:gd name="T17" fmla="*/ 1 h 1964"/>
                <a:gd name="T18" fmla="*/ 6 w 4561"/>
                <a:gd name="T19" fmla="*/ 1 h 1964"/>
                <a:gd name="T20" fmla="*/ 8 w 4561"/>
                <a:gd name="T21" fmla="*/ 1 h 1964"/>
                <a:gd name="T22" fmla="*/ 9 w 4561"/>
                <a:gd name="T23" fmla="*/ 2 h 1964"/>
                <a:gd name="T24" fmla="*/ 10 w 4561"/>
                <a:gd name="T25" fmla="*/ 2 h 1964"/>
                <a:gd name="T26" fmla="*/ 11 w 4561"/>
                <a:gd name="T27" fmla="*/ 3 h 1964"/>
                <a:gd name="T28" fmla="*/ 12 w 4561"/>
                <a:gd name="T29" fmla="*/ 3 h 1964"/>
                <a:gd name="T30" fmla="*/ 13 w 4561"/>
                <a:gd name="T31" fmla="*/ 4 h 1964"/>
                <a:gd name="T32" fmla="*/ 14 w 4561"/>
                <a:gd name="T33" fmla="*/ 5 h 1964"/>
                <a:gd name="T34" fmla="*/ 15 w 4561"/>
                <a:gd name="T35" fmla="*/ 6 h 1964"/>
                <a:gd name="T36" fmla="*/ 16 w 4561"/>
                <a:gd name="T37" fmla="*/ 7 h 1964"/>
                <a:gd name="T38" fmla="*/ 16 w 4561"/>
                <a:gd name="T39" fmla="*/ 7 h 1964"/>
                <a:gd name="T40" fmla="*/ 17 w 4561"/>
                <a:gd name="T41" fmla="*/ 8 h 1964"/>
                <a:gd name="T42" fmla="*/ 17 w 4561"/>
                <a:gd name="T43" fmla="*/ 8 h 1964"/>
                <a:gd name="T44" fmla="*/ 17 w 4561"/>
                <a:gd name="T45" fmla="*/ 8 h 1964"/>
                <a:gd name="T46" fmla="*/ 17 w 4561"/>
                <a:gd name="T47" fmla="*/ 8 h 1964"/>
                <a:gd name="T48" fmla="*/ 17 w 4561"/>
                <a:gd name="T49" fmla="*/ 8 h 1964"/>
                <a:gd name="T50" fmla="*/ 17 w 4561"/>
                <a:gd name="T51" fmla="*/ 7 h 1964"/>
                <a:gd name="T52" fmla="*/ 16 w 4561"/>
                <a:gd name="T53" fmla="*/ 7 h 1964"/>
                <a:gd name="T54" fmla="*/ 16 w 4561"/>
                <a:gd name="T55" fmla="*/ 6 h 1964"/>
                <a:gd name="T56" fmla="*/ 15 w 4561"/>
                <a:gd name="T57" fmla="*/ 5 h 1964"/>
                <a:gd name="T58" fmla="*/ 14 w 4561"/>
                <a:gd name="T59" fmla="*/ 4 h 1964"/>
                <a:gd name="T60" fmla="*/ 12 w 4561"/>
                <a:gd name="T61" fmla="*/ 3 h 1964"/>
                <a:gd name="T62" fmla="*/ 11 w 4561"/>
                <a:gd name="T63" fmla="*/ 3 h 1964"/>
                <a:gd name="T64" fmla="*/ 11 w 4561"/>
                <a:gd name="T65" fmla="*/ 2 h 1964"/>
                <a:gd name="T66" fmla="*/ 10 w 4561"/>
                <a:gd name="T67" fmla="*/ 2 h 1964"/>
                <a:gd name="T68" fmla="*/ 8 w 4561"/>
                <a:gd name="T69" fmla="*/ 1 h 1964"/>
                <a:gd name="T70" fmla="*/ 7 w 4561"/>
                <a:gd name="T71" fmla="*/ 1 h 1964"/>
                <a:gd name="T72" fmla="*/ 6 w 4561"/>
                <a:gd name="T73" fmla="*/ 1 h 1964"/>
                <a:gd name="T74" fmla="*/ 5 w 4561"/>
                <a:gd name="T75" fmla="*/ 1 h 1964"/>
                <a:gd name="T76" fmla="*/ 4 w 4561"/>
                <a:gd name="T77" fmla="*/ 1 h 1964"/>
                <a:gd name="T78" fmla="*/ 3 w 4561"/>
                <a:gd name="T79" fmla="*/ 1 h 1964"/>
                <a:gd name="T80" fmla="*/ 2 w 4561"/>
                <a:gd name="T81" fmla="*/ 1 h 1964"/>
                <a:gd name="T82" fmla="*/ 1 w 4561"/>
                <a:gd name="T83" fmla="*/ 1 h 1964"/>
                <a:gd name="T84" fmla="*/ 0 w 4561"/>
                <a:gd name="T85" fmla="*/ 1 h 19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61" h="1964">
                  <a:moveTo>
                    <a:pt x="8" y="254"/>
                  </a:moveTo>
                  <a:lnTo>
                    <a:pt x="5" y="255"/>
                  </a:lnTo>
                  <a:lnTo>
                    <a:pt x="3" y="258"/>
                  </a:lnTo>
                  <a:lnTo>
                    <a:pt x="0" y="263"/>
                  </a:lnTo>
                  <a:lnTo>
                    <a:pt x="0" y="267"/>
                  </a:lnTo>
                  <a:lnTo>
                    <a:pt x="2" y="271"/>
                  </a:lnTo>
                  <a:lnTo>
                    <a:pt x="3" y="273"/>
                  </a:lnTo>
                  <a:lnTo>
                    <a:pt x="5" y="276"/>
                  </a:lnTo>
                  <a:lnTo>
                    <a:pt x="10" y="278"/>
                  </a:lnTo>
                  <a:lnTo>
                    <a:pt x="14" y="278"/>
                  </a:lnTo>
                  <a:lnTo>
                    <a:pt x="18" y="277"/>
                  </a:lnTo>
                  <a:lnTo>
                    <a:pt x="130" y="234"/>
                  </a:lnTo>
                  <a:lnTo>
                    <a:pt x="242" y="192"/>
                  </a:lnTo>
                  <a:lnTo>
                    <a:pt x="358" y="155"/>
                  </a:lnTo>
                  <a:lnTo>
                    <a:pt x="473" y="122"/>
                  </a:lnTo>
                  <a:lnTo>
                    <a:pt x="594" y="96"/>
                  </a:lnTo>
                  <a:lnTo>
                    <a:pt x="716" y="74"/>
                  </a:lnTo>
                  <a:lnTo>
                    <a:pt x="832" y="58"/>
                  </a:lnTo>
                  <a:lnTo>
                    <a:pt x="887" y="52"/>
                  </a:lnTo>
                  <a:lnTo>
                    <a:pt x="941" y="45"/>
                  </a:lnTo>
                  <a:lnTo>
                    <a:pt x="993" y="40"/>
                  </a:lnTo>
                  <a:lnTo>
                    <a:pt x="1042" y="35"/>
                  </a:lnTo>
                  <a:lnTo>
                    <a:pt x="1136" y="29"/>
                  </a:lnTo>
                  <a:lnTo>
                    <a:pt x="1227" y="25"/>
                  </a:lnTo>
                  <a:lnTo>
                    <a:pt x="1320" y="25"/>
                  </a:lnTo>
                  <a:lnTo>
                    <a:pt x="1369" y="26"/>
                  </a:lnTo>
                  <a:lnTo>
                    <a:pt x="1420" y="28"/>
                  </a:lnTo>
                  <a:lnTo>
                    <a:pt x="1523" y="34"/>
                  </a:lnTo>
                  <a:lnTo>
                    <a:pt x="1631" y="45"/>
                  </a:lnTo>
                  <a:lnTo>
                    <a:pt x="1738" y="62"/>
                  </a:lnTo>
                  <a:lnTo>
                    <a:pt x="1847" y="84"/>
                  </a:lnTo>
                  <a:lnTo>
                    <a:pt x="1954" y="112"/>
                  </a:lnTo>
                  <a:lnTo>
                    <a:pt x="2062" y="145"/>
                  </a:lnTo>
                  <a:lnTo>
                    <a:pt x="2171" y="180"/>
                  </a:lnTo>
                  <a:lnTo>
                    <a:pt x="2278" y="219"/>
                  </a:lnTo>
                  <a:lnTo>
                    <a:pt x="2386" y="262"/>
                  </a:lnTo>
                  <a:lnTo>
                    <a:pt x="2493" y="306"/>
                  </a:lnTo>
                  <a:lnTo>
                    <a:pt x="2597" y="352"/>
                  </a:lnTo>
                  <a:lnTo>
                    <a:pt x="2698" y="401"/>
                  </a:lnTo>
                  <a:lnTo>
                    <a:pt x="2798" y="455"/>
                  </a:lnTo>
                  <a:lnTo>
                    <a:pt x="2850" y="484"/>
                  </a:lnTo>
                  <a:lnTo>
                    <a:pt x="2903" y="516"/>
                  </a:lnTo>
                  <a:lnTo>
                    <a:pt x="2958" y="549"/>
                  </a:lnTo>
                  <a:lnTo>
                    <a:pt x="3015" y="584"/>
                  </a:lnTo>
                  <a:lnTo>
                    <a:pt x="3074" y="623"/>
                  </a:lnTo>
                  <a:lnTo>
                    <a:pt x="3134" y="663"/>
                  </a:lnTo>
                  <a:lnTo>
                    <a:pt x="3260" y="751"/>
                  </a:lnTo>
                  <a:lnTo>
                    <a:pt x="3387" y="844"/>
                  </a:lnTo>
                  <a:lnTo>
                    <a:pt x="3512" y="939"/>
                  </a:lnTo>
                  <a:lnTo>
                    <a:pt x="3572" y="985"/>
                  </a:lnTo>
                  <a:lnTo>
                    <a:pt x="3630" y="1032"/>
                  </a:lnTo>
                  <a:lnTo>
                    <a:pt x="3741" y="1125"/>
                  </a:lnTo>
                  <a:lnTo>
                    <a:pt x="3845" y="1215"/>
                  </a:lnTo>
                  <a:lnTo>
                    <a:pt x="3947" y="1309"/>
                  </a:lnTo>
                  <a:lnTo>
                    <a:pt x="4048" y="1403"/>
                  </a:lnTo>
                  <a:lnTo>
                    <a:pt x="4143" y="1497"/>
                  </a:lnTo>
                  <a:lnTo>
                    <a:pt x="4233" y="1589"/>
                  </a:lnTo>
                  <a:lnTo>
                    <a:pt x="4273" y="1633"/>
                  </a:lnTo>
                  <a:lnTo>
                    <a:pt x="4311" y="1675"/>
                  </a:lnTo>
                  <a:lnTo>
                    <a:pt x="4345" y="1715"/>
                  </a:lnTo>
                  <a:lnTo>
                    <a:pt x="4377" y="1752"/>
                  </a:lnTo>
                  <a:lnTo>
                    <a:pt x="4407" y="1789"/>
                  </a:lnTo>
                  <a:lnTo>
                    <a:pt x="4436" y="1824"/>
                  </a:lnTo>
                  <a:lnTo>
                    <a:pt x="4489" y="1892"/>
                  </a:lnTo>
                  <a:lnTo>
                    <a:pt x="4538" y="1959"/>
                  </a:lnTo>
                  <a:lnTo>
                    <a:pt x="4541" y="1962"/>
                  </a:lnTo>
                  <a:lnTo>
                    <a:pt x="4546" y="1964"/>
                  </a:lnTo>
                  <a:lnTo>
                    <a:pt x="4550" y="1964"/>
                  </a:lnTo>
                  <a:lnTo>
                    <a:pt x="4553" y="1963"/>
                  </a:lnTo>
                  <a:lnTo>
                    <a:pt x="4556" y="1962"/>
                  </a:lnTo>
                  <a:lnTo>
                    <a:pt x="4558" y="1959"/>
                  </a:lnTo>
                  <a:lnTo>
                    <a:pt x="4561" y="1954"/>
                  </a:lnTo>
                  <a:lnTo>
                    <a:pt x="4561" y="1950"/>
                  </a:lnTo>
                  <a:lnTo>
                    <a:pt x="4560" y="1947"/>
                  </a:lnTo>
                  <a:lnTo>
                    <a:pt x="4558" y="1944"/>
                  </a:lnTo>
                  <a:lnTo>
                    <a:pt x="4509" y="1877"/>
                  </a:lnTo>
                  <a:lnTo>
                    <a:pt x="4457" y="1809"/>
                  </a:lnTo>
                  <a:lnTo>
                    <a:pt x="4428" y="1774"/>
                  </a:lnTo>
                  <a:lnTo>
                    <a:pt x="4397" y="1736"/>
                  </a:lnTo>
                  <a:lnTo>
                    <a:pt x="4365" y="1697"/>
                  </a:lnTo>
                  <a:lnTo>
                    <a:pt x="4328" y="1657"/>
                  </a:lnTo>
                  <a:lnTo>
                    <a:pt x="4290" y="1616"/>
                  </a:lnTo>
                  <a:lnTo>
                    <a:pt x="4250" y="1572"/>
                  </a:lnTo>
                  <a:lnTo>
                    <a:pt x="4161" y="1480"/>
                  </a:lnTo>
                  <a:lnTo>
                    <a:pt x="4065" y="1385"/>
                  </a:lnTo>
                  <a:lnTo>
                    <a:pt x="3965" y="1291"/>
                  </a:lnTo>
                  <a:lnTo>
                    <a:pt x="3863" y="1198"/>
                  </a:lnTo>
                  <a:lnTo>
                    <a:pt x="3757" y="1105"/>
                  </a:lnTo>
                  <a:lnTo>
                    <a:pt x="3645" y="1012"/>
                  </a:lnTo>
                  <a:lnTo>
                    <a:pt x="3587" y="965"/>
                  </a:lnTo>
                  <a:lnTo>
                    <a:pt x="3527" y="919"/>
                  </a:lnTo>
                  <a:lnTo>
                    <a:pt x="3402" y="824"/>
                  </a:lnTo>
                  <a:lnTo>
                    <a:pt x="3275" y="731"/>
                  </a:lnTo>
                  <a:lnTo>
                    <a:pt x="3149" y="643"/>
                  </a:lnTo>
                  <a:lnTo>
                    <a:pt x="3086" y="603"/>
                  </a:lnTo>
                  <a:lnTo>
                    <a:pt x="3027" y="564"/>
                  </a:lnTo>
                  <a:lnTo>
                    <a:pt x="2971" y="526"/>
                  </a:lnTo>
                  <a:lnTo>
                    <a:pt x="2915" y="493"/>
                  </a:lnTo>
                  <a:lnTo>
                    <a:pt x="2863" y="462"/>
                  </a:lnTo>
                  <a:lnTo>
                    <a:pt x="2811" y="433"/>
                  </a:lnTo>
                  <a:lnTo>
                    <a:pt x="2710" y="379"/>
                  </a:lnTo>
                  <a:lnTo>
                    <a:pt x="2607" y="330"/>
                  </a:lnTo>
                  <a:lnTo>
                    <a:pt x="2503" y="283"/>
                  </a:lnTo>
                  <a:lnTo>
                    <a:pt x="2396" y="239"/>
                  </a:lnTo>
                  <a:lnTo>
                    <a:pt x="2288" y="196"/>
                  </a:lnTo>
                  <a:lnTo>
                    <a:pt x="2178" y="157"/>
                  </a:lnTo>
                  <a:lnTo>
                    <a:pt x="2070" y="120"/>
                  </a:lnTo>
                  <a:lnTo>
                    <a:pt x="1962" y="87"/>
                  </a:lnTo>
                  <a:lnTo>
                    <a:pt x="1852" y="59"/>
                  </a:lnTo>
                  <a:lnTo>
                    <a:pt x="1743" y="36"/>
                  </a:lnTo>
                  <a:lnTo>
                    <a:pt x="1633" y="20"/>
                  </a:lnTo>
                  <a:lnTo>
                    <a:pt x="1525" y="9"/>
                  </a:lnTo>
                  <a:lnTo>
                    <a:pt x="1420" y="2"/>
                  </a:lnTo>
                  <a:lnTo>
                    <a:pt x="1369" y="1"/>
                  </a:lnTo>
                  <a:lnTo>
                    <a:pt x="1320" y="0"/>
                  </a:lnTo>
                  <a:lnTo>
                    <a:pt x="1227" y="0"/>
                  </a:lnTo>
                  <a:lnTo>
                    <a:pt x="1134" y="4"/>
                  </a:lnTo>
                  <a:lnTo>
                    <a:pt x="1040" y="10"/>
                  </a:lnTo>
                  <a:lnTo>
                    <a:pt x="991" y="15"/>
                  </a:lnTo>
                  <a:lnTo>
                    <a:pt x="939" y="20"/>
                  </a:lnTo>
                  <a:lnTo>
                    <a:pt x="885" y="26"/>
                  </a:lnTo>
                  <a:lnTo>
                    <a:pt x="829" y="33"/>
                  </a:lnTo>
                  <a:lnTo>
                    <a:pt x="711" y="49"/>
                  </a:lnTo>
                  <a:lnTo>
                    <a:pt x="589" y="70"/>
                  </a:lnTo>
                  <a:lnTo>
                    <a:pt x="468" y="97"/>
                  </a:lnTo>
                  <a:lnTo>
                    <a:pt x="350" y="130"/>
                  </a:lnTo>
                  <a:lnTo>
                    <a:pt x="234" y="170"/>
                  </a:lnTo>
                  <a:lnTo>
                    <a:pt x="121" y="211"/>
                  </a:lnTo>
                  <a:lnTo>
                    <a:pt x="8" y="254"/>
                  </a:lnTo>
                  <a:close/>
                </a:path>
              </a:pathLst>
            </a:custGeom>
            <a:solidFill>
              <a:srgbClr val="FF0000"/>
            </a:solidFill>
            <a:ln w="9525">
              <a:solidFill>
                <a:srgbClr val="FF0000"/>
              </a:solidFill>
              <a:round/>
              <a:headEnd/>
              <a:tailEnd/>
            </a:ln>
          </p:spPr>
          <p:txBody>
            <a:bodyPr/>
            <a:lstStyle/>
            <a:p>
              <a:endParaRPr lang="en-US"/>
            </a:p>
          </p:txBody>
        </p:sp>
        <p:sp>
          <p:nvSpPr>
            <p:cNvPr id="24" name="Line 20"/>
            <p:cNvSpPr>
              <a:spLocks noChangeShapeType="1"/>
            </p:cNvSpPr>
            <p:nvPr/>
          </p:nvSpPr>
          <p:spPr bwMode="auto">
            <a:xfrm flipV="1">
              <a:off x="2599" y="2916"/>
              <a:ext cx="7" cy="924"/>
            </a:xfrm>
            <a:prstGeom prst="line">
              <a:avLst/>
            </a:prstGeom>
            <a:noFill/>
            <a:ln w="254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Oval 21"/>
            <p:cNvSpPr>
              <a:spLocks noChangeArrowheads="1"/>
            </p:cNvSpPr>
            <p:nvPr/>
          </p:nvSpPr>
          <p:spPr bwMode="auto">
            <a:xfrm>
              <a:off x="2545" y="2850"/>
              <a:ext cx="120" cy="126"/>
            </a:xfrm>
            <a:prstGeom prst="ellipse">
              <a:avLst/>
            </a:prstGeom>
            <a:solidFill>
              <a:srgbClr val="0070C0"/>
            </a:solidFill>
            <a:ln w="25400">
              <a:solidFill>
                <a:srgbClr val="3399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22"/>
            <p:cNvSpPr txBox="1">
              <a:spLocks noChangeArrowheads="1"/>
            </p:cNvSpPr>
            <p:nvPr/>
          </p:nvSpPr>
          <p:spPr bwMode="auto">
            <a:xfrm>
              <a:off x="2316" y="3543"/>
              <a:ext cx="30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smtClean="0">
                  <a:solidFill>
                    <a:srgbClr val="0070C0"/>
                  </a:solidFill>
                </a:rPr>
                <a:t>V</a:t>
              </a:r>
              <a:r>
                <a:rPr lang="en-US" sz="2000" b="1" baseline="-25000" dirty="0" smtClean="0">
                  <a:solidFill>
                    <a:srgbClr val="0070C0"/>
                  </a:solidFill>
                </a:rPr>
                <a:t>O</a:t>
              </a:r>
              <a:endParaRPr lang="en-US" sz="2000" b="1" baseline="-25000" dirty="0">
                <a:solidFill>
                  <a:srgbClr val="0070C0"/>
                </a:solidFill>
              </a:endParaRPr>
            </a:p>
          </p:txBody>
        </p:sp>
        <p:sp>
          <p:nvSpPr>
            <p:cNvPr id="27" name="Rectangle 23"/>
            <p:cNvSpPr>
              <a:spLocks noChangeArrowheads="1"/>
            </p:cNvSpPr>
            <p:nvPr/>
          </p:nvSpPr>
          <p:spPr bwMode="auto">
            <a:xfrm>
              <a:off x="1511" y="2420"/>
              <a:ext cx="84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US" sz="1600" smtClean="0">
                  <a:solidFill>
                    <a:srgbClr val="000000"/>
                  </a:solidFill>
                </a:rPr>
                <a:t>operating point</a:t>
              </a:r>
              <a:endParaRPr lang="en-US"/>
            </a:p>
          </p:txBody>
        </p:sp>
        <p:sp>
          <p:nvSpPr>
            <p:cNvPr id="28" name="Line 24"/>
            <p:cNvSpPr>
              <a:spLocks noChangeShapeType="1"/>
            </p:cNvSpPr>
            <p:nvPr/>
          </p:nvSpPr>
          <p:spPr bwMode="auto">
            <a:xfrm flipH="1" flipV="1">
              <a:off x="2048" y="2600"/>
              <a:ext cx="564" cy="3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5"/>
            <p:cNvSpPr>
              <a:spLocks noChangeShapeType="1"/>
            </p:cNvSpPr>
            <p:nvPr/>
          </p:nvSpPr>
          <p:spPr bwMode="auto">
            <a:xfrm rot="16200000" flipV="1">
              <a:off x="1970" y="2299"/>
              <a:ext cx="7" cy="1230"/>
            </a:xfrm>
            <a:prstGeom prst="line">
              <a:avLst/>
            </a:prstGeom>
            <a:noFill/>
            <a:ln w="254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26"/>
            <p:cNvSpPr txBox="1">
              <a:spLocks noChangeArrowheads="1"/>
            </p:cNvSpPr>
            <p:nvPr/>
          </p:nvSpPr>
          <p:spPr bwMode="auto">
            <a:xfrm>
              <a:off x="1106" y="2794"/>
              <a:ext cx="2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err="1" smtClean="0">
                  <a:solidFill>
                    <a:srgbClr val="0070C0"/>
                  </a:solidFill>
                </a:rPr>
                <a:t>p</a:t>
              </a:r>
              <a:r>
                <a:rPr lang="en-US" sz="2000" b="1" baseline="-25000" dirty="0" err="1" smtClean="0">
                  <a:solidFill>
                    <a:srgbClr val="0070C0"/>
                  </a:solidFill>
                </a:rPr>
                <a:t>O</a:t>
              </a:r>
              <a:endParaRPr lang="en-US" sz="2000" b="1" baseline="-25000" dirty="0">
                <a:solidFill>
                  <a:srgbClr val="0070C0"/>
                </a:solidFill>
              </a:endParaRPr>
            </a:p>
          </p:txBody>
        </p:sp>
        <p:sp>
          <p:nvSpPr>
            <p:cNvPr id="31" name="Rectangle 27"/>
            <p:cNvSpPr>
              <a:spLocks noChangeArrowheads="1"/>
            </p:cNvSpPr>
            <p:nvPr/>
          </p:nvSpPr>
          <p:spPr bwMode="auto">
            <a:xfrm>
              <a:off x="3128" y="2842"/>
              <a:ext cx="562"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US" sz="1600" smtClean="0">
                  <a:solidFill>
                    <a:srgbClr val="000000"/>
                  </a:solidFill>
                </a:rPr>
                <a:t>reduced</a:t>
              </a:r>
              <a:br>
                <a:rPr lang="en-US" sz="1600" smtClean="0">
                  <a:solidFill>
                    <a:srgbClr val="000000"/>
                  </a:solidFill>
                </a:rPr>
              </a:br>
              <a:r>
                <a:rPr lang="en-US" sz="1600" smtClean="0">
                  <a:solidFill>
                    <a:srgbClr val="000000"/>
                  </a:solidFill>
                </a:rPr>
                <a:t>fan speed</a:t>
              </a:r>
              <a:endParaRPr lang="en-US" sz="1600">
                <a:solidFill>
                  <a:srgbClr val="000000"/>
                </a:solidFill>
              </a:endParaRPr>
            </a:p>
          </p:txBody>
        </p:sp>
        <p:sp>
          <p:nvSpPr>
            <p:cNvPr id="32" name="Line 28"/>
            <p:cNvSpPr>
              <a:spLocks noChangeShapeType="1"/>
            </p:cNvSpPr>
            <p:nvPr/>
          </p:nvSpPr>
          <p:spPr bwMode="auto">
            <a:xfrm flipV="1">
              <a:off x="3322" y="3166"/>
              <a:ext cx="150" cy="2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3" name="Rectangle 30"/>
          <p:cNvSpPr>
            <a:spLocks noChangeArrowheads="1"/>
          </p:cNvSpPr>
          <p:nvPr/>
        </p:nvSpPr>
        <p:spPr bwMode="auto">
          <a:xfrm>
            <a:off x="4638997" y="1874837"/>
            <a:ext cx="4778499"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90513" indent="-290513">
              <a:spcAft>
                <a:spcPct val="30000"/>
              </a:spcAft>
              <a:buClr>
                <a:schemeClr val="tx2"/>
              </a:buClr>
              <a:buFont typeface="Wingdings" pitchFamily="2" charset="2"/>
              <a:buChar char="§"/>
            </a:pPr>
            <a:r>
              <a:rPr lang="en-US" sz="2000" dirty="0" smtClean="0"/>
              <a:t>With </a:t>
            </a:r>
            <a:r>
              <a:rPr lang="en-US" sz="2000" b="1" dirty="0" smtClean="0"/>
              <a:t>VFD the efficiency field moves </a:t>
            </a:r>
            <a:r>
              <a:rPr lang="en-US" sz="2000" dirty="0" smtClean="0"/>
              <a:t>with shifting the fan characteristic, such the fan efficiency is high in a wide operating range </a:t>
            </a:r>
            <a:endParaRPr lang="en-US" sz="2000" dirty="0"/>
          </a:p>
        </p:txBody>
      </p:sp>
      <p:grpSp>
        <p:nvGrpSpPr>
          <p:cNvPr id="34" name="Group 269"/>
          <p:cNvGrpSpPr>
            <a:grpSpLocks/>
          </p:cNvGrpSpPr>
          <p:nvPr/>
        </p:nvGrpSpPr>
        <p:grpSpPr bwMode="auto">
          <a:xfrm>
            <a:off x="1846833" y="1930400"/>
            <a:ext cx="3970338" cy="3444875"/>
            <a:chOff x="1602" y="1591"/>
            <a:chExt cx="2501" cy="2170"/>
          </a:xfrm>
        </p:grpSpPr>
        <p:sp>
          <p:nvSpPr>
            <p:cNvPr id="35" name="AutoShape 31"/>
            <p:cNvSpPr>
              <a:spLocks noChangeAspect="1" noChangeArrowheads="1" noTextEdit="1"/>
            </p:cNvSpPr>
            <p:nvPr/>
          </p:nvSpPr>
          <p:spPr bwMode="auto">
            <a:xfrm>
              <a:off x="1860" y="1591"/>
              <a:ext cx="2243" cy="1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36" name="Group 267"/>
            <p:cNvGrpSpPr>
              <a:grpSpLocks/>
            </p:cNvGrpSpPr>
            <p:nvPr/>
          </p:nvGrpSpPr>
          <p:grpSpPr bwMode="auto">
            <a:xfrm>
              <a:off x="1602" y="1963"/>
              <a:ext cx="2243" cy="1798"/>
              <a:chOff x="1602" y="1963"/>
              <a:chExt cx="2243" cy="1798"/>
            </a:xfrm>
          </p:grpSpPr>
          <p:sp>
            <p:nvSpPr>
              <p:cNvPr id="59" name="Freeform 33"/>
              <p:cNvSpPr>
                <a:spLocks/>
              </p:cNvSpPr>
              <p:nvPr/>
            </p:nvSpPr>
            <p:spPr bwMode="auto">
              <a:xfrm>
                <a:off x="2134" y="1963"/>
                <a:ext cx="34" cy="35"/>
              </a:xfrm>
              <a:custGeom>
                <a:avLst/>
                <a:gdLst>
                  <a:gd name="T0" fmla="*/ 0 w 70"/>
                  <a:gd name="T1" fmla="*/ 0 h 69"/>
                  <a:gd name="T2" fmla="*/ 0 w 70"/>
                  <a:gd name="T3" fmla="*/ 1 h 69"/>
                  <a:gd name="T4" fmla="*/ 0 w 70"/>
                  <a:gd name="T5" fmla="*/ 1 h 69"/>
                  <a:gd name="T6" fmla="*/ 0 w 70"/>
                  <a:gd name="T7" fmla="*/ 1 h 69"/>
                  <a:gd name="T8" fmla="*/ 0 w 70"/>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69">
                    <a:moveTo>
                      <a:pt x="27" y="0"/>
                    </a:moveTo>
                    <a:lnTo>
                      <a:pt x="0" y="43"/>
                    </a:lnTo>
                    <a:lnTo>
                      <a:pt x="44" y="69"/>
                    </a:lnTo>
                    <a:lnTo>
                      <a:pt x="70" y="25"/>
                    </a:lnTo>
                    <a:lnTo>
                      <a:pt x="2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 name="Freeform 34"/>
              <p:cNvSpPr>
                <a:spLocks/>
              </p:cNvSpPr>
              <p:nvPr/>
            </p:nvSpPr>
            <p:spPr bwMode="auto">
              <a:xfrm>
                <a:off x="2108" y="2006"/>
                <a:ext cx="35" cy="35"/>
              </a:xfrm>
              <a:custGeom>
                <a:avLst/>
                <a:gdLst>
                  <a:gd name="T0" fmla="*/ 1 w 69"/>
                  <a:gd name="T1" fmla="*/ 0 h 69"/>
                  <a:gd name="T2" fmla="*/ 0 w 69"/>
                  <a:gd name="T3" fmla="*/ 1 h 69"/>
                  <a:gd name="T4" fmla="*/ 1 w 69"/>
                  <a:gd name="T5" fmla="*/ 1 h 69"/>
                  <a:gd name="T6" fmla="*/ 1 w 69"/>
                  <a:gd name="T7" fmla="*/ 1 h 69"/>
                  <a:gd name="T8" fmla="*/ 1 w 69"/>
                  <a:gd name="T9" fmla="*/ 0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69">
                    <a:moveTo>
                      <a:pt x="25" y="0"/>
                    </a:moveTo>
                    <a:lnTo>
                      <a:pt x="0" y="43"/>
                    </a:lnTo>
                    <a:lnTo>
                      <a:pt x="43" y="69"/>
                    </a:lnTo>
                    <a:lnTo>
                      <a:pt x="69" y="25"/>
                    </a:lnTo>
                    <a:lnTo>
                      <a:pt x="2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1" name="Freeform 35"/>
              <p:cNvSpPr>
                <a:spLocks/>
              </p:cNvSpPr>
              <p:nvPr/>
            </p:nvSpPr>
            <p:spPr bwMode="auto">
              <a:xfrm>
                <a:off x="2083" y="2050"/>
                <a:ext cx="34" cy="34"/>
              </a:xfrm>
              <a:custGeom>
                <a:avLst/>
                <a:gdLst>
                  <a:gd name="T0" fmla="*/ 0 w 70"/>
                  <a:gd name="T1" fmla="*/ 0 h 69"/>
                  <a:gd name="T2" fmla="*/ 0 w 70"/>
                  <a:gd name="T3" fmla="*/ 0 h 69"/>
                  <a:gd name="T4" fmla="*/ 0 w 70"/>
                  <a:gd name="T5" fmla="*/ 0 h 69"/>
                  <a:gd name="T6" fmla="*/ 0 w 70"/>
                  <a:gd name="T7" fmla="*/ 0 h 69"/>
                  <a:gd name="T8" fmla="*/ 0 w 70"/>
                  <a:gd name="T9" fmla="*/ 0 h 69"/>
                  <a:gd name="T10" fmla="*/ 0 w 70"/>
                  <a:gd name="T11" fmla="*/ 0 h 69"/>
                  <a:gd name="T12" fmla="*/ 0 w 70"/>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69">
                    <a:moveTo>
                      <a:pt x="27" y="0"/>
                    </a:moveTo>
                    <a:lnTo>
                      <a:pt x="24" y="3"/>
                    </a:lnTo>
                    <a:lnTo>
                      <a:pt x="0" y="42"/>
                    </a:lnTo>
                    <a:lnTo>
                      <a:pt x="44" y="69"/>
                    </a:lnTo>
                    <a:lnTo>
                      <a:pt x="67" y="29"/>
                    </a:lnTo>
                    <a:lnTo>
                      <a:pt x="70" y="25"/>
                    </a:lnTo>
                    <a:lnTo>
                      <a:pt x="2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2" name="Freeform 36"/>
              <p:cNvSpPr>
                <a:spLocks/>
              </p:cNvSpPr>
              <p:nvPr/>
            </p:nvSpPr>
            <p:spPr bwMode="auto">
              <a:xfrm>
                <a:off x="2058" y="2093"/>
                <a:ext cx="34" cy="35"/>
              </a:xfrm>
              <a:custGeom>
                <a:avLst/>
                <a:gdLst>
                  <a:gd name="T0" fmla="*/ 0 w 69"/>
                  <a:gd name="T1" fmla="*/ 0 h 70"/>
                  <a:gd name="T2" fmla="*/ 0 w 69"/>
                  <a:gd name="T3" fmla="*/ 1 h 70"/>
                  <a:gd name="T4" fmla="*/ 0 w 69"/>
                  <a:gd name="T5" fmla="*/ 1 h 70"/>
                  <a:gd name="T6" fmla="*/ 0 w 69"/>
                  <a:gd name="T7" fmla="*/ 1 h 70"/>
                  <a:gd name="T8" fmla="*/ 0 w 69"/>
                  <a:gd name="T9" fmla="*/ 1 h 70"/>
                  <a:gd name="T10" fmla="*/ 0 w 69"/>
                  <a:gd name="T11" fmla="*/ 1 h 70"/>
                  <a:gd name="T12" fmla="*/ 0 w 69"/>
                  <a:gd name="T13" fmla="*/ 0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70">
                    <a:moveTo>
                      <a:pt x="25" y="0"/>
                    </a:moveTo>
                    <a:lnTo>
                      <a:pt x="21" y="8"/>
                    </a:lnTo>
                    <a:lnTo>
                      <a:pt x="0" y="45"/>
                    </a:lnTo>
                    <a:lnTo>
                      <a:pt x="44" y="70"/>
                    </a:lnTo>
                    <a:lnTo>
                      <a:pt x="64" y="33"/>
                    </a:lnTo>
                    <a:lnTo>
                      <a:pt x="69" y="26"/>
                    </a:lnTo>
                    <a:lnTo>
                      <a:pt x="2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3" name="Freeform 37"/>
              <p:cNvSpPr>
                <a:spLocks/>
              </p:cNvSpPr>
              <p:nvPr/>
            </p:nvSpPr>
            <p:spPr bwMode="auto">
              <a:xfrm>
                <a:off x="2033" y="2137"/>
                <a:ext cx="35" cy="34"/>
              </a:xfrm>
              <a:custGeom>
                <a:avLst/>
                <a:gdLst>
                  <a:gd name="T0" fmla="*/ 1 w 69"/>
                  <a:gd name="T1" fmla="*/ 0 h 68"/>
                  <a:gd name="T2" fmla="*/ 1 w 69"/>
                  <a:gd name="T3" fmla="*/ 1 h 68"/>
                  <a:gd name="T4" fmla="*/ 0 w 69"/>
                  <a:gd name="T5" fmla="*/ 1 h 68"/>
                  <a:gd name="T6" fmla="*/ 1 w 69"/>
                  <a:gd name="T7" fmla="*/ 1 h 68"/>
                  <a:gd name="T8" fmla="*/ 1 w 69"/>
                  <a:gd name="T9" fmla="*/ 1 h 68"/>
                  <a:gd name="T10" fmla="*/ 1 w 69"/>
                  <a:gd name="T11" fmla="*/ 1 h 68"/>
                  <a:gd name="T12" fmla="*/ 1 w 69"/>
                  <a:gd name="T13" fmla="*/ 0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68">
                    <a:moveTo>
                      <a:pt x="25" y="0"/>
                    </a:moveTo>
                    <a:lnTo>
                      <a:pt x="18" y="13"/>
                    </a:lnTo>
                    <a:lnTo>
                      <a:pt x="0" y="44"/>
                    </a:lnTo>
                    <a:lnTo>
                      <a:pt x="44" y="68"/>
                    </a:lnTo>
                    <a:lnTo>
                      <a:pt x="60" y="39"/>
                    </a:lnTo>
                    <a:lnTo>
                      <a:pt x="69" y="25"/>
                    </a:lnTo>
                    <a:lnTo>
                      <a:pt x="2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4" name="Freeform 38"/>
              <p:cNvSpPr>
                <a:spLocks/>
              </p:cNvSpPr>
              <p:nvPr/>
            </p:nvSpPr>
            <p:spPr bwMode="auto">
              <a:xfrm>
                <a:off x="2008" y="2181"/>
                <a:ext cx="35" cy="34"/>
              </a:xfrm>
              <a:custGeom>
                <a:avLst/>
                <a:gdLst>
                  <a:gd name="T0" fmla="*/ 1 w 69"/>
                  <a:gd name="T1" fmla="*/ 0 h 68"/>
                  <a:gd name="T2" fmla="*/ 1 w 69"/>
                  <a:gd name="T3" fmla="*/ 1 h 68"/>
                  <a:gd name="T4" fmla="*/ 1 w 69"/>
                  <a:gd name="T5" fmla="*/ 1 h 68"/>
                  <a:gd name="T6" fmla="*/ 0 w 69"/>
                  <a:gd name="T7" fmla="*/ 1 h 68"/>
                  <a:gd name="T8" fmla="*/ 1 w 69"/>
                  <a:gd name="T9" fmla="*/ 1 h 68"/>
                  <a:gd name="T10" fmla="*/ 1 w 69"/>
                  <a:gd name="T11" fmla="*/ 1 h 68"/>
                  <a:gd name="T12" fmla="*/ 1 w 69"/>
                  <a:gd name="T13" fmla="*/ 1 h 68"/>
                  <a:gd name="T14" fmla="*/ 1 w 69"/>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68">
                    <a:moveTo>
                      <a:pt x="25" y="0"/>
                    </a:moveTo>
                    <a:lnTo>
                      <a:pt x="12" y="22"/>
                    </a:lnTo>
                    <a:lnTo>
                      <a:pt x="11" y="22"/>
                    </a:lnTo>
                    <a:lnTo>
                      <a:pt x="0" y="44"/>
                    </a:lnTo>
                    <a:lnTo>
                      <a:pt x="44" y="68"/>
                    </a:lnTo>
                    <a:lnTo>
                      <a:pt x="55" y="47"/>
                    </a:lnTo>
                    <a:lnTo>
                      <a:pt x="69" y="24"/>
                    </a:lnTo>
                    <a:lnTo>
                      <a:pt x="2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5" name="Freeform 39"/>
              <p:cNvSpPr>
                <a:spLocks/>
              </p:cNvSpPr>
              <p:nvPr/>
            </p:nvSpPr>
            <p:spPr bwMode="auto">
              <a:xfrm>
                <a:off x="1985" y="2225"/>
                <a:ext cx="34" cy="34"/>
              </a:xfrm>
              <a:custGeom>
                <a:avLst/>
                <a:gdLst>
                  <a:gd name="T0" fmla="*/ 1 w 68"/>
                  <a:gd name="T1" fmla="*/ 0 h 68"/>
                  <a:gd name="T2" fmla="*/ 1 w 68"/>
                  <a:gd name="T3" fmla="*/ 1 h 68"/>
                  <a:gd name="T4" fmla="*/ 0 w 68"/>
                  <a:gd name="T5" fmla="*/ 1 h 68"/>
                  <a:gd name="T6" fmla="*/ 1 w 68"/>
                  <a:gd name="T7" fmla="*/ 1 h 68"/>
                  <a:gd name="T8" fmla="*/ 1 w 68"/>
                  <a:gd name="T9" fmla="*/ 1 h 68"/>
                  <a:gd name="T10" fmla="*/ 1 w 68"/>
                  <a:gd name="T11" fmla="*/ 1 h 68"/>
                  <a:gd name="T12" fmla="*/ 1 w 68"/>
                  <a:gd name="T13" fmla="*/ 1 h 68"/>
                  <a:gd name="T14" fmla="*/ 1 w 68"/>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68">
                    <a:moveTo>
                      <a:pt x="24" y="0"/>
                    </a:moveTo>
                    <a:lnTo>
                      <a:pt x="4" y="35"/>
                    </a:lnTo>
                    <a:lnTo>
                      <a:pt x="0" y="44"/>
                    </a:lnTo>
                    <a:lnTo>
                      <a:pt x="44" y="68"/>
                    </a:lnTo>
                    <a:lnTo>
                      <a:pt x="48" y="60"/>
                    </a:lnTo>
                    <a:lnTo>
                      <a:pt x="49" y="60"/>
                    </a:lnTo>
                    <a:lnTo>
                      <a:pt x="68" y="24"/>
                    </a:lnTo>
                    <a:lnTo>
                      <a:pt x="2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 name="Freeform 40"/>
              <p:cNvSpPr>
                <a:spLocks/>
              </p:cNvSpPr>
              <p:nvPr/>
            </p:nvSpPr>
            <p:spPr bwMode="auto">
              <a:xfrm>
                <a:off x="1960" y="2269"/>
                <a:ext cx="34" cy="34"/>
              </a:xfrm>
              <a:custGeom>
                <a:avLst/>
                <a:gdLst>
                  <a:gd name="T0" fmla="*/ 1 w 68"/>
                  <a:gd name="T1" fmla="*/ 0 h 68"/>
                  <a:gd name="T2" fmla="*/ 0 w 68"/>
                  <a:gd name="T3" fmla="*/ 1 h 68"/>
                  <a:gd name="T4" fmla="*/ 1 w 68"/>
                  <a:gd name="T5" fmla="*/ 1 h 68"/>
                  <a:gd name="T6" fmla="*/ 1 w 68"/>
                  <a:gd name="T7" fmla="*/ 1 h 68"/>
                  <a:gd name="T8" fmla="*/ 1 w 68"/>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8">
                    <a:moveTo>
                      <a:pt x="24" y="0"/>
                    </a:moveTo>
                    <a:lnTo>
                      <a:pt x="0" y="44"/>
                    </a:lnTo>
                    <a:lnTo>
                      <a:pt x="44" y="68"/>
                    </a:lnTo>
                    <a:lnTo>
                      <a:pt x="68" y="24"/>
                    </a:lnTo>
                    <a:lnTo>
                      <a:pt x="2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 name="Freeform 41"/>
              <p:cNvSpPr>
                <a:spLocks/>
              </p:cNvSpPr>
              <p:nvPr/>
            </p:nvSpPr>
            <p:spPr bwMode="auto">
              <a:xfrm>
                <a:off x="1936" y="2313"/>
                <a:ext cx="34" cy="34"/>
              </a:xfrm>
              <a:custGeom>
                <a:avLst/>
                <a:gdLst>
                  <a:gd name="T0" fmla="*/ 1 w 68"/>
                  <a:gd name="T1" fmla="*/ 0 h 68"/>
                  <a:gd name="T2" fmla="*/ 0 w 68"/>
                  <a:gd name="T3" fmla="*/ 1 h 68"/>
                  <a:gd name="T4" fmla="*/ 1 w 68"/>
                  <a:gd name="T5" fmla="*/ 1 h 68"/>
                  <a:gd name="T6" fmla="*/ 1 w 68"/>
                  <a:gd name="T7" fmla="*/ 1 h 68"/>
                  <a:gd name="T8" fmla="*/ 1 w 68"/>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8">
                    <a:moveTo>
                      <a:pt x="24" y="0"/>
                    </a:moveTo>
                    <a:lnTo>
                      <a:pt x="0" y="45"/>
                    </a:lnTo>
                    <a:lnTo>
                      <a:pt x="44" y="68"/>
                    </a:lnTo>
                    <a:lnTo>
                      <a:pt x="68" y="24"/>
                    </a:lnTo>
                    <a:lnTo>
                      <a:pt x="2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 name="Freeform 42"/>
              <p:cNvSpPr>
                <a:spLocks/>
              </p:cNvSpPr>
              <p:nvPr/>
            </p:nvSpPr>
            <p:spPr bwMode="auto">
              <a:xfrm>
                <a:off x="1912" y="2358"/>
                <a:ext cx="34" cy="34"/>
              </a:xfrm>
              <a:custGeom>
                <a:avLst/>
                <a:gdLst>
                  <a:gd name="T0" fmla="*/ 1 w 68"/>
                  <a:gd name="T1" fmla="*/ 0 h 68"/>
                  <a:gd name="T2" fmla="*/ 0 w 68"/>
                  <a:gd name="T3" fmla="*/ 1 h 68"/>
                  <a:gd name="T4" fmla="*/ 1 w 68"/>
                  <a:gd name="T5" fmla="*/ 1 h 68"/>
                  <a:gd name="T6" fmla="*/ 1 w 68"/>
                  <a:gd name="T7" fmla="*/ 1 h 68"/>
                  <a:gd name="T8" fmla="*/ 1 w 68"/>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8">
                    <a:moveTo>
                      <a:pt x="24" y="0"/>
                    </a:moveTo>
                    <a:lnTo>
                      <a:pt x="0" y="44"/>
                    </a:lnTo>
                    <a:lnTo>
                      <a:pt x="46" y="68"/>
                    </a:lnTo>
                    <a:lnTo>
                      <a:pt x="68" y="24"/>
                    </a:lnTo>
                    <a:lnTo>
                      <a:pt x="2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 name="Freeform 43"/>
              <p:cNvSpPr>
                <a:spLocks/>
              </p:cNvSpPr>
              <p:nvPr/>
            </p:nvSpPr>
            <p:spPr bwMode="auto">
              <a:xfrm>
                <a:off x="1889" y="2403"/>
                <a:ext cx="34" cy="34"/>
              </a:xfrm>
              <a:custGeom>
                <a:avLst/>
                <a:gdLst>
                  <a:gd name="T0" fmla="*/ 1 w 68"/>
                  <a:gd name="T1" fmla="*/ 0 h 68"/>
                  <a:gd name="T2" fmla="*/ 0 w 68"/>
                  <a:gd name="T3" fmla="*/ 1 h 68"/>
                  <a:gd name="T4" fmla="*/ 1 w 68"/>
                  <a:gd name="T5" fmla="*/ 1 h 68"/>
                  <a:gd name="T6" fmla="*/ 1 w 68"/>
                  <a:gd name="T7" fmla="*/ 1 h 68"/>
                  <a:gd name="T8" fmla="*/ 1 w 68"/>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8">
                    <a:moveTo>
                      <a:pt x="24" y="0"/>
                    </a:moveTo>
                    <a:lnTo>
                      <a:pt x="0" y="44"/>
                    </a:lnTo>
                    <a:lnTo>
                      <a:pt x="44" y="68"/>
                    </a:lnTo>
                    <a:lnTo>
                      <a:pt x="68" y="22"/>
                    </a:lnTo>
                    <a:lnTo>
                      <a:pt x="2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 name="Freeform 44"/>
              <p:cNvSpPr>
                <a:spLocks/>
              </p:cNvSpPr>
              <p:nvPr/>
            </p:nvSpPr>
            <p:spPr bwMode="auto">
              <a:xfrm>
                <a:off x="1865" y="2447"/>
                <a:ext cx="34" cy="34"/>
              </a:xfrm>
              <a:custGeom>
                <a:avLst/>
                <a:gdLst>
                  <a:gd name="T0" fmla="*/ 1 w 68"/>
                  <a:gd name="T1" fmla="*/ 0 h 68"/>
                  <a:gd name="T2" fmla="*/ 1 w 68"/>
                  <a:gd name="T3" fmla="*/ 1 h 68"/>
                  <a:gd name="T4" fmla="*/ 0 w 68"/>
                  <a:gd name="T5" fmla="*/ 1 h 68"/>
                  <a:gd name="T6" fmla="*/ 1 w 68"/>
                  <a:gd name="T7" fmla="*/ 1 h 68"/>
                  <a:gd name="T8" fmla="*/ 1 w 68"/>
                  <a:gd name="T9" fmla="*/ 1 h 68"/>
                  <a:gd name="T10" fmla="*/ 1 w 68"/>
                  <a:gd name="T11" fmla="*/ 1 h 68"/>
                  <a:gd name="T12" fmla="*/ 1 w 68"/>
                  <a:gd name="T13" fmla="*/ 0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68">
                    <a:moveTo>
                      <a:pt x="24" y="0"/>
                    </a:moveTo>
                    <a:lnTo>
                      <a:pt x="15" y="16"/>
                    </a:lnTo>
                    <a:lnTo>
                      <a:pt x="0" y="45"/>
                    </a:lnTo>
                    <a:lnTo>
                      <a:pt x="45" y="68"/>
                    </a:lnTo>
                    <a:lnTo>
                      <a:pt x="60" y="39"/>
                    </a:lnTo>
                    <a:lnTo>
                      <a:pt x="68" y="24"/>
                    </a:lnTo>
                    <a:lnTo>
                      <a:pt x="2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 name="Freeform 45"/>
              <p:cNvSpPr>
                <a:spLocks/>
              </p:cNvSpPr>
              <p:nvPr/>
            </p:nvSpPr>
            <p:spPr bwMode="auto">
              <a:xfrm>
                <a:off x="1842" y="2492"/>
                <a:ext cx="34" cy="33"/>
              </a:xfrm>
              <a:custGeom>
                <a:avLst/>
                <a:gdLst>
                  <a:gd name="T0" fmla="*/ 1 w 66"/>
                  <a:gd name="T1" fmla="*/ 0 h 68"/>
                  <a:gd name="T2" fmla="*/ 1 w 66"/>
                  <a:gd name="T3" fmla="*/ 0 h 68"/>
                  <a:gd name="T4" fmla="*/ 0 w 66"/>
                  <a:gd name="T5" fmla="*/ 0 h 68"/>
                  <a:gd name="T6" fmla="*/ 1 w 66"/>
                  <a:gd name="T7" fmla="*/ 0 h 68"/>
                  <a:gd name="T8" fmla="*/ 1 w 66"/>
                  <a:gd name="T9" fmla="*/ 0 h 68"/>
                  <a:gd name="T10" fmla="*/ 1 w 66"/>
                  <a:gd name="T11" fmla="*/ 0 h 68"/>
                  <a:gd name="T12" fmla="*/ 1 w 66"/>
                  <a:gd name="T13" fmla="*/ 0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68">
                    <a:moveTo>
                      <a:pt x="22" y="0"/>
                    </a:moveTo>
                    <a:lnTo>
                      <a:pt x="5" y="34"/>
                    </a:lnTo>
                    <a:lnTo>
                      <a:pt x="0" y="47"/>
                    </a:lnTo>
                    <a:lnTo>
                      <a:pt x="45" y="68"/>
                    </a:lnTo>
                    <a:lnTo>
                      <a:pt x="50" y="57"/>
                    </a:lnTo>
                    <a:lnTo>
                      <a:pt x="66" y="24"/>
                    </a:lnTo>
                    <a:lnTo>
                      <a:pt x="22"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 name="Freeform 46"/>
              <p:cNvSpPr>
                <a:spLocks/>
              </p:cNvSpPr>
              <p:nvPr/>
            </p:nvSpPr>
            <p:spPr bwMode="auto">
              <a:xfrm>
                <a:off x="1820" y="2537"/>
                <a:ext cx="34" cy="34"/>
              </a:xfrm>
              <a:custGeom>
                <a:avLst/>
                <a:gdLst>
                  <a:gd name="T0" fmla="*/ 1 w 66"/>
                  <a:gd name="T1" fmla="*/ 0 h 67"/>
                  <a:gd name="T2" fmla="*/ 0 w 66"/>
                  <a:gd name="T3" fmla="*/ 1 h 67"/>
                  <a:gd name="T4" fmla="*/ 1 w 66"/>
                  <a:gd name="T5" fmla="*/ 1 h 67"/>
                  <a:gd name="T6" fmla="*/ 1 w 66"/>
                  <a:gd name="T7" fmla="*/ 1 h 67"/>
                  <a:gd name="T8" fmla="*/ 1 w 66"/>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7">
                    <a:moveTo>
                      <a:pt x="21" y="0"/>
                    </a:moveTo>
                    <a:lnTo>
                      <a:pt x="0" y="45"/>
                    </a:lnTo>
                    <a:lnTo>
                      <a:pt x="45" y="67"/>
                    </a:lnTo>
                    <a:lnTo>
                      <a:pt x="66" y="21"/>
                    </a:lnTo>
                    <a:lnTo>
                      <a:pt x="2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 name="Freeform 47"/>
              <p:cNvSpPr>
                <a:spLocks/>
              </p:cNvSpPr>
              <p:nvPr/>
            </p:nvSpPr>
            <p:spPr bwMode="auto">
              <a:xfrm>
                <a:off x="1800" y="2583"/>
                <a:ext cx="33" cy="33"/>
              </a:xfrm>
              <a:custGeom>
                <a:avLst/>
                <a:gdLst>
                  <a:gd name="T0" fmla="*/ 0 w 67"/>
                  <a:gd name="T1" fmla="*/ 0 h 65"/>
                  <a:gd name="T2" fmla="*/ 0 w 67"/>
                  <a:gd name="T3" fmla="*/ 1 h 65"/>
                  <a:gd name="T4" fmla="*/ 0 w 67"/>
                  <a:gd name="T5" fmla="*/ 1 h 65"/>
                  <a:gd name="T6" fmla="*/ 0 w 67"/>
                  <a:gd name="T7" fmla="*/ 1 h 65"/>
                  <a:gd name="T8" fmla="*/ 0 w 67"/>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65">
                    <a:moveTo>
                      <a:pt x="20" y="0"/>
                    </a:moveTo>
                    <a:lnTo>
                      <a:pt x="0" y="45"/>
                    </a:lnTo>
                    <a:lnTo>
                      <a:pt x="45" y="65"/>
                    </a:lnTo>
                    <a:lnTo>
                      <a:pt x="67" y="20"/>
                    </a:lnTo>
                    <a:lnTo>
                      <a:pt x="20"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Freeform 48"/>
              <p:cNvSpPr>
                <a:spLocks/>
              </p:cNvSpPr>
              <p:nvPr/>
            </p:nvSpPr>
            <p:spPr bwMode="auto">
              <a:xfrm>
                <a:off x="1779" y="2629"/>
                <a:ext cx="34" cy="34"/>
              </a:xfrm>
              <a:custGeom>
                <a:avLst/>
                <a:gdLst>
                  <a:gd name="T0" fmla="*/ 1 w 67"/>
                  <a:gd name="T1" fmla="*/ 0 h 66"/>
                  <a:gd name="T2" fmla="*/ 0 w 67"/>
                  <a:gd name="T3" fmla="*/ 1 h 66"/>
                  <a:gd name="T4" fmla="*/ 1 w 67"/>
                  <a:gd name="T5" fmla="*/ 1 h 66"/>
                  <a:gd name="T6" fmla="*/ 1 w 67"/>
                  <a:gd name="T7" fmla="*/ 1 h 66"/>
                  <a:gd name="T8" fmla="*/ 1 w 67"/>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66">
                    <a:moveTo>
                      <a:pt x="20" y="0"/>
                    </a:moveTo>
                    <a:lnTo>
                      <a:pt x="0" y="46"/>
                    </a:lnTo>
                    <a:lnTo>
                      <a:pt x="46" y="66"/>
                    </a:lnTo>
                    <a:lnTo>
                      <a:pt x="67" y="20"/>
                    </a:lnTo>
                    <a:lnTo>
                      <a:pt x="20"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 name="Freeform 49"/>
              <p:cNvSpPr>
                <a:spLocks/>
              </p:cNvSpPr>
              <p:nvPr/>
            </p:nvSpPr>
            <p:spPr bwMode="auto">
              <a:xfrm>
                <a:off x="1760" y="2676"/>
                <a:ext cx="33" cy="33"/>
              </a:xfrm>
              <a:custGeom>
                <a:avLst/>
                <a:gdLst>
                  <a:gd name="T0" fmla="*/ 0 w 67"/>
                  <a:gd name="T1" fmla="*/ 0 h 65"/>
                  <a:gd name="T2" fmla="*/ 0 w 67"/>
                  <a:gd name="T3" fmla="*/ 1 h 65"/>
                  <a:gd name="T4" fmla="*/ 0 w 67"/>
                  <a:gd name="T5" fmla="*/ 1 h 65"/>
                  <a:gd name="T6" fmla="*/ 0 w 67"/>
                  <a:gd name="T7" fmla="*/ 1 h 65"/>
                  <a:gd name="T8" fmla="*/ 0 w 67"/>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65">
                    <a:moveTo>
                      <a:pt x="20" y="0"/>
                    </a:moveTo>
                    <a:lnTo>
                      <a:pt x="0" y="46"/>
                    </a:lnTo>
                    <a:lnTo>
                      <a:pt x="46" y="65"/>
                    </a:lnTo>
                    <a:lnTo>
                      <a:pt x="67" y="19"/>
                    </a:lnTo>
                    <a:lnTo>
                      <a:pt x="20"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 name="Freeform 50"/>
              <p:cNvSpPr>
                <a:spLocks/>
              </p:cNvSpPr>
              <p:nvPr/>
            </p:nvSpPr>
            <p:spPr bwMode="auto">
              <a:xfrm>
                <a:off x="1741" y="2722"/>
                <a:ext cx="33" cy="33"/>
              </a:xfrm>
              <a:custGeom>
                <a:avLst/>
                <a:gdLst>
                  <a:gd name="T0" fmla="*/ 1 w 66"/>
                  <a:gd name="T1" fmla="*/ 0 h 65"/>
                  <a:gd name="T2" fmla="*/ 0 w 66"/>
                  <a:gd name="T3" fmla="*/ 1 h 65"/>
                  <a:gd name="T4" fmla="*/ 1 w 66"/>
                  <a:gd name="T5" fmla="*/ 1 h 65"/>
                  <a:gd name="T6" fmla="*/ 1 w 66"/>
                  <a:gd name="T7" fmla="*/ 1 h 65"/>
                  <a:gd name="T8" fmla="*/ 1 w 66"/>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19" y="0"/>
                    </a:moveTo>
                    <a:lnTo>
                      <a:pt x="0" y="46"/>
                    </a:lnTo>
                    <a:lnTo>
                      <a:pt x="47" y="65"/>
                    </a:lnTo>
                    <a:lnTo>
                      <a:pt x="66" y="19"/>
                    </a:lnTo>
                    <a:lnTo>
                      <a:pt x="1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 name="Freeform 51"/>
              <p:cNvSpPr>
                <a:spLocks/>
              </p:cNvSpPr>
              <p:nvPr/>
            </p:nvSpPr>
            <p:spPr bwMode="auto">
              <a:xfrm>
                <a:off x="1722" y="2769"/>
                <a:ext cx="33" cy="33"/>
              </a:xfrm>
              <a:custGeom>
                <a:avLst/>
                <a:gdLst>
                  <a:gd name="T0" fmla="*/ 1 w 66"/>
                  <a:gd name="T1" fmla="*/ 0 h 65"/>
                  <a:gd name="T2" fmla="*/ 0 w 66"/>
                  <a:gd name="T3" fmla="*/ 1 h 65"/>
                  <a:gd name="T4" fmla="*/ 1 w 66"/>
                  <a:gd name="T5" fmla="*/ 1 h 65"/>
                  <a:gd name="T6" fmla="*/ 1 w 66"/>
                  <a:gd name="T7" fmla="*/ 1 h 65"/>
                  <a:gd name="T8" fmla="*/ 1 w 66"/>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 h="65">
                    <a:moveTo>
                      <a:pt x="19" y="0"/>
                    </a:moveTo>
                    <a:lnTo>
                      <a:pt x="0" y="47"/>
                    </a:lnTo>
                    <a:lnTo>
                      <a:pt x="47" y="65"/>
                    </a:lnTo>
                    <a:lnTo>
                      <a:pt x="66" y="19"/>
                    </a:lnTo>
                    <a:lnTo>
                      <a:pt x="1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Freeform 52"/>
              <p:cNvSpPr>
                <a:spLocks/>
              </p:cNvSpPr>
              <p:nvPr/>
            </p:nvSpPr>
            <p:spPr bwMode="auto">
              <a:xfrm>
                <a:off x="1703" y="2816"/>
                <a:ext cx="33" cy="33"/>
              </a:xfrm>
              <a:custGeom>
                <a:avLst/>
                <a:gdLst>
                  <a:gd name="T0" fmla="*/ 1 w 65"/>
                  <a:gd name="T1" fmla="*/ 0 h 67"/>
                  <a:gd name="T2" fmla="*/ 0 w 65"/>
                  <a:gd name="T3" fmla="*/ 0 h 67"/>
                  <a:gd name="T4" fmla="*/ 1 w 65"/>
                  <a:gd name="T5" fmla="*/ 0 h 67"/>
                  <a:gd name="T6" fmla="*/ 1 w 65"/>
                  <a:gd name="T7" fmla="*/ 0 h 67"/>
                  <a:gd name="T8" fmla="*/ 1 w 65"/>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7">
                    <a:moveTo>
                      <a:pt x="18" y="0"/>
                    </a:moveTo>
                    <a:lnTo>
                      <a:pt x="0" y="47"/>
                    </a:lnTo>
                    <a:lnTo>
                      <a:pt x="46" y="67"/>
                    </a:lnTo>
                    <a:lnTo>
                      <a:pt x="65" y="19"/>
                    </a:lnTo>
                    <a:lnTo>
                      <a:pt x="1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53"/>
              <p:cNvSpPr>
                <a:spLocks/>
              </p:cNvSpPr>
              <p:nvPr/>
            </p:nvSpPr>
            <p:spPr bwMode="auto">
              <a:xfrm>
                <a:off x="1685" y="2863"/>
                <a:ext cx="32" cy="32"/>
              </a:xfrm>
              <a:custGeom>
                <a:avLst/>
                <a:gdLst>
                  <a:gd name="T0" fmla="*/ 1 w 64"/>
                  <a:gd name="T1" fmla="*/ 0 h 66"/>
                  <a:gd name="T2" fmla="*/ 0 w 64"/>
                  <a:gd name="T3" fmla="*/ 0 h 66"/>
                  <a:gd name="T4" fmla="*/ 1 w 64"/>
                  <a:gd name="T5" fmla="*/ 0 h 66"/>
                  <a:gd name="T6" fmla="*/ 1 w 64"/>
                  <a:gd name="T7" fmla="*/ 0 h 66"/>
                  <a:gd name="T8" fmla="*/ 1 w 64"/>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6">
                    <a:moveTo>
                      <a:pt x="18" y="0"/>
                    </a:moveTo>
                    <a:lnTo>
                      <a:pt x="0" y="47"/>
                    </a:lnTo>
                    <a:lnTo>
                      <a:pt x="47" y="66"/>
                    </a:lnTo>
                    <a:lnTo>
                      <a:pt x="64" y="18"/>
                    </a:lnTo>
                    <a:lnTo>
                      <a:pt x="1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54"/>
              <p:cNvSpPr>
                <a:spLocks/>
              </p:cNvSpPr>
              <p:nvPr/>
            </p:nvSpPr>
            <p:spPr bwMode="auto">
              <a:xfrm>
                <a:off x="1667" y="2910"/>
                <a:ext cx="32" cy="32"/>
              </a:xfrm>
              <a:custGeom>
                <a:avLst/>
                <a:gdLst>
                  <a:gd name="T0" fmla="*/ 1 w 64"/>
                  <a:gd name="T1" fmla="*/ 0 h 64"/>
                  <a:gd name="T2" fmla="*/ 0 w 64"/>
                  <a:gd name="T3" fmla="*/ 1 h 64"/>
                  <a:gd name="T4" fmla="*/ 1 w 64"/>
                  <a:gd name="T5" fmla="*/ 1 h 64"/>
                  <a:gd name="T6" fmla="*/ 1 w 64"/>
                  <a:gd name="T7" fmla="*/ 1 h 64"/>
                  <a:gd name="T8" fmla="*/ 1 w 64"/>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4">
                    <a:moveTo>
                      <a:pt x="17" y="0"/>
                    </a:moveTo>
                    <a:lnTo>
                      <a:pt x="0" y="46"/>
                    </a:lnTo>
                    <a:lnTo>
                      <a:pt x="46" y="64"/>
                    </a:lnTo>
                    <a:lnTo>
                      <a:pt x="64" y="17"/>
                    </a:lnTo>
                    <a:lnTo>
                      <a:pt x="1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55"/>
              <p:cNvSpPr>
                <a:spLocks/>
              </p:cNvSpPr>
              <p:nvPr/>
            </p:nvSpPr>
            <p:spPr bwMode="auto">
              <a:xfrm>
                <a:off x="1650" y="2957"/>
                <a:ext cx="32" cy="32"/>
              </a:xfrm>
              <a:custGeom>
                <a:avLst/>
                <a:gdLst>
                  <a:gd name="T0" fmla="*/ 1 w 64"/>
                  <a:gd name="T1" fmla="*/ 0 h 64"/>
                  <a:gd name="T2" fmla="*/ 0 w 64"/>
                  <a:gd name="T3" fmla="*/ 1 h 64"/>
                  <a:gd name="T4" fmla="*/ 1 w 64"/>
                  <a:gd name="T5" fmla="*/ 1 h 64"/>
                  <a:gd name="T6" fmla="*/ 1 w 64"/>
                  <a:gd name="T7" fmla="*/ 1 h 64"/>
                  <a:gd name="T8" fmla="*/ 1 w 64"/>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4">
                    <a:moveTo>
                      <a:pt x="16" y="0"/>
                    </a:moveTo>
                    <a:lnTo>
                      <a:pt x="0" y="48"/>
                    </a:lnTo>
                    <a:lnTo>
                      <a:pt x="47" y="64"/>
                    </a:lnTo>
                    <a:lnTo>
                      <a:pt x="64" y="17"/>
                    </a:lnTo>
                    <a:lnTo>
                      <a:pt x="1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56"/>
              <p:cNvSpPr>
                <a:spLocks/>
              </p:cNvSpPr>
              <p:nvPr/>
            </p:nvSpPr>
            <p:spPr bwMode="auto">
              <a:xfrm>
                <a:off x="1635" y="3006"/>
                <a:ext cx="31" cy="31"/>
              </a:xfrm>
              <a:custGeom>
                <a:avLst/>
                <a:gdLst>
                  <a:gd name="T0" fmla="*/ 1 w 61"/>
                  <a:gd name="T1" fmla="*/ 0 h 63"/>
                  <a:gd name="T2" fmla="*/ 0 w 61"/>
                  <a:gd name="T3" fmla="*/ 0 h 63"/>
                  <a:gd name="T4" fmla="*/ 1 w 61"/>
                  <a:gd name="T5" fmla="*/ 0 h 63"/>
                  <a:gd name="T6" fmla="*/ 1 w 61"/>
                  <a:gd name="T7" fmla="*/ 0 h 63"/>
                  <a:gd name="T8" fmla="*/ 1 w 61"/>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63">
                    <a:moveTo>
                      <a:pt x="14" y="0"/>
                    </a:moveTo>
                    <a:lnTo>
                      <a:pt x="0" y="49"/>
                    </a:lnTo>
                    <a:lnTo>
                      <a:pt x="48" y="63"/>
                    </a:lnTo>
                    <a:lnTo>
                      <a:pt x="61" y="14"/>
                    </a:lnTo>
                    <a:lnTo>
                      <a:pt x="1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Freeform 57"/>
              <p:cNvSpPr>
                <a:spLocks/>
              </p:cNvSpPr>
              <p:nvPr/>
            </p:nvSpPr>
            <p:spPr bwMode="auto">
              <a:xfrm>
                <a:off x="1623" y="3055"/>
                <a:ext cx="31" cy="30"/>
              </a:xfrm>
              <a:custGeom>
                <a:avLst/>
                <a:gdLst>
                  <a:gd name="T0" fmla="*/ 1 w 61"/>
                  <a:gd name="T1" fmla="*/ 0 h 61"/>
                  <a:gd name="T2" fmla="*/ 0 w 61"/>
                  <a:gd name="T3" fmla="*/ 0 h 61"/>
                  <a:gd name="T4" fmla="*/ 1 w 61"/>
                  <a:gd name="T5" fmla="*/ 0 h 61"/>
                  <a:gd name="T6" fmla="*/ 1 w 61"/>
                  <a:gd name="T7" fmla="*/ 0 h 61"/>
                  <a:gd name="T8" fmla="*/ 1 w 61"/>
                  <a:gd name="T9" fmla="*/ 0 h 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61">
                    <a:moveTo>
                      <a:pt x="12" y="0"/>
                    </a:moveTo>
                    <a:lnTo>
                      <a:pt x="0" y="49"/>
                    </a:lnTo>
                    <a:lnTo>
                      <a:pt x="49" y="61"/>
                    </a:lnTo>
                    <a:lnTo>
                      <a:pt x="61" y="13"/>
                    </a:lnTo>
                    <a:lnTo>
                      <a:pt x="12"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58"/>
              <p:cNvSpPr>
                <a:spLocks/>
              </p:cNvSpPr>
              <p:nvPr/>
            </p:nvSpPr>
            <p:spPr bwMode="auto">
              <a:xfrm>
                <a:off x="1613" y="3104"/>
                <a:ext cx="30" cy="29"/>
              </a:xfrm>
              <a:custGeom>
                <a:avLst/>
                <a:gdLst>
                  <a:gd name="T0" fmla="*/ 1 w 59"/>
                  <a:gd name="T1" fmla="*/ 0 h 58"/>
                  <a:gd name="T2" fmla="*/ 0 w 59"/>
                  <a:gd name="T3" fmla="*/ 1 h 58"/>
                  <a:gd name="T4" fmla="*/ 0 w 59"/>
                  <a:gd name="T5" fmla="*/ 1 h 58"/>
                  <a:gd name="T6" fmla="*/ 1 w 59"/>
                  <a:gd name="T7" fmla="*/ 1 h 58"/>
                  <a:gd name="T8" fmla="*/ 1 w 59"/>
                  <a:gd name="T9" fmla="*/ 1 h 58"/>
                  <a:gd name="T10" fmla="*/ 1 w 59"/>
                  <a:gd name="T11" fmla="*/ 1 h 58"/>
                  <a:gd name="T12" fmla="*/ 1 w 59"/>
                  <a:gd name="T13" fmla="*/ 0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8">
                    <a:moveTo>
                      <a:pt x="8" y="0"/>
                    </a:moveTo>
                    <a:lnTo>
                      <a:pt x="0" y="45"/>
                    </a:lnTo>
                    <a:lnTo>
                      <a:pt x="0" y="51"/>
                    </a:lnTo>
                    <a:lnTo>
                      <a:pt x="49" y="58"/>
                    </a:lnTo>
                    <a:lnTo>
                      <a:pt x="50" y="54"/>
                    </a:lnTo>
                    <a:lnTo>
                      <a:pt x="59" y="10"/>
                    </a:lnTo>
                    <a:lnTo>
                      <a:pt x="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59"/>
              <p:cNvSpPr>
                <a:spLocks/>
              </p:cNvSpPr>
              <p:nvPr/>
            </p:nvSpPr>
            <p:spPr bwMode="auto">
              <a:xfrm>
                <a:off x="1607" y="3155"/>
                <a:ext cx="28" cy="27"/>
              </a:xfrm>
              <a:custGeom>
                <a:avLst/>
                <a:gdLst>
                  <a:gd name="T0" fmla="*/ 1 w 55"/>
                  <a:gd name="T1" fmla="*/ 0 h 56"/>
                  <a:gd name="T2" fmla="*/ 1 w 55"/>
                  <a:gd name="T3" fmla="*/ 0 h 56"/>
                  <a:gd name="T4" fmla="*/ 1 w 55"/>
                  <a:gd name="T5" fmla="*/ 0 h 56"/>
                  <a:gd name="T6" fmla="*/ 0 w 55"/>
                  <a:gd name="T7" fmla="*/ 0 h 56"/>
                  <a:gd name="T8" fmla="*/ 1 w 55"/>
                  <a:gd name="T9" fmla="*/ 0 h 56"/>
                  <a:gd name="T10" fmla="*/ 1 w 55"/>
                  <a:gd name="T11" fmla="*/ 0 h 56"/>
                  <a:gd name="T12" fmla="*/ 1 w 55"/>
                  <a:gd name="T13" fmla="*/ 0 h 56"/>
                  <a:gd name="T14" fmla="*/ 1 w 55"/>
                  <a:gd name="T15" fmla="*/ 0 h 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 h="56">
                    <a:moveTo>
                      <a:pt x="5" y="0"/>
                    </a:moveTo>
                    <a:lnTo>
                      <a:pt x="1" y="32"/>
                    </a:lnTo>
                    <a:lnTo>
                      <a:pt x="1" y="34"/>
                    </a:lnTo>
                    <a:lnTo>
                      <a:pt x="0" y="52"/>
                    </a:lnTo>
                    <a:lnTo>
                      <a:pt x="50" y="56"/>
                    </a:lnTo>
                    <a:lnTo>
                      <a:pt x="52" y="38"/>
                    </a:lnTo>
                    <a:lnTo>
                      <a:pt x="55" y="8"/>
                    </a:lnTo>
                    <a:lnTo>
                      <a:pt x="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60"/>
              <p:cNvSpPr>
                <a:spLocks/>
              </p:cNvSpPr>
              <p:nvPr/>
            </p:nvSpPr>
            <p:spPr bwMode="auto">
              <a:xfrm>
                <a:off x="1603" y="3206"/>
                <a:ext cx="27" cy="27"/>
              </a:xfrm>
              <a:custGeom>
                <a:avLst/>
                <a:gdLst>
                  <a:gd name="T0" fmla="*/ 1 w 54"/>
                  <a:gd name="T1" fmla="*/ 0 h 54"/>
                  <a:gd name="T2" fmla="*/ 1 w 54"/>
                  <a:gd name="T3" fmla="*/ 1 h 54"/>
                  <a:gd name="T4" fmla="*/ 0 w 54"/>
                  <a:gd name="T5" fmla="*/ 1 h 54"/>
                  <a:gd name="T6" fmla="*/ 1 w 54"/>
                  <a:gd name="T7" fmla="*/ 1 h 54"/>
                  <a:gd name="T8" fmla="*/ 1 w 54"/>
                  <a:gd name="T9" fmla="*/ 1 h 54"/>
                  <a:gd name="T10" fmla="*/ 1 w 54"/>
                  <a:gd name="T11" fmla="*/ 1 h 54"/>
                  <a:gd name="T12" fmla="*/ 1 w 54"/>
                  <a:gd name="T13" fmla="*/ 0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54">
                    <a:moveTo>
                      <a:pt x="3" y="0"/>
                    </a:moveTo>
                    <a:lnTo>
                      <a:pt x="2" y="15"/>
                    </a:lnTo>
                    <a:lnTo>
                      <a:pt x="0" y="51"/>
                    </a:lnTo>
                    <a:lnTo>
                      <a:pt x="50" y="54"/>
                    </a:lnTo>
                    <a:lnTo>
                      <a:pt x="52" y="18"/>
                    </a:lnTo>
                    <a:lnTo>
                      <a:pt x="54" y="4"/>
                    </a:lnTo>
                    <a:lnTo>
                      <a:pt x="3"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61"/>
              <p:cNvSpPr>
                <a:spLocks/>
              </p:cNvSpPr>
              <p:nvPr/>
            </p:nvSpPr>
            <p:spPr bwMode="auto">
              <a:xfrm>
                <a:off x="1602" y="3257"/>
                <a:ext cx="26" cy="25"/>
              </a:xfrm>
              <a:custGeom>
                <a:avLst/>
                <a:gdLst>
                  <a:gd name="T0" fmla="*/ 1 w 52"/>
                  <a:gd name="T1" fmla="*/ 0 h 52"/>
                  <a:gd name="T2" fmla="*/ 0 w 52"/>
                  <a:gd name="T3" fmla="*/ 0 h 52"/>
                  <a:gd name="T4" fmla="*/ 0 w 52"/>
                  <a:gd name="T5" fmla="*/ 0 h 52"/>
                  <a:gd name="T6" fmla="*/ 1 w 52"/>
                  <a:gd name="T7" fmla="*/ 0 h 52"/>
                  <a:gd name="T8" fmla="*/ 1 w 52"/>
                  <a:gd name="T9" fmla="*/ 0 h 52"/>
                  <a:gd name="T10" fmla="*/ 1 w 52"/>
                  <a:gd name="T11" fmla="*/ 0 h 52"/>
                  <a:gd name="T12" fmla="*/ 1 w 52"/>
                  <a:gd name="T13" fmla="*/ 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52">
                    <a:moveTo>
                      <a:pt x="1" y="0"/>
                    </a:moveTo>
                    <a:lnTo>
                      <a:pt x="0" y="27"/>
                    </a:lnTo>
                    <a:lnTo>
                      <a:pt x="0" y="52"/>
                    </a:lnTo>
                    <a:lnTo>
                      <a:pt x="50" y="52"/>
                    </a:lnTo>
                    <a:lnTo>
                      <a:pt x="50" y="28"/>
                    </a:lnTo>
                    <a:lnTo>
                      <a:pt x="52" y="1"/>
                    </a:lnTo>
                    <a:lnTo>
                      <a:pt x="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62"/>
              <p:cNvSpPr>
                <a:spLocks/>
              </p:cNvSpPr>
              <p:nvPr/>
            </p:nvSpPr>
            <p:spPr bwMode="auto">
              <a:xfrm>
                <a:off x="1602" y="3307"/>
                <a:ext cx="26" cy="26"/>
              </a:xfrm>
              <a:custGeom>
                <a:avLst/>
                <a:gdLst>
                  <a:gd name="T0" fmla="*/ 0 w 53"/>
                  <a:gd name="T1" fmla="*/ 1 h 51"/>
                  <a:gd name="T2" fmla="*/ 0 w 53"/>
                  <a:gd name="T3" fmla="*/ 1 h 51"/>
                  <a:gd name="T4" fmla="*/ 0 w 53"/>
                  <a:gd name="T5" fmla="*/ 1 h 51"/>
                  <a:gd name="T6" fmla="*/ 0 w 53"/>
                  <a:gd name="T7" fmla="*/ 1 h 51"/>
                  <a:gd name="T8" fmla="*/ 0 w 53"/>
                  <a:gd name="T9" fmla="*/ 1 h 51"/>
                  <a:gd name="T10" fmla="*/ 0 w 53"/>
                  <a:gd name="T11" fmla="*/ 0 h 51"/>
                  <a:gd name="T12" fmla="*/ 0 w 53"/>
                  <a:gd name="T13" fmla="*/ 1 h 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3" h="51">
                    <a:moveTo>
                      <a:pt x="0" y="1"/>
                    </a:moveTo>
                    <a:lnTo>
                      <a:pt x="1" y="19"/>
                    </a:lnTo>
                    <a:lnTo>
                      <a:pt x="3" y="51"/>
                    </a:lnTo>
                    <a:lnTo>
                      <a:pt x="53" y="49"/>
                    </a:lnTo>
                    <a:lnTo>
                      <a:pt x="52" y="16"/>
                    </a:lnTo>
                    <a:lnTo>
                      <a:pt x="50" y="0"/>
                    </a:lnTo>
                    <a:lnTo>
                      <a:pt x="0" y="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63"/>
              <p:cNvSpPr>
                <a:spLocks/>
              </p:cNvSpPr>
              <p:nvPr/>
            </p:nvSpPr>
            <p:spPr bwMode="auto">
              <a:xfrm>
                <a:off x="1605" y="3357"/>
                <a:ext cx="27" cy="27"/>
              </a:xfrm>
              <a:custGeom>
                <a:avLst/>
                <a:gdLst>
                  <a:gd name="T0" fmla="*/ 0 w 54"/>
                  <a:gd name="T1" fmla="*/ 1 h 54"/>
                  <a:gd name="T2" fmla="*/ 1 w 54"/>
                  <a:gd name="T3" fmla="*/ 1 h 54"/>
                  <a:gd name="T4" fmla="*/ 1 w 54"/>
                  <a:gd name="T5" fmla="*/ 1 h 54"/>
                  <a:gd name="T6" fmla="*/ 1 w 54"/>
                  <a:gd name="T7" fmla="*/ 0 h 54"/>
                  <a:gd name="T8" fmla="*/ 0 w 54"/>
                  <a:gd name="T9" fmla="*/ 1 h 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54">
                    <a:moveTo>
                      <a:pt x="0" y="4"/>
                    </a:moveTo>
                    <a:lnTo>
                      <a:pt x="4" y="54"/>
                    </a:lnTo>
                    <a:lnTo>
                      <a:pt x="54" y="51"/>
                    </a:lnTo>
                    <a:lnTo>
                      <a:pt x="51" y="0"/>
                    </a:lnTo>
                    <a:lnTo>
                      <a:pt x="0" y="4"/>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64"/>
              <p:cNvSpPr>
                <a:spLocks/>
              </p:cNvSpPr>
              <p:nvPr/>
            </p:nvSpPr>
            <p:spPr bwMode="auto">
              <a:xfrm>
                <a:off x="1610" y="3406"/>
                <a:ext cx="28" cy="28"/>
              </a:xfrm>
              <a:custGeom>
                <a:avLst/>
                <a:gdLst>
                  <a:gd name="T0" fmla="*/ 0 w 56"/>
                  <a:gd name="T1" fmla="*/ 1 h 55"/>
                  <a:gd name="T2" fmla="*/ 1 w 56"/>
                  <a:gd name="T3" fmla="*/ 1 h 55"/>
                  <a:gd name="T4" fmla="*/ 1 w 56"/>
                  <a:gd name="T5" fmla="*/ 1 h 55"/>
                  <a:gd name="T6" fmla="*/ 1 w 56"/>
                  <a:gd name="T7" fmla="*/ 1 h 55"/>
                  <a:gd name="T8" fmla="*/ 1 w 56"/>
                  <a:gd name="T9" fmla="*/ 1 h 55"/>
                  <a:gd name="T10" fmla="*/ 1 w 56"/>
                  <a:gd name="T11" fmla="*/ 0 h 55"/>
                  <a:gd name="T12" fmla="*/ 0 w 56"/>
                  <a:gd name="T13" fmla="*/ 1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55">
                    <a:moveTo>
                      <a:pt x="0" y="5"/>
                    </a:moveTo>
                    <a:lnTo>
                      <a:pt x="2" y="20"/>
                    </a:lnTo>
                    <a:lnTo>
                      <a:pt x="5" y="55"/>
                    </a:lnTo>
                    <a:lnTo>
                      <a:pt x="56" y="50"/>
                    </a:lnTo>
                    <a:lnTo>
                      <a:pt x="52" y="15"/>
                    </a:lnTo>
                    <a:lnTo>
                      <a:pt x="49" y="0"/>
                    </a:lnTo>
                    <a:lnTo>
                      <a:pt x="0" y="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65"/>
              <p:cNvSpPr>
                <a:spLocks/>
              </p:cNvSpPr>
              <p:nvPr/>
            </p:nvSpPr>
            <p:spPr bwMode="auto">
              <a:xfrm>
                <a:off x="1616" y="3455"/>
                <a:ext cx="29" cy="30"/>
              </a:xfrm>
              <a:custGeom>
                <a:avLst/>
                <a:gdLst>
                  <a:gd name="T0" fmla="*/ 0 w 58"/>
                  <a:gd name="T1" fmla="*/ 1 h 59"/>
                  <a:gd name="T2" fmla="*/ 1 w 58"/>
                  <a:gd name="T3" fmla="*/ 1 h 59"/>
                  <a:gd name="T4" fmla="*/ 1 w 58"/>
                  <a:gd name="T5" fmla="*/ 1 h 59"/>
                  <a:gd name="T6" fmla="*/ 1 w 58"/>
                  <a:gd name="T7" fmla="*/ 1 h 59"/>
                  <a:gd name="T8" fmla="*/ 1 w 58"/>
                  <a:gd name="T9" fmla="*/ 1 h 59"/>
                  <a:gd name="T10" fmla="*/ 1 w 58"/>
                  <a:gd name="T11" fmla="*/ 1 h 59"/>
                  <a:gd name="T12" fmla="*/ 1 w 58"/>
                  <a:gd name="T13" fmla="*/ 0 h 59"/>
                  <a:gd name="T14" fmla="*/ 0 w 58"/>
                  <a:gd name="T15" fmla="*/ 1 h 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8" h="59">
                    <a:moveTo>
                      <a:pt x="0" y="7"/>
                    </a:moveTo>
                    <a:lnTo>
                      <a:pt x="4" y="36"/>
                    </a:lnTo>
                    <a:lnTo>
                      <a:pt x="4" y="38"/>
                    </a:lnTo>
                    <a:lnTo>
                      <a:pt x="9" y="59"/>
                    </a:lnTo>
                    <a:lnTo>
                      <a:pt x="58" y="49"/>
                    </a:lnTo>
                    <a:lnTo>
                      <a:pt x="54" y="29"/>
                    </a:lnTo>
                    <a:lnTo>
                      <a:pt x="49" y="0"/>
                    </a:lnTo>
                    <a:lnTo>
                      <a:pt x="0" y="7"/>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Freeform 66"/>
              <p:cNvSpPr>
                <a:spLocks/>
              </p:cNvSpPr>
              <p:nvPr/>
            </p:nvSpPr>
            <p:spPr bwMode="auto">
              <a:xfrm>
                <a:off x="1626" y="3504"/>
                <a:ext cx="31" cy="31"/>
              </a:xfrm>
              <a:custGeom>
                <a:avLst/>
                <a:gdLst>
                  <a:gd name="T0" fmla="*/ 0 w 61"/>
                  <a:gd name="T1" fmla="*/ 1 h 61"/>
                  <a:gd name="T2" fmla="*/ 1 w 61"/>
                  <a:gd name="T3" fmla="*/ 1 h 61"/>
                  <a:gd name="T4" fmla="*/ 1 w 61"/>
                  <a:gd name="T5" fmla="*/ 1 h 61"/>
                  <a:gd name="T6" fmla="*/ 1 w 61"/>
                  <a:gd name="T7" fmla="*/ 1 h 61"/>
                  <a:gd name="T8" fmla="*/ 1 w 61"/>
                  <a:gd name="T9" fmla="*/ 1 h 61"/>
                  <a:gd name="T10" fmla="*/ 1 w 61"/>
                  <a:gd name="T11" fmla="*/ 1 h 61"/>
                  <a:gd name="T12" fmla="*/ 1 w 61"/>
                  <a:gd name="T13" fmla="*/ 0 h 61"/>
                  <a:gd name="T14" fmla="*/ 0 w 61"/>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1">
                    <a:moveTo>
                      <a:pt x="0" y="12"/>
                    </a:moveTo>
                    <a:lnTo>
                      <a:pt x="12" y="58"/>
                    </a:lnTo>
                    <a:lnTo>
                      <a:pt x="12" y="59"/>
                    </a:lnTo>
                    <a:lnTo>
                      <a:pt x="14" y="61"/>
                    </a:lnTo>
                    <a:lnTo>
                      <a:pt x="61" y="48"/>
                    </a:lnTo>
                    <a:lnTo>
                      <a:pt x="60" y="45"/>
                    </a:lnTo>
                    <a:lnTo>
                      <a:pt x="49" y="0"/>
                    </a:lnTo>
                    <a:lnTo>
                      <a:pt x="0" y="12"/>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Freeform 67"/>
              <p:cNvSpPr>
                <a:spLocks/>
              </p:cNvSpPr>
              <p:nvPr/>
            </p:nvSpPr>
            <p:spPr bwMode="auto">
              <a:xfrm>
                <a:off x="1640" y="3552"/>
                <a:ext cx="32" cy="31"/>
              </a:xfrm>
              <a:custGeom>
                <a:avLst/>
                <a:gdLst>
                  <a:gd name="T0" fmla="*/ 0 w 64"/>
                  <a:gd name="T1" fmla="*/ 0 h 63"/>
                  <a:gd name="T2" fmla="*/ 1 w 64"/>
                  <a:gd name="T3" fmla="*/ 0 h 63"/>
                  <a:gd name="T4" fmla="*/ 1 w 64"/>
                  <a:gd name="T5" fmla="*/ 0 h 63"/>
                  <a:gd name="T6" fmla="*/ 1 w 64"/>
                  <a:gd name="T7" fmla="*/ 0 h 63"/>
                  <a:gd name="T8" fmla="*/ 1 w 64"/>
                  <a:gd name="T9" fmla="*/ 0 h 63"/>
                  <a:gd name="T10" fmla="*/ 1 w 64"/>
                  <a:gd name="T11" fmla="*/ 0 h 63"/>
                  <a:gd name="T12" fmla="*/ 1 w 64"/>
                  <a:gd name="T13" fmla="*/ 0 h 63"/>
                  <a:gd name="T14" fmla="*/ 0 w 64"/>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63">
                    <a:moveTo>
                      <a:pt x="0" y="15"/>
                    </a:moveTo>
                    <a:lnTo>
                      <a:pt x="1" y="20"/>
                    </a:lnTo>
                    <a:lnTo>
                      <a:pt x="1" y="22"/>
                    </a:lnTo>
                    <a:lnTo>
                      <a:pt x="17" y="63"/>
                    </a:lnTo>
                    <a:lnTo>
                      <a:pt x="64" y="46"/>
                    </a:lnTo>
                    <a:lnTo>
                      <a:pt x="49" y="5"/>
                    </a:lnTo>
                    <a:lnTo>
                      <a:pt x="48" y="0"/>
                    </a:lnTo>
                    <a:lnTo>
                      <a:pt x="0" y="1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68"/>
              <p:cNvSpPr>
                <a:spLocks/>
              </p:cNvSpPr>
              <p:nvPr/>
            </p:nvSpPr>
            <p:spPr bwMode="auto">
              <a:xfrm>
                <a:off x="1658" y="3598"/>
                <a:ext cx="28" cy="20"/>
              </a:xfrm>
              <a:custGeom>
                <a:avLst/>
                <a:gdLst>
                  <a:gd name="T0" fmla="*/ 0 w 55"/>
                  <a:gd name="T1" fmla="*/ 0 h 41"/>
                  <a:gd name="T2" fmla="*/ 1 w 55"/>
                  <a:gd name="T3" fmla="*/ 0 h 41"/>
                  <a:gd name="T4" fmla="*/ 1 w 55"/>
                  <a:gd name="T5" fmla="*/ 0 h 41"/>
                  <a:gd name="T6" fmla="*/ 1 w 55"/>
                  <a:gd name="T7" fmla="*/ 0 h 41"/>
                  <a:gd name="T8" fmla="*/ 0 w 55"/>
                  <a:gd name="T9" fmla="*/ 0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41">
                    <a:moveTo>
                      <a:pt x="0" y="18"/>
                    </a:moveTo>
                    <a:lnTo>
                      <a:pt x="8" y="41"/>
                    </a:lnTo>
                    <a:lnTo>
                      <a:pt x="55" y="23"/>
                    </a:lnTo>
                    <a:lnTo>
                      <a:pt x="47" y="0"/>
                    </a:lnTo>
                    <a:lnTo>
                      <a:pt x="0" y="1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69"/>
              <p:cNvSpPr>
                <a:spLocks/>
              </p:cNvSpPr>
              <p:nvPr/>
            </p:nvSpPr>
            <p:spPr bwMode="auto">
              <a:xfrm>
                <a:off x="3817" y="2710"/>
                <a:ext cx="28" cy="28"/>
              </a:xfrm>
              <a:custGeom>
                <a:avLst/>
                <a:gdLst>
                  <a:gd name="T0" fmla="*/ 1 w 55"/>
                  <a:gd name="T1" fmla="*/ 0 h 55"/>
                  <a:gd name="T2" fmla="*/ 0 w 55"/>
                  <a:gd name="T3" fmla="*/ 1 h 55"/>
                  <a:gd name="T4" fmla="*/ 1 w 55"/>
                  <a:gd name="T5" fmla="*/ 1 h 55"/>
                  <a:gd name="T6" fmla="*/ 1 w 55"/>
                  <a:gd name="T7" fmla="*/ 1 h 55"/>
                  <a:gd name="T8" fmla="*/ 1 w 55"/>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5">
                    <a:moveTo>
                      <a:pt x="5" y="0"/>
                    </a:moveTo>
                    <a:lnTo>
                      <a:pt x="0" y="50"/>
                    </a:lnTo>
                    <a:lnTo>
                      <a:pt x="50" y="55"/>
                    </a:lnTo>
                    <a:lnTo>
                      <a:pt x="55" y="5"/>
                    </a:lnTo>
                    <a:lnTo>
                      <a:pt x="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70"/>
              <p:cNvSpPr>
                <a:spLocks/>
              </p:cNvSpPr>
              <p:nvPr/>
            </p:nvSpPr>
            <p:spPr bwMode="auto">
              <a:xfrm>
                <a:off x="3812" y="2760"/>
                <a:ext cx="28" cy="28"/>
              </a:xfrm>
              <a:custGeom>
                <a:avLst/>
                <a:gdLst>
                  <a:gd name="T0" fmla="*/ 1 w 55"/>
                  <a:gd name="T1" fmla="*/ 0 h 57"/>
                  <a:gd name="T2" fmla="*/ 1 w 55"/>
                  <a:gd name="T3" fmla="*/ 0 h 57"/>
                  <a:gd name="T4" fmla="*/ 0 w 55"/>
                  <a:gd name="T5" fmla="*/ 0 h 57"/>
                  <a:gd name="T6" fmla="*/ 1 w 55"/>
                  <a:gd name="T7" fmla="*/ 0 h 57"/>
                  <a:gd name="T8" fmla="*/ 1 w 55"/>
                  <a:gd name="T9" fmla="*/ 0 h 57"/>
                  <a:gd name="T10" fmla="*/ 1 w 55"/>
                  <a:gd name="T11" fmla="*/ 0 h 57"/>
                  <a:gd name="T12" fmla="*/ 1 w 55"/>
                  <a:gd name="T13" fmla="*/ 0 h 57"/>
                  <a:gd name="T14" fmla="*/ 1 w 55"/>
                  <a:gd name="T15" fmla="*/ 0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 h="57">
                    <a:moveTo>
                      <a:pt x="5" y="0"/>
                    </a:moveTo>
                    <a:lnTo>
                      <a:pt x="1" y="37"/>
                    </a:lnTo>
                    <a:lnTo>
                      <a:pt x="0" y="49"/>
                    </a:lnTo>
                    <a:lnTo>
                      <a:pt x="49" y="57"/>
                    </a:lnTo>
                    <a:lnTo>
                      <a:pt x="51" y="43"/>
                    </a:lnTo>
                    <a:lnTo>
                      <a:pt x="51" y="42"/>
                    </a:lnTo>
                    <a:lnTo>
                      <a:pt x="55" y="6"/>
                    </a:lnTo>
                    <a:lnTo>
                      <a:pt x="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71"/>
              <p:cNvSpPr>
                <a:spLocks/>
              </p:cNvSpPr>
              <p:nvPr/>
            </p:nvSpPr>
            <p:spPr bwMode="auto">
              <a:xfrm>
                <a:off x="3804" y="2809"/>
                <a:ext cx="30" cy="30"/>
              </a:xfrm>
              <a:custGeom>
                <a:avLst/>
                <a:gdLst>
                  <a:gd name="T0" fmla="*/ 1 w 59"/>
                  <a:gd name="T1" fmla="*/ 0 h 60"/>
                  <a:gd name="T2" fmla="*/ 1 w 59"/>
                  <a:gd name="T3" fmla="*/ 1 h 60"/>
                  <a:gd name="T4" fmla="*/ 0 w 59"/>
                  <a:gd name="T5" fmla="*/ 1 h 60"/>
                  <a:gd name="T6" fmla="*/ 0 w 59"/>
                  <a:gd name="T7" fmla="*/ 1 h 60"/>
                  <a:gd name="T8" fmla="*/ 1 w 59"/>
                  <a:gd name="T9" fmla="*/ 1 h 60"/>
                  <a:gd name="T10" fmla="*/ 1 w 59"/>
                  <a:gd name="T11" fmla="*/ 1 h 60"/>
                  <a:gd name="T12" fmla="*/ 1 w 59"/>
                  <a:gd name="T13" fmla="*/ 1 h 60"/>
                  <a:gd name="T14" fmla="*/ 1 w 59"/>
                  <a:gd name="T15" fmla="*/ 1 h 60"/>
                  <a:gd name="T16" fmla="*/ 1 w 59"/>
                  <a:gd name="T17" fmla="*/ 1 h 60"/>
                  <a:gd name="T18" fmla="*/ 1 w 59"/>
                  <a:gd name="T19" fmla="*/ 1 h 60"/>
                  <a:gd name="T20" fmla="*/ 1 w 59"/>
                  <a:gd name="T21" fmla="*/ 0 h 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9" h="60">
                    <a:moveTo>
                      <a:pt x="9" y="0"/>
                    </a:moveTo>
                    <a:lnTo>
                      <a:pt x="8" y="7"/>
                    </a:lnTo>
                    <a:lnTo>
                      <a:pt x="0" y="43"/>
                    </a:lnTo>
                    <a:lnTo>
                      <a:pt x="0" y="48"/>
                    </a:lnTo>
                    <a:lnTo>
                      <a:pt x="49" y="60"/>
                    </a:lnTo>
                    <a:lnTo>
                      <a:pt x="49" y="55"/>
                    </a:lnTo>
                    <a:lnTo>
                      <a:pt x="51" y="53"/>
                    </a:lnTo>
                    <a:lnTo>
                      <a:pt x="58" y="16"/>
                    </a:lnTo>
                    <a:lnTo>
                      <a:pt x="58" y="14"/>
                    </a:lnTo>
                    <a:lnTo>
                      <a:pt x="59" y="8"/>
                    </a:lnTo>
                    <a:lnTo>
                      <a:pt x="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72"/>
              <p:cNvSpPr>
                <a:spLocks/>
              </p:cNvSpPr>
              <p:nvPr/>
            </p:nvSpPr>
            <p:spPr bwMode="auto">
              <a:xfrm>
                <a:off x="3792" y="2857"/>
                <a:ext cx="30" cy="31"/>
              </a:xfrm>
              <a:custGeom>
                <a:avLst/>
                <a:gdLst>
                  <a:gd name="T0" fmla="*/ 0 w 62"/>
                  <a:gd name="T1" fmla="*/ 0 h 62"/>
                  <a:gd name="T2" fmla="*/ 0 w 62"/>
                  <a:gd name="T3" fmla="*/ 1 h 62"/>
                  <a:gd name="T4" fmla="*/ 0 w 62"/>
                  <a:gd name="T5" fmla="*/ 1 h 62"/>
                  <a:gd name="T6" fmla="*/ 0 w 62"/>
                  <a:gd name="T7" fmla="*/ 1 h 62"/>
                  <a:gd name="T8" fmla="*/ 0 w 62"/>
                  <a:gd name="T9" fmla="*/ 1 h 62"/>
                  <a:gd name="T10" fmla="*/ 0 w 62"/>
                  <a:gd name="T11" fmla="*/ 1 h 62"/>
                  <a:gd name="T12" fmla="*/ 0 w 62"/>
                  <a:gd name="T13" fmla="*/ 0 h 6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2" h="62">
                    <a:moveTo>
                      <a:pt x="13" y="0"/>
                    </a:moveTo>
                    <a:lnTo>
                      <a:pt x="8" y="23"/>
                    </a:lnTo>
                    <a:lnTo>
                      <a:pt x="0" y="48"/>
                    </a:lnTo>
                    <a:lnTo>
                      <a:pt x="48" y="62"/>
                    </a:lnTo>
                    <a:lnTo>
                      <a:pt x="55" y="35"/>
                    </a:lnTo>
                    <a:lnTo>
                      <a:pt x="62" y="13"/>
                    </a:lnTo>
                    <a:lnTo>
                      <a:pt x="13"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73"/>
              <p:cNvSpPr>
                <a:spLocks/>
              </p:cNvSpPr>
              <p:nvPr/>
            </p:nvSpPr>
            <p:spPr bwMode="auto">
              <a:xfrm>
                <a:off x="3777" y="2905"/>
                <a:ext cx="32" cy="31"/>
              </a:xfrm>
              <a:custGeom>
                <a:avLst/>
                <a:gdLst>
                  <a:gd name="T0" fmla="*/ 1 w 63"/>
                  <a:gd name="T1" fmla="*/ 0 h 63"/>
                  <a:gd name="T2" fmla="*/ 0 w 63"/>
                  <a:gd name="T3" fmla="*/ 0 h 63"/>
                  <a:gd name="T4" fmla="*/ 1 w 63"/>
                  <a:gd name="T5" fmla="*/ 0 h 63"/>
                  <a:gd name="T6" fmla="*/ 1 w 63"/>
                  <a:gd name="T7" fmla="*/ 0 h 63"/>
                  <a:gd name="T8" fmla="*/ 1 w 63"/>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3">
                    <a:moveTo>
                      <a:pt x="15" y="0"/>
                    </a:moveTo>
                    <a:lnTo>
                      <a:pt x="0" y="48"/>
                    </a:lnTo>
                    <a:lnTo>
                      <a:pt x="48" y="63"/>
                    </a:lnTo>
                    <a:lnTo>
                      <a:pt x="63" y="15"/>
                    </a:lnTo>
                    <a:lnTo>
                      <a:pt x="1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74"/>
              <p:cNvSpPr>
                <a:spLocks/>
              </p:cNvSpPr>
              <p:nvPr/>
            </p:nvSpPr>
            <p:spPr bwMode="auto">
              <a:xfrm>
                <a:off x="3761" y="2952"/>
                <a:ext cx="32" cy="33"/>
              </a:xfrm>
              <a:custGeom>
                <a:avLst/>
                <a:gdLst>
                  <a:gd name="T0" fmla="*/ 0 w 65"/>
                  <a:gd name="T1" fmla="*/ 0 h 66"/>
                  <a:gd name="T2" fmla="*/ 0 w 65"/>
                  <a:gd name="T3" fmla="*/ 1 h 66"/>
                  <a:gd name="T4" fmla="*/ 0 w 65"/>
                  <a:gd name="T5" fmla="*/ 1 h 66"/>
                  <a:gd name="T6" fmla="*/ 0 w 65"/>
                  <a:gd name="T7" fmla="*/ 1 h 66"/>
                  <a:gd name="T8" fmla="*/ 0 w 65"/>
                  <a:gd name="T9" fmla="*/ 1 h 66"/>
                  <a:gd name="T10" fmla="*/ 0 w 65"/>
                  <a:gd name="T11" fmla="*/ 1 h 66"/>
                  <a:gd name="T12" fmla="*/ 0 w 65"/>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66">
                    <a:moveTo>
                      <a:pt x="17" y="0"/>
                    </a:moveTo>
                    <a:lnTo>
                      <a:pt x="4" y="37"/>
                    </a:lnTo>
                    <a:lnTo>
                      <a:pt x="0" y="48"/>
                    </a:lnTo>
                    <a:lnTo>
                      <a:pt x="47" y="66"/>
                    </a:lnTo>
                    <a:lnTo>
                      <a:pt x="52" y="54"/>
                    </a:lnTo>
                    <a:lnTo>
                      <a:pt x="65" y="18"/>
                    </a:lnTo>
                    <a:lnTo>
                      <a:pt x="1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 name="Freeform 75"/>
              <p:cNvSpPr>
                <a:spLocks/>
              </p:cNvSpPr>
              <p:nvPr/>
            </p:nvSpPr>
            <p:spPr bwMode="auto">
              <a:xfrm>
                <a:off x="3742" y="2999"/>
                <a:ext cx="33" cy="33"/>
              </a:xfrm>
              <a:custGeom>
                <a:avLst/>
                <a:gdLst>
                  <a:gd name="T0" fmla="*/ 1 w 65"/>
                  <a:gd name="T1" fmla="*/ 0 h 65"/>
                  <a:gd name="T2" fmla="*/ 1 w 65"/>
                  <a:gd name="T3" fmla="*/ 1 h 65"/>
                  <a:gd name="T4" fmla="*/ 0 w 65"/>
                  <a:gd name="T5" fmla="*/ 1 h 65"/>
                  <a:gd name="T6" fmla="*/ 1 w 65"/>
                  <a:gd name="T7" fmla="*/ 1 h 65"/>
                  <a:gd name="T8" fmla="*/ 1 w 65"/>
                  <a:gd name="T9" fmla="*/ 1 h 65"/>
                  <a:gd name="T10" fmla="*/ 1 w 65"/>
                  <a:gd name="T11" fmla="*/ 1 h 65"/>
                  <a:gd name="T12" fmla="*/ 1 w 65"/>
                  <a:gd name="T13" fmla="*/ 0 h 6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65">
                    <a:moveTo>
                      <a:pt x="19" y="0"/>
                    </a:moveTo>
                    <a:lnTo>
                      <a:pt x="10" y="21"/>
                    </a:lnTo>
                    <a:lnTo>
                      <a:pt x="0" y="46"/>
                    </a:lnTo>
                    <a:lnTo>
                      <a:pt x="48" y="65"/>
                    </a:lnTo>
                    <a:lnTo>
                      <a:pt x="58" y="39"/>
                    </a:lnTo>
                    <a:lnTo>
                      <a:pt x="65" y="17"/>
                    </a:lnTo>
                    <a:lnTo>
                      <a:pt x="1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Freeform 76"/>
              <p:cNvSpPr>
                <a:spLocks/>
              </p:cNvSpPr>
              <p:nvPr/>
            </p:nvSpPr>
            <p:spPr bwMode="auto">
              <a:xfrm>
                <a:off x="3724" y="3046"/>
                <a:ext cx="34" cy="33"/>
              </a:xfrm>
              <a:custGeom>
                <a:avLst/>
                <a:gdLst>
                  <a:gd name="T0" fmla="*/ 1 w 67"/>
                  <a:gd name="T1" fmla="*/ 0 h 65"/>
                  <a:gd name="T2" fmla="*/ 1 w 67"/>
                  <a:gd name="T3" fmla="*/ 1 h 65"/>
                  <a:gd name="T4" fmla="*/ 0 w 67"/>
                  <a:gd name="T5" fmla="*/ 1 h 65"/>
                  <a:gd name="T6" fmla="*/ 1 w 67"/>
                  <a:gd name="T7" fmla="*/ 1 h 65"/>
                  <a:gd name="T8" fmla="*/ 1 w 67"/>
                  <a:gd name="T9" fmla="*/ 1 h 65"/>
                  <a:gd name="T10" fmla="*/ 1 w 67"/>
                  <a:gd name="T11" fmla="*/ 1 h 65"/>
                  <a:gd name="T12" fmla="*/ 1 w 67"/>
                  <a:gd name="T13" fmla="*/ 1 h 65"/>
                  <a:gd name="T14" fmla="*/ 1 w 67"/>
                  <a:gd name="T15" fmla="*/ 0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65">
                    <a:moveTo>
                      <a:pt x="19" y="0"/>
                    </a:moveTo>
                    <a:lnTo>
                      <a:pt x="18" y="2"/>
                    </a:lnTo>
                    <a:lnTo>
                      <a:pt x="0" y="45"/>
                    </a:lnTo>
                    <a:lnTo>
                      <a:pt x="47" y="65"/>
                    </a:lnTo>
                    <a:lnTo>
                      <a:pt x="65" y="21"/>
                    </a:lnTo>
                    <a:lnTo>
                      <a:pt x="66" y="20"/>
                    </a:lnTo>
                    <a:lnTo>
                      <a:pt x="67" y="17"/>
                    </a:lnTo>
                    <a:lnTo>
                      <a:pt x="1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 name="Freeform 77"/>
              <p:cNvSpPr>
                <a:spLocks/>
              </p:cNvSpPr>
              <p:nvPr/>
            </p:nvSpPr>
            <p:spPr bwMode="auto">
              <a:xfrm>
                <a:off x="3703" y="3092"/>
                <a:ext cx="34" cy="33"/>
              </a:xfrm>
              <a:custGeom>
                <a:avLst/>
                <a:gdLst>
                  <a:gd name="T0" fmla="*/ 1 w 67"/>
                  <a:gd name="T1" fmla="*/ 0 h 67"/>
                  <a:gd name="T2" fmla="*/ 0 w 67"/>
                  <a:gd name="T3" fmla="*/ 0 h 67"/>
                  <a:gd name="T4" fmla="*/ 1 w 67"/>
                  <a:gd name="T5" fmla="*/ 0 h 67"/>
                  <a:gd name="T6" fmla="*/ 1 w 67"/>
                  <a:gd name="T7" fmla="*/ 0 h 67"/>
                  <a:gd name="T8" fmla="*/ 1 w 6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67">
                    <a:moveTo>
                      <a:pt x="21" y="0"/>
                    </a:moveTo>
                    <a:lnTo>
                      <a:pt x="0" y="46"/>
                    </a:lnTo>
                    <a:lnTo>
                      <a:pt x="46" y="67"/>
                    </a:lnTo>
                    <a:lnTo>
                      <a:pt x="67" y="22"/>
                    </a:lnTo>
                    <a:lnTo>
                      <a:pt x="2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Freeform 78"/>
              <p:cNvSpPr>
                <a:spLocks/>
              </p:cNvSpPr>
              <p:nvPr/>
            </p:nvSpPr>
            <p:spPr bwMode="auto">
              <a:xfrm>
                <a:off x="3681" y="3136"/>
                <a:ext cx="34" cy="34"/>
              </a:xfrm>
              <a:custGeom>
                <a:avLst/>
                <a:gdLst>
                  <a:gd name="T0" fmla="*/ 1 w 68"/>
                  <a:gd name="T1" fmla="*/ 0 h 68"/>
                  <a:gd name="T2" fmla="*/ 1 w 68"/>
                  <a:gd name="T3" fmla="*/ 1 h 68"/>
                  <a:gd name="T4" fmla="*/ 0 w 68"/>
                  <a:gd name="T5" fmla="*/ 1 h 68"/>
                  <a:gd name="T6" fmla="*/ 1 w 68"/>
                  <a:gd name="T7" fmla="*/ 1 h 68"/>
                  <a:gd name="T8" fmla="*/ 1 w 68"/>
                  <a:gd name="T9" fmla="*/ 1 h 68"/>
                  <a:gd name="T10" fmla="*/ 1 w 68"/>
                  <a:gd name="T11" fmla="*/ 1 h 68"/>
                  <a:gd name="T12" fmla="*/ 1 w 68"/>
                  <a:gd name="T13" fmla="*/ 1 h 68"/>
                  <a:gd name="T14" fmla="*/ 1 w 68"/>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68">
                    <a:moveTo>
                      <a:pt x="22" y="0"/>
                    </a:moveTo>
                    <a:lnTo>
                      <a:pt x="13" y="19"/>
                    </a:lnTo>
                    <a:lnTo>
                      <a:pt x="0" y="43"/>
                    </a:lnTo>
                    <a:lnTo>
                      <a:pt x="42" y="68"/>
                    </a:lnTo>
                    <a:lnTo>
                      <a:pt x="56" y="44"/>
                    </a:lnTo>
                    <a:lnTo>
                      <a:pt x="57" y="43"/>
                    </a:lnTo>
                    <a:lnTo>
                      <a:pt x="68" y="22"/>
                    </a:lnTo>
                    <a:lnTo>
                      <a:pt x="22"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 name="Freeform 79"/>
              <p:cNvSpPr>
                <a:spLocks/>
              </p:cNvSpPr>
              <p:nvPr/>
            </p:nvSpPr>
            <p:spPr bwMode="auto">
              <a:xfrm>
                <a:off x="3654" y="3179"/>
                <a:ext cx="35" cy="35"/>
              </a:xfrm>
              <a:custGeom>
                <a:avLst/>
                <a:gdLst>
                  <a:gd name="T0" fmla="*/ 1 w 69"/>
                  <a:gd name="T1" fmla="*/ 0 h 70"/>
                  <a:gd name="T2" fmla="*/ 0 w 69"/>
                  <a:gd name="T3" fmla="*/ 1 h 70"/>
                  <a:gd name="T4" fmla="*/ 1 w 69"/>
                  <a:gd name="T5" fmla="*/ 1 h 70"/>
                  <a:gd name="T6" fmla="*/ 1 w 69"/>
                  <a:gd name="T7" fmla="*/ 1 h 70"/>
                  <a:gd name="T8" fmla="*/ 1 w 69"/>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70">
                    <a:moveTo>
                      <a:pt x="27" y="0"/>
                    </a:moveTo>
                    <a:lnTo>
                      <a:pt x="0" y="43"/>
                    </a:lnTo>
                    <a:lnTo>
                      <a:pt x="43" y="70"/>
                    </a:lnTo>
                    <a:lnTo>
                      <a:pt x="69" y="27"/>
                    </a:lnTo>
                    <a:lnTo>
                      <a:pt x="2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80"/>
              <p:cNvSpPr>
                <a:spLocks/>
              </p:cNvSpPr>
              <p:nvPr/>
            </p:nvSpPr>
            <p:spPr bwMode="auto">
              <a:xfrm>
                <a:off x="3625" y="3220"/>
                <a:ext cx="36" cy="35"/>
              </a:xfrm>
              <a:custGeom>
                <a:avLst/>
                <a:gdLst>
                  <a:gd name="T0" fmla="*/ 1 w 70"/>
                  <a:gd name="T1" fmla="*/ 0 h 71"/>
                  <a:gd name="T2" fmla="*/ 1 w 70"/>
                  <a:gd name="T3" fmla="*/ 0 h 71"/>
                  <a:gd name="T4" fmla="*/ 0 w 70"/>
                  <a:gd name="T5" fmla="*/ 0 h 71"/>
                  <a:gd name="T6" fmla="*/ 1 w 70"/>
                  <a:gd name="T7" fmla="*/ 0 h 71"/>
                  <a:gd name="T8" fmla="*/ 1 w 70"/>
                  <a:gd name="T9" fmla="*/ 0 h 71"/>
                  <a:gd name="T10" fmla="*/ 1 w 70"/>
                  <a:gd name="T11" fmla="*/ 0 h 71"/>
                  <a:gd name="T12" fmla="*/ 1 w 70"/>
                  <a:gd name="T13" fmla="*/ 0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71">
                    <a:moveTo>
                      <a:pt x="30" y="0"/>
                    </a:moveTo>
                    <a:lnTo>
                      <a:pt x="9" y="29"/>
                    </a:lnTo>
                    <a:lnTo>
                      <a:pt x="0" y="40"/>
                    </a:lnTo>
                    <a:lnTo>
                      <a:pt x="40" y="71"/>
                    </a:lnTo>
                    <a:lnTo>
                      <a:pt x="49" y="59"/>
                    </a:lnTo>
                    <a:lnTo>
                      <a:pt x="70" y="30"/>
                    </a:lnTo>
                    <a:lnTo>
                      <a:pt x="30"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81"/>
              <p:cNvSpPr>
                <a:spLocks/>
              </p:cNvSpPr>
              <p:nvPr/>
            </p:nvSpPr>
            <p:spPr bwMode="auto">
              <a:xfrm>
                <a:off x="3594" y="3259"/>
                <a:ext cx="35" cy="36"/>
              </a:xfrm>
              <a:custGeom>
                <a:avLst/>
                <a:gdLst>
                  <a:gd name="T0" fmla="*/ 1 w 70"/>
                  <a:gd name="T1" fmla="*/ 0 h 72"/>
                  <a:gd name="T2" fmla="*/ 1 w 70"/>
                  <a:gd name="T3" fmla="*/ 1 h 72"/>
                  <a:gd name="T4" fmla="*/ 0 w 70"/>
                  <a:gd name="T5" fmla="*/ 1 h 72"/>
                  <a:gd name="T6" fmla="*/ 1 w 70"/>
                  <a:gd name="T7" fmla="*/ 1 h 72"/>
                  <a:gd name="T8" fmla="*/ 1 w 70"/>
                  <a:gd name="T9" fmla="*/ 1 h 72"/>
                  <a:gd name="T10" fmla="*/ 1 w 70"/>
                  <a:gd name="T11" fmla="*/ 1 h 72"/>
                  <a:gd name="T12" fmla="*/ 1 w 70"/>
                  <a:gd name="T13" fmla="*/ 0 h 7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72">
                    <a:moveTo>
                      <a:pt x="33" y="0"/>
                    </a:moveTo>
                    <a:lnTo>
                      <a:pt x="23" y="13"/>
                    </a:lnTo>
                    <a:lnTo>
                      <a:pt x="0" y="39"/>
                    </a:lnTo>
                    <a:lnTo>
                      <a:pt x="39" y="72"/>
                    </a:lnTo>
                    <a:lnTo>
                      <a:pt x="60" y="45"/>
                    </a:lnTo>
                    <a:lnTo>
                      <a:pt x="70" y="33"/>
                    </a:lnTo>
                    <a:lnTo>
                      <a:pt x="33"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 name="Freeform 82"/>
              <p:cNvSpPr>
                <a:spLocks/>
              </p:cNvSpPr>
              <p:nvPr/>
            </p:nvSpPr>
            <p:spPr bwMode="auto">
              <a:xfrm>
                <a:off x="3561" y="3297"/>
                <a:ext cx="35" cy="36"/>
              </a:xfrm>
              <a:custGeom>
                <a:avLst/>
                <a:gdLst>
                  <a:gd name="T0" fmla="*/ 0 w 72"/>
                  <a:gd name="T1" fmla="*/ 0 h 70"/>
                  <a:gd name="T2" fmla="*/ 0 w 72"/>
                  <a:gd name="T3" fmla="*/ 1 h 70"/>
                  <a:gd name="T4" fmla="*/ 0 w 72"/>
                  <a:gd name="T5" fmla="*/ 1 h 70"/>
                  <a:gd name="T6" fmla="*/ 0 w 72"/>
                  <a:gd name="T7" fmla="*/ 1 h 70"/>
                  <a:gd name="T8" fmla="*/ 0 w 72"/>
                  <a:gd name="T9" fmla="*/ 1 h 70"/>
                  <a:gd name="T10" fmla="*/ 0 w 72"/>
                  <a:gd name="T11" fmla="*/ 1 h 70"/>
                  <a:gd name="T12" fmla="*/ 0 w 72"/>
                  <a:gd name="T13" fmla="*/ 1 h 70"/>
                  <a:gd name="T14" fmla="*/ 0 w 72"/>
                  <a:gd name="T15" fmla="*/ 1 h 70"/>
                  <a:gd name="T16" fmla="*/ 0 w 72"/>
                  <a:gd name="T17" fmla="*/ 0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70">
                    <a:moveTo>
                      <a:pt x="34" y="0"/>
                    </a:moveTo>
                    <a:lnTo>
                      <a:pt x="32" y="2"/>
                    </a:lnTo>
                    <a:lnTo>
                      <a:pt x="0" y="35"/>
                    </a:lnTo>
                    <a:lnTo>
                      <a:pt x="37" y="70"/>
                    </a:lnTo>
                    <a:lnTo>
                      <a:pt x="38" y="70"/>
                    </a:lnTo>
                    <a:lnTo>
                      <a:pt x="69" y="36"/>
                    </a:lnTo>
                    <a:lnTo>
                      <a:pt x="69" y="35"/>
                    </a:lnTo>
                    <a:lnTo>
                      <a:pt x="72" y="33"/>
                    </a:lnTo>
                    <a:lnTo>
                      <a:pt x="3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 name="Freeform 83"/>
              <p:cNvSpPr>
                <a:spLocks/>
              </p:cNvSpPr>
              <p:nvPr/>
            </p:nvSpPr>
            <p:spPr bwMode="auto">
              <a:xfrm>
                <a:off x="3526" y="3333"/>
                <a:ext cx="35" cy="36"/>
              </a:xfrm>
              <a:custGeom>
                <a:avLst/>
                <a:gdLst>
                  <a:gd name="T0" fmla="*/ 1 w 70"/>
                  <a:gd name="T1" fmla="*/ 0 h 71"/>
                  <a:gd name="T2" fmla="*/ 1 w 70"/>
                  <a:gd name="T3" fmla="*/ 1 h 71"/>
                  <a:gd name="T4" fmla="*/ 0 w 70"/>
                  <a:gd name="T5" fmla="*/ 1 h 71"/>
                  <a:gd name="T6" fmla="*/ 1 w 70"/>
                  <a:gd name="T7" fmla="*/ 1 h 71"/>
                  <a:gd name="T8" fmla="*/ 1 w 70"/>
                  <a:gd name="T9" fmla="*/ 1 h 71"/>
                  <a:gd name="T10" fmla="*/ 1 w 70"/>
                  <a:gd name="T11" fmla="*/ 1 h 71"/>
                  <a:gd name="T12" fmla="*/ 1 w 70"/>
                  <a:gd name="T13" fmla="*/ 0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71">
                    <a:moveTo>
                      <a:pt x="35" y="0"/>
                    </a:moveTo>
                    <a:lnTo>
                      <a:pt x="1" y="35"/>
                    </a:lnTo>
                    <a:lnTo>
                      <a:pt x="0" y="36"/>
                    </a:lnTo>
                    <a:lnTo>
                      <a:pt x="35" y="71"/>
                    </a:lnTo>
                    <a:lnTo>
                      <a:pt x="37" y="70"/>
                    </a:lnTo>
                    <a:lnTo>
                      <a:pt x="70" y="35"/>
                    </a:lnTo>
                    <a:lnTo>
                      <a:pt x="3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 name="Freeform 84"/>
              <p:cNvSpPr>
                <a:spLocks/>
              </p:cNvSpPr>
              <p:nvPr/>
            </p:nvSpPr>
            <p:spPr bwMode="auto">
              <a:xfrm>
                <a:off x="3490" y="3369"/>
                <a:ext cx="36" cy="35"/>
              </a:xfrm>
              <a:custGeom>
                <a:avLst/>
                <a:gdLst>
                  <a:gd name="T0" fmla="*/ 1 w 72"/>
                  <a:gd name="T1" fmla="*/ 0 h 71"/>
                  <a:gd name="T2" fmla="*/ 1 w 72"/>
                  <a:gd name="T3" fmla="*/ 0 h 71"/>
                  <a:gd name="T4" fmla="*/ 0 w 72"/>
                  <a:gd name="T5" fmla="*/ 0 h 71"/>
                  <a:gd name="T6" fmla="*/ 1 w 72"/>
                  <a:gd name="T7" fmla="*/ 0 h 71"/>
                  <a:gd name="T8" fmla="*/ 1 w 72"/>
                  <a:gd name="T9" fmla="*/ 0 h 71"/>
                  <a:gd name="T10" fmla="*/ 1 w 72"/>
                  <a:gd name="T11" fmla="*/ 0 h 71"/>
                  <a:gd name="T12" fmla="*/ 1 w 72"/>
                  <a:gd name="T13" fmla="*/ 0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71">
                    <a:moveTo>
                      <a:pt x="37" y="0"/>
                    </a:moveTo>
                    <a:lnTo>
                      <a:pt x="36" y="2"/>
                    </a:lnTo>
                    <a:lnTo>
                      <a:pt x="0" y="36"/>
                    </a:lnTo>
                    <a:lnTo>
                      <a:pt x="36" y="71"/>
                    </a:lnTo>
                    <a:lnTo>
                      <a:pt x="71" y="37"/>
                    </a:lnTo>
                    <a:lnTo>
                      <a:pt x="72" y="36"/>
                    </a:lnTo>
                    <a:lnTo>
                      <a:pt x="3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 name="Freeform 85"/>
              <p:cNvSpPr>
                <a:spLocks/>
              </p:cNvSpPr>
              <p:nvPr/>
            </p:nvSpPr>
            <p:spPr bwMode="auto">
              <a:xfrm>
                <a:off x="3454" y="3404"/>
                <a:ext cx="36" cy="35"/>
              </a:xfrm>
              <a:custGeom>
                <a:avLst/>
                <a:gdLst>
                  <a:gd name="T0" fmla="*/ 1 w 72"/>
                  <a:gd name="T1" fmla="*/ 0 h 70"/>
                  <a:gd name="T2" fmla="*/ 1 w 72"/>
                  <a:gd name="T3" fmla="*/ 1 h 70"/>
                  <a:gd name="T4" fmla="*/ 0 w 72"/>
                  <a:gd name="T5" fmla="*/ 1 h 70"/>
                  <a:gd name="T6" fmla="*/ 1 w 72"/>
                  <a:gd name="T7" fmla="*/ 1 h 70"/>
                  <a:gd name="T8" fmla="*/ 1 w 72"/>
                  <a:gd name="T9" fmla="*/ 1 h 70"/>
                  <a:gd name="T10" fmla="*/ 1 w 72"/>
                  <a:gd name="T11" fmla="*/ 1 h 70"/>
                  <a:gd name="T12" fmla="*/ 1 w 72"/>
                  <a:gd name="T13" fmla="*/ 0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70">
                    <a:moveTo>
                      <a:pt x="37" y="0"/>
                    </a:moveTo>
                    <a:lnTo>
                      <a:pt x="28" y="7"/>
                    </a:lnTo>
                    <a:lnTo>
                      <a:pt x="0" y="34"/>
                    </a:lnTo>
                    <a:lnTo>
                      <a:pt x="34" y="70"/>
                    </a:lnTo>
                    <a:lnTo>
                      <a:pt x="63" y="45"/>
                    </a:lnTo>
                    <a:lnTo>
                      <a:pt x="72" y="36"/>
                    </a:lnTo>
                    <a:lnTo>
                      <a:pt x="3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 name="Freeform 86"/>
              <p:cNvSpPr>
                <a:spLocks/>
              </p:cNvSpPr>
              <p:nvPr/>
            </p:nvSpPr>
            <p:spPr bwMode="auto">
              <a:xfrm>
                <a:off x="3417" y="3438"/>
                <a:ext cx="35" cy="36"/>
              </a:xfrm>
              <a:custGeom>
                <a:avLst/>
                <a:gdLst>
                  <a:gd name="T0" fmla="*/ 0 w 71"/>
                  <a:gd name="T1" fmla="*/ 0 h 71"/>
                  <a:gd name="T2" fmla="*/ 0 w 71"/>
                  <a:gd name="T3" fmla="*/ 1 h 71"/>
                  <a:gd name="T4" fmla="*/ 0 w 71"/>
                  <a:gd name="T5" fmla="*/ 1 h 71"/>
                  <a:gd name="T6" fmla="*/ 0 w 71"/>
                  <a:gd name="T7" fmla="*/ 1 h 71"/>
                  <a:gd name="T8" fmla="*/ 0 w 71"/>
                  <a:gd name="T9" fmla="*/ 1 h 71"/>
                  <a:gd name="T10" fmla="*/ 0 w 71"/>
                  <a:gd name="T11" fmla="*/ 1 h 71"/>
                  <a:gd name="T12" fmla="*/ 0 w 71"/>
                  <a:gd name="T13" fmla="*/ 1 h 71"/>
                  <a:gd name="T14" fmla="*/ 0 w 71"/>
                  <a:gd name="T15" fmla="*/ 0 h 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71">
                    <a:moveTo>
                      <a:pt x="37" y="0"/>
                    </a:moveTo>
                    <a:lnTo>
                      <a:pt x="15" y="20"/>
                    </a:lnTo>
                    <a:lnTo>
                      <a:pt x="0" y="32"/>
                    </a:lnTo>
                    <a:lnTo>
                      <a:pt x="33" y="71"/>
                    </a:lnTo>
                    <a:lnTo>
                      <a:pt x="48" y="57"/>
                    </a:lnTo>
                    <a:lnTo>
                      <a:pt x="49" y="57"/>
                    </a:lnTo>
                    <a:lnTo>
                      <a:pt x="71" y="37"/>
                    </a:lnTo>
                    <a:lnTo>
                      <a:pt x="3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 name="Freeform 87"/>
              <p:cNvSpPr>
                <a:spLocks/>
              </p:cNvSpPr>
              <p:nvPr/>
            </p:nvSpPr>
            <p:spPr bwMode="auto">
              <a:xfrm>
                <a:off x="3379" y="3471"/>
                <a:ext cx="36" cy="35"/>
              </a:xfrm>
              <a:custGeom>
                <a:avLst/>
                <a:gdLst>
                  <a:gd name="T0" fmla="*/ 1 w 71"/>
                  <a:gd name="T1" fmla="*/ 0 h 71"/>
                  <a:gd name="T2" fmla="*/ 0 w 71"/>
                  <a:gd name="T3" fmla="*/ 0 h 71"/>
                  <a:gd name="T4" fmla="*/ 1 w 71"/>
                  <a:gd name="T5" fmla="*/ 0 h 71"/>
                  <a:gd name="T6" fmla="*/ 1 w 71"/>
                  <a:gd name="T7" fmla="*/ 0 h 71"/>
                  <a:gd name="T8" fmla="*/ 1 w 71"/>
                  <a:gd name="T9" fmla="*/ 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71">
                    <a:moveTo>
                      <a:pt x="37" y="0"/>
                    </a:moveTo>
                    <a:lnTo>
                      <a:pt x="0" y="33"/>
                    </a:lnTo>
                    <a:lnTo>
                      <a:pt x="32" y="71"/>
                    </a:lnTo>
                    <a:lnTo>
                      <a:pt x="71" y="38"/>
                    </a:lnTo>
                    <a:lnTo>
                      <a:pt x="3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 name="Freeform 88"/>
              <p:cNvSpPr>
                <a:spLocks/>
              </p:cNvSpPr>
              <p:nvPr/>
            </p:nvSpPr>
            <p:spPr bwMode="auto">
              <a:xfrm>
                <a:off x="3340" y="3503"/>
                <a:ext cx="36" cy="35"/>
              </a:xfrm>
              <a:custGeom>
                <a:avLst/>
                <a:gdLst>
                  <a:gd name="T0" fmla="*/ 1 w 70"/>
                  <a:gd name="T1" fmla="*/ 0 h 71"/>
                  <a:gd name="T2" fmla="*/ 0 w 70"/>
                  <a:gd name="T3" fmla="*/ 0 h 71"/>
                  <a:gd name="T4" fmla="*/ 1 w 70"/>
                  <a:gd name="T5" fmla="*/ 0 h 71"/>
                  <a:gd name="T6" fmla="*/ 1 w 70"/>
                  <a:gd name="T7" fmla="*/ 0 h 71"/>
                  <a:gd name="T8" fmla="*/ 1 w 70"/>
                  <a:gd name="T9" fmla="*/ 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1">
                    <a:moveTo>
                      <a:pt x="39" y="0"/>
                    </a:moveTo>
                    <a:lnTo>
                      <a:pt x="0" y="32"/>
                    </a:lnTo>
                    <a:lnTo>
                      <a:pt x="31" y="71"/>
                    </a:lnTo>
                    <a:lnTo>
                      <a:pt x="70" y="39"/>
                    </a:lnTo>
                    <a:lnTo>
                      <a:pt x="3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 name="Freeform 89"/>
              <p:cNvSpPr>
                <a:spLocks/>
              </p:cNvSpPr>
              <p:nvPr/>
            </p:nvSpPr>
            <p:spPr bwMode="auto">
              <a:xfrm>
                <a:off x="3301" y="3535"/>
                <a:ext cx="36" cy="36"/>
              </a:xfrm>
              <a:custGeom>
                <a:avLst/>
                <a:gdLst>
                  <a:gd name="T0" fmla="*/ 1 w 70"/>
                  <a:gd name="T1" fmla="*/ 0 h 70"/>
                  <a:gd name="T2" fmla="*/ 1 w 70"/>
                  <a:gd name="T3" fmla="*/ 1 h 70"/>
                  <a:gd name="T4" fmla="*/ 0 w 70"/>
                  <a:gd name="T5" fmla="*/ 1 h 70"/>
                  <a:gd name="T6" fmla="*/ 1 w 70"/>
                  <a:gd name="T7" fmla="*/ 1 h 70"/>
                  <a:gd name="T8" fmla="*/ 1 w 70"/>
                  <a:gd name="T9" fmla="*/ 1 h 70"/>
                  <a:gd name="T10" fmla="*/ 1 w 70"/>
                  <a:gd name="T11" fmla="*/ 1 h 70"/>
                  <a:gd name="T12" fmla="*/ 1 w 70"/>
                  <a:gd name="T13" fmla="*/ 1 h 70"/>
                  <a:gd name="T14" fmla="*/ 1 w 70"/>
                  <a:gd name="T15" fmla="*/ 0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70">
                    <a:moveTo>
                      <a:pt x="39" y="0"/>
                    </a:moveTo>
                    <a:lnTo>
                      <a:pt x="20" y="15"/>
                    </a:lnTo>
                    <a:lnTo>
                      <a:pt x="0" y="30"/>
                    </a:lnTo>
                    <a:lnTo>
                      <a:pt x="30" y="70"/>
                    </a:lnTo>
                    <a:lnTo>
                      <a:pt x="50" y="55"/>
                    </a:lnTo>
                    <a:lnTo>
                      <a:pt x="51" y="54"/>
                    </a:lnTo>
                    <a:lnTo>
                      <a:pt x="70" y="39"/>
                    </a:lnTo>
                    <a:lnTo>
                      <a:pt x="3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Freeform 90"/>
              <p:cNvSpPr>
                <a:spLocks/>
              </p:cNvSpPr>
              <p:nvPr/>
            </p:nvSpPr>
            <p:spPr bwMode="auto">
              <a:xfrm>
                <a:off x="3262" y="3566"/>
                <a:ext cx="35" cy="35"/>
              </a:xfrm>
              <a:custGeom>
                <a:avLst/>
                <a:gdLst>
                  <a:gd name="T0" fmla="*/ 1 w 70"/>
                  <a:gd name="T1" fmla="*/ 0 h 71"/>
                  <a:gd name="T2" fmla="*/ 1 w 70"/>
                  <a:gd name="T3" fmla="*/ 0 h 71"/>
                  <a:gd name="T4" fmla="*/ 0 w 70"/>
                  <a:gd name="T5" fmla="*/ 0 h 71"/>
                  <a:gd name="T6" fmla="*/ 1 w 70"/>
                  <a:gd name="T7" fmla="*/ 0 h 71"/>
                  <a:gd name="T8" fmla="*/ 1 w 70"/>
                  <a:gd name="T9" fmla="*/ 0 h 71"/>
                  <a:gd name="T10" fmla="*/ 1 w 70"/>
                  <a:gd name="T11" fmla="*/ 0 h 71"/>
                  <a:gd name="T12" fmla="*/ 1 w 70"/>
                  <a:gd name="T13" fmla="*/ 0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71">
                    <a:moveTo>
                      <a:pt x="39" y="0"/>
                    </a:moveTo>
                    <a:lnTo>
                      <a:pt x="16" y="18"/>
                    </a:lnTo>
                    <a:lnTo>
                      <a:pt x="0" y="29"/>
                    </a:lnTo>
                    <a:lnTo>
                      <a:pt x="28" y="71"/>
                    </a:lnTo>
                    <a:lnTo>
                      <a:pt x="46" y="58"/>
                    </a:lnTo>
                    <a:lnTo>
                      <a:pt x="70" y="39"/>
                    </a:lnTo>
                    <a:lnTo>
                      <a:pt x="3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 name="Freeform 91"/>
              <p:cNvSpPr>
                <a:spLocks/>
              </p:cNvSpPr>
              <p:nvPr/>
            </p:nvSpPr>
            <p:spPr bwMode="auto">
              <a:xfrm>
                <a:off x="3221" y="3596"/>
                <a:ext cx="35" cy="35"/>
              </a:xfrm>
              <a:custGeom>
                <a:avLst/>
                <a:gdLst>
                  <a:gd name="T0" fmla="*/ 1 w 70"/>
                  <a:gd name="T1" fmla="*/ 0 h 71"/>
                  <a:gd name="T2" fmla="*/ 1 w 70"/>
                  <a:gd name="T3" fmla="*/ 0 h 71"/>
                  <a:gd name="T4" fmla="*/ 0 w 70"/>
                  <a:gd name="T5" fmla="*/ 0 h 71"/>
                  <a:gd name="T6" fmla="*/ 1 w 70"/>
                  <a:gd name="T7" fmla="*/ 0 h 71"/>
                  <a:gd name="T8" fmla="*/ 1 w 70"/>
                  <a:gd name="T9" fmla="*/ 0 h 71"/>
                  <a:gd name="T10" fmla="*/ 1 w 70"/>
                  <a:gd name="T11" fmla="*/ 0 h 71"/>
                  <a:gd name="T12" fmla="*/ 1 w 70"/>
                  <a:gd name="T13" fmla="*/ 0 h 71"/>
                  <a:gd name="T14" fmla="*/ 1 w 70"/>
                  <a:gd name="T15" fmla="*/ 0 h 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71">
                    <a:moveTo>
                      <a:pt x="40" y="0"/>
                    </a:moveTo>
                    <a:lnTo>
                      <a:pt x="21" y="14"/>
                    </a:lnTo>
                    <a:lnTo>
                      <a:pt x="0" y="29"/>
                    </a:lnTo>
                    <a:lnTo>
                      <a:pt x="29" y="71"/>
                    </a:lnTo>
                    <a:lnTo>
                      <a:pt x="50" y="55"/>
                    </a:lnTo>
                    <a:lnTo>
                      <a:pt x="51" y="55"/>
                    </a:lnTo>
                    <a:lnTo>
                      <a:pt x="70" y="41"/>
                    </a:lnTo>
                    <a:lnTo>
                      <a:pt x="40"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 name="Freeform 92"/>
              <p:cNvSpPr>
                <a:spLocks/>
              </p:cNvSpPr>
              <p:nvPr/>
            </p:nvSpPr>
            <p:spPr bwMode="auto">
              <a:xfrm>
                <a:off x="3179" y="3623"/>
                <a:ext cx="35" cy="36"/>
              </a:xfrm>
              <a:custGeom>
                <a:avLst/>
                <a:gdLst>
                  <a:gd name="T0" fmla="*/ 1 w 69"/>
                  <a:gd name="T1" fmla="*/ 0 h 70"/>
                  <a:gd name="T2" fmla="*/ 0 w 69"/>
                  <a:gd name="T3" fmla="*/ 1 h 70"/>
                  <a:gd name="T4" fmla="*/ 1 w 69"/>
                  <a:gd name="T5" fmla="*/ 1 h 70"/>
                  <a:gd name="T6" fmla="*/ 1 w 69"/>
                  <a:gd name="T7" fmla="*/ 1 h 70"/>
                  <a:gd name="T8" fmla="*/ 1 w 69"/>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70">
                    <a:moveTo>
                      <a:pt x="41" y="0"/>
                    </a:moveTo>
                    <a:lnTo>
                      <a:pt x="0" y="27"/>
                    </a:lnTo>
                    <a:lnTo>
                      <a:pt x="27" y="70"/>
                    </a:lnTo>
                    <a:lnTo>
                      <a:pt x="69" y="43"/>
                    </a:lnTo>
                    <a:lnTo>
                      <a:pt x="4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 name="Freeform 93"/>
              <p:cNvSpPr>
                <a:spLocks/>
              </p:cNvSpPr>
              <p:nvPr/>
            </p:nvSpPr>
            <p:spPr bwMode="auto">
              <a:xfrm>
                <a:off x="3137" y="3650"/>
                <a:ext cx="35" cy="36"/>
              </a:xfrm>
              <a:custGeom>
                <a:avLst/>
                <a:gdLst>
                  <a:gd name="T0" fmla="*/ 1 w 70"/>
                  <a:gd name="T1" fmla="*/ 0 h 70"/>
                  <a:gd name="T2" fmla="*/ 1 w 70"/>
                  <a:gd name="T3" fmla="*/ 1 h 70"/>
                  <a:gd name="T4" fmla="*/ 0 w 70"/>
                  <a:gd name="T5" fmla="*/ 1 h 70"/>
                  <a:gd name="T6" fmla="*/ 1 w 70"/>
                  <a:gd name="T7" fmla="*/ 1 h 70"/>
                  <a:gd name="T8" fmla="*/ 1 w 70"/>
                  <a:gd name="T9" fmla="*/ 1 h 70"/>
                  <a:gd name="T10" fmla="*/ 1 w 70"/>
                  <a:gd name="T11" fmla="*/ 1 h 70"/>
                  <a:gd name="T12" fmla="*/ 1 w 70"/>
                  <a:gd name="T13" fmla="*/ 1 h 70"/>
                  <a:gd name="T14" fmla="*/ 1 w 70"/>
                  <a:gd name="T15" fmla="*/ 0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70">
                    <a:moveTo>
                      <a:pt x="42" y="0"/>
                    </a:moveTo>
                    <a:lnTo>
                      <a:pt x="10" y="20"/>
                    </a:lnTo>
                    <a:lnTo>
                      <a:pt x="0" y="26"/>
                    </a:lnTo>
                    <a:lnTo>
                      <a:pt x="26" y="70"/>
                    </a:lnTo>
                    <a:lnTo>
                      <a:pt x="37" y="63"/>
                    </a:lnTo>
                    <a:lnTo>
                      <a:pt x="38" y="63"/>
                    </a:lnTo>
                    <a:lnTo>
                      <a:pt x="70" y="43"/>
                    </a:lnTo>
                    <a:lnTo>
                      <a:pt x="42"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 name="Freeform 94"/>
              <p:cNvSpPr>
                <a:spLocks/>
              </p:cNvSpPr>
              <p:nvPr/>
            </p:nvSpPr>
            <p:spPr bwMode="auto">
              <a:xfrm>
                <a:off x="3094" y="3677"/>
                <a:ext cx="34" cy="34"/>
              </a:xfrm>
              <a:custGeom>
                <a:avLst/>
                <a:gdLst>
                  <a:gd name="T0" fmla="*/ 0 w 69"/>
                  <a:gd name="T1" fmla="*/ 0 h 69"/>
                  <a:gd name="T2" fmla="*/ 0 w 69"/>
                  <a:gd name="T3" fmla="*/ 0 h 69"/>
                  <a:gd name="T4" fmla="*/ 0 w 69"/>
                  <a:gd name="T5" fmla="*/ 0 h 69"/>
                  <a:gd name="T6" fmla="*/ 0 w 69"/>
                  <a:gd name="T7" fmla="*/ 0 h 69"/>
                  <a:gd name="T8" fmla="*/ 0 w 69"/>
                  <a:gd name="T9" fmla="*/ 0 h 69"/>
                  <a:gd name="T10" fmla="*/ 0 w 69"/>
                  <a:gd name="T11" fmla="*/ 0 h 69"/>
                  <a:gd name="T12" fmla="*/ 0 w 69"/>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69">
                    <a:moveTo>
                      <a:pt x="42" y="0"/>
                    </a:moveTo>
                    <a:lnTo>
                      <a:pt x="25" y="11"/>
                    </a:lnTo>
                    <a:lnTo>
                      <a:pt x="0" y="25"/>
                    </a:lnTo>
                    <a:lnTo>
                      <a:pt x="25" y="69"/>
                    </a:lnTo>
                    <a:lnTo>
                      <a:pt x="50" y="54"/>
                    </a:lnTo>
                    <a:lnTo>
                      <a:pt x="69" y="43"/>
                    </a:lnTo>
                    <a:lnTo>
                      <a:pt x="42"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 name="Freeform 95"/>
              <p:cNvSpPr>
                <a:spLocks/>
              </p:cNvSpPr>
              <p:nvPr/>
            </p:nvSpPr>
            <p:spPr bwMode="auto">
              <a:xfrm>
                <a:off x="3050" y="3702"/>
                <a:ext cx="35" cy="35"/>
              </a:xfrm>
              <a:custGeom>
                <a:avLst/>
                <a:gdLst>
                  <a:gd name="T0" fmla="*/ 1 w 69"/>
                  <a:gd name="T1" fmla="*/ 0 h 69"/>
                  <a:gd name="T2" fmla="*/ 1 w 69"/>
                  <a:gd name="T3" fmla="*/ 1 h 69"/>
                  <a:gd name="T4" fmla="*/ 0 w 69"/>
                  <a:gd name="T5" fmla="*/ 1 h 69"/>
                  <a:gd name="T6" fmla="*/ 1 w 69"/>
                  <a:gd name="T7" fmla="*/ 1 h 69"/>
                  <a:gd name="T8" fmla="*/ 1 w 69"/>
                  <a:gd name="T9" fmla="*/ 1 h 69"/>
                  <a:gd name="T10" fmla="*/ 1 w 69"/>
                  <a:gd name="T11" fmla="*/ 1 h 69"/>
                  <a:gd name="T12" fmla="*/ 1 w 69"/>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69">
                    <a:moveTo>
                      <a:pt x="44" y="0"/>
                    </a:moveTo>
                    <a:lnTo>
                      <a:pt x="36" y="5"/>
                    </a:lnTo>
                    <a:lnTo>
                      <a:pt x="0" y="25"/>
                    </a:lnTo>
                    <a:lnTo>
                      <a:pt x="25" y="69"/>
                    </a:lnTo>
                    <a:lnTo>
                      <a:pt x="61" y="48"/>
                    </a:lnTo>
                    <a:lnTo>
                      <a:pt x="69" y="44"/>
                    </a:lnTo>
                    <a:lnTo>
                      <a:pt x="4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 name="Freeform 96"/>
              <p:cNvSpPr>
                <a:spLocks/>
              </p:cNvSpPr>
              <p:nvPr/>
            </p:nvSpPr>
            <p:spPr bwMode="auto">
              <a:xfrm>
                <a:off x="3006" y="3727"/>
                <a:ext cx="35" cy="34"/>
              </a:xfrm>
              <a:custGeom>
                <a:avLst/>
                <a:gdLst>
                  <a:gd name="T0" fmla="*/ 1 w 69"/>
                  <a:gd name="T1" fmla="*/ 0 h 68"/>
                  <a:gd name="T2" fmla="*/ 0 w 69"/>
                  <a:gd name="T3" fmla="*/ 1 h 68"/>
                  <a:gd name="T4" fmla="*/ 1 w 69"/>
                  <a:gd name="T5" fmla="*/ 1 h 68"/>
                  <a:gd name="T6" fmla="*/ 1 w 69"/>
                  <a:gd name="T7" fmla="*/ 1 h 68"/>
                  <a:gd name="T8" fmla="*/ 1 w 69"/>
                  <a:gd name="T9" fmla="*/ 0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68">
                    <a:moveTo>
                      <a:pt x="44" y="0"/>
                    </a:moveTo>
                    <a:lnTo>
                      <a:pt x="0" y="24"/>
                    </a:lnTo>
                    <a:lnTo>
                      <a:pt x="25" y="68"/>
                    </a:lnTo>
                    <a:lnTo>
                      <a:pt x="69" y="44"/>
                    </a:lnTo>
                    <a:lnTo>
                      <a:pt x="4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 name="Freeform 111"/>
              <p:cNvSpPr>
                <a:spLocks/>
              </p:cNvSpPr>
              <p:nvPr/>
            </p:nvSpPr>
            <p:spPr bwMode="auto">
              <a:xfrm>
                <a:off x="2649" y="2165"/>
                <a:ext cx="32" cy="33"/>
              </a:xfrm>
              <a:custGeom>
                <a:avLst/>
                <a:gdLst>
                  <a:gd name="T0" fmla="*/ 1 w 64"/>
                  <a:gd name="T1" fmla="*/ 0 h 65"/>
                  <a:gd name="T2" fmla="*/ 0 w 64"/>
                  <a:gd name="T3" fmla="*/ 1 h 65"/>
                  <a:gd name="T4" fmla="*/ 1 w 64"/>
                  <a:gd name="T5" fmla="*/ 1 h 65"/>
                  <a:gd name="T6" fmla="*/ 1 w 64"/>
                  <a:gd name="T7" fmla="*/ 1 h 65"/>
                  <a:gd name="T8" fmla="*/ 1 w 64"/>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5">
                    <a:moveTo>
                      <a:pt x="46" y="0"/>
                    </a:moveTo>
                    <a:lnTo>
                      <a:pt x="0" y="18"/>
                    </a:lnTo>
                    <a:lnTo>
                      <a:pt x="16" y="65"/>
                    </a:lnTo>
                    <a:lnTo>
                      <a:pt x="64" y="48"/>
                    </a:lnTo>
                    <a:lnTo>
                      <a:pt x="4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 name="Freeform 112"/>
              <p:cNvSpPr>
                <a:spLocks/>
              </p:cNvSpPr>
              <p:nvPr/>
            </p:nvSpPr>
            <p:spPr bwMode="auto">
              <a:xfrm>
                <a:off x="2601" y="2183"/>
                <a:ext cx="33" cy="32"/>
              </a:xfrm>
              <a:custGeom>
                <a:avLst/>
                <a:gdLst>
                  <a:gd name="T0" fmla="*/ 1 w 66"/>
                  <a:gd name="T1" fmla="*/ 0 h 66"/>
                  <a:gd name="T2" fmla="*/ 1 w 66"/>
                  <a:gd name="T3" fmla="*/ 0 h 66"/>
                  <a:gd name="T4" fmla="*/ 0 w 66"/>
                  <a:gd name="T5" fmla="*/ 0 h 66"/>
                  <a:gd name="T6" fmla="*/ 1 w 66"/>
                  <a:gd name="T7" fmla="*/ 0 h 66"/>
                  <a:gd name="T8" fmla="*/ 1 w 66"/>
                  <a:gd name="T9" fmla="*/ 0 h 66"/>
                  <a:gd name="T10" fmla="*/ 1 w 66"/>
                  <a:gd name="T11" fmla="*/ 0 h 66"/>
                  <a:gd name="T12" fmla="*/ 1 w 66"/>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66">
                    <a:moveTo>
                      <a:pt x="48" y="0"/>
                    </a:moveTo>
                    <a:lnTo>
                      <a:pt x="44" y="1"/>
                    </a:lnTo>
                    <a:lnTo>
                      <a:pt x="0" y="19"/>
                    </a:lnTo>
                    <a:lnTo>
                      <a:pt x="19" y="66"/>
                    </a:lnTo>
                    <a:lnTo>
                      <a:pt x="62" y="49"/>
                    </a:lnTo>
                    <a:lnTo>
                      <a:pt x="66" y="48"/>
                    </a:lnTo>
                    <a:lnTo>
                      <a:pt x="4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 name="Freeform 113"/>
              <p:cNvSpPr>
                <a:spLocks/>
              </p:cNvSpPr>
              <p:nvPr/>
            </p:nvSpPr>
            <p:spPr bwMode="auto">
              <a:xfrm>
                <a:off x="2555" y="2201"/>
                <a:ext cx="32" cy="34"/>
              </a:xfrm>
              <a:custGeom>
                <a:avLst/>
                <a:gdLst>
                  <a:gd name="T0" fmla="*/ 0 w 66"/>
                  <a:gd name="T1" fmla="*/ 0 h 67"/>
                  <a:gd name="T2" fmla="*/ 0 w 66"/>
                  <a:gd name="T3" fmla="*/ 1 h 67"/>
                  <a:gd name="T4" fmla="*/ 0 w 66"/>
                  <a:gd name="T5" fmla="*/ 1 h 67"/>
                  <a:gd name="T6" fmla="*/ 0 w 66"/>
                  <a:gd name="T7" fmla="*/ 1 h 67"/>
                  <a:gd name="T8" fmla="*/ 0 w 66"/>
                  <a:gd name="T9" fmla="*/ 1 h 67"/>
                  <a:gd name="T10" fmla="*/ 0 w 66"/>
                  <a:gd name="T11" fmla="*/ 1 h 67"/>
                  <a:gd name="T12" fmla="*/ 0 w 66"/>
                  <a:gd name="T13" fmla="*/ 1 h 67"/>
                  <a:gd name="T14" fmla="*/ 0 w 66"/>
                  <a:gd name="T15" fmla="*/ 0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7">
                    <a:moveTo>
                      <a:pt x="47" y="0"/>
                    </a:moveTo>
                    <a:lnTo>
                      <a:pt x="43" y="1"/>
                    </a:lnTo>
                    <a:lnTo>
                      <a:pt x="42" y="2"/>
                    </a:lnTo>
                    <a:lnTo>
                      <a:pt x="0" y="21"/>
                    </a:lnTo>
                    <a:lnTo>
                      <a:pt x="20" y="67"/>
                    </a:lnTo>
                    <a:lnTo>
                      <a:pt x="62" y="48"/>
                    </a:lnTo>
                    <a:lnTo>
                      <a:pt x="66" y="46"/>
                    </a:lnTo>
                    <a:lnTo>
                      <a:pt x="4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 name="Freeform 114"/>
              <p:cNvSpPr>
                <a:spLocks/>
              </p:cNvSpPr>
              <p:nvPr/>
            </p:nvSpPr>
            <p:spPr bwMode="auto">
              <a:xfrm>
                <a:off x="2509" y="2222"/>
                <a:ext cx="33" cy="34"/>
              </a:xfrm>
              <a:custGeom>
                <a:avLst/>
                <a:gdLst>
                  <a:gd name="T0" fmla="*/ 0 w 67"/>
                  <a:gd name="T1" fmla="*/ 0 h 68"/>
                  <a:gd name="T2" fmla="*/ 0 w 67"/>
                  <a:gd name="T3" fmla="*/ 1 h 68"/>
                  <a:gd name="T4" fmla="*/ 0 w 67"/>
                  <a:gd name="T5" fmla="*/ 1 h 68"/>
                  <a:gd name="T6" fmla="*/ 0 w 67"/>
                  <a:gd name="T7" fmla="*/ 1 h 68"/>
                  <a:gd name="T8" fmla="*/ 0 w 67"/>
                  <a:gd name="T9" fmla="*/ 1 h 68"/>
                  <a:gd name="T10" fmla="*/ 0 w 67"/>
                  <a:gd name="T11" fmla="*/ 1 h 68"/>
                  <a:gd name="T12" fmla="*/ 0 w 67"/>
                  <a:gd name="T13" fmla="*/ 1 h 68"/>
                  <a:gd name="T14" fmla="*/ 0 w 67"/>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68">
                    <a:moveTo>
                      <a:pt x="47" y="0"/>
                    </a:moveTo>
                    <a:lnTo>
                      <a:pt x="42" y="3"/>
                    </a:lnTo>
                    <a:lnTo>
                      <a:pt x="41" y="3"/>
                    </a:lnTo>
                    <a:lnTo>
                      <a:pt x="0" y="23"/>
                    </a:lnTo>
                    <a:lnTo>
                      <a:pt x="23" y="68"/>
                    </a:lnTo>
                    <a:lnTo>
                      <a:pt x="63" y="48"/>
                    </a:lnTo>
                    <a:lnTo>
                      <a:pt x="67" y="47"/>
                    </a:lnTo>
                    <a:lnTo>
                      <a:pt x="4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 name="Freeform 115"/>
              <p:cNvSpPr>
                <a:spLocks/>
              </p:cNvSpPr>
              <p:nvPr/>
            </p:nvSpPr>
            <p:spPr bwMode="auto">
              <a:xfrm>
                <a:off x="2465" y="2247"/>
                <a:ext cx="35" cy="35"/>
              </a:xfrm>
              <a:custGeom>
                <a:avLst/>
                <a:gdLst>
                  <a:gd name="T0" fmla="*/ 0 w 71"/>
                  <a:gd name="T1" fmla="*/ 0 h 69"/>
                  <a:gd name="T2" fmla="*/ 0 w 71"/>
                  <a:gd name="T3" fmla="*/ 1 h 69"/>
                  <a:gd name="T4" fmla="*/ 0 w 71"/>
                  <a:gd name="T5" fmla="*/ 1 h 69"/>
                  <a:gd name="T6" fmla="*/ 0 w 71"/>
                  <a:gd name="T7" fmla="*/ 1 h 69"/>
                  <a:gd name="T8" fmla="*/ 0 w 71"/>
                  <a:gd name="T9" fmla="*/ 1 h 69"/>
                  <a:gd name="T10" fmla="*/ 0 w 71"/>
                  <a:gd name="T11" fmla="*/ 1 h 69"/>
                  <a:gd name="T12" fmla="*/ 0 w 71"/>
                  <a:gd name="T13" fmla="*/ 1 h 69"/>
                  <a:gd name="T14" fmla="*/ 0 w 71"/>
                  <a:gd name="T15" fmla="*/ 0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69">
                    <a:moveTo>
                      <a:pt x="42" y="0"/>
                    </a:moveTo>
                    <a:lnTo>
                      <a:pt x="5" y="24"/>
                    </a:lnTo>
                    <a:lnTo>
                      <a:pt x="5" y="25"/>
                    </a:lnTo>
                    <a:lnTo>
                      <a:pt x="0" y="27"/>
                    </a:lnTo>
                    <a:lnTo>
                      <a:pt x="29" y="69"/>
                    </a:lnTo>
                    <a:lnTo>
                      <a:pt x="33" y="66"/>
                    </a:lnTo>
                    <a:lnTo>
                      <a:pt x="71" y="41"/>
                    </a:lnTo>
                    <a:lnTo>
                      <a:pt x="42"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 name="Freeform 116"/>
              <p:cNvSpPr>
                <a:spLocks/>
              </p:cNvSpPr>
              <p:nvPr/>
            </p:nvSpPr>
            <p:spPr bwMode="auto">
              <a:xfrm>
                <a:off x="2424" y="2276"/>
                <a:ext cx="35" cy="36"/>
              </a:xfrm>
              <a:custGeom>
                <a:avLst/>
                <a:gdLst>
                  <a:gd name="T0" fmla="*/ 0 w 71"/>
                  <a:gd name="T1" fmla="*/ 0 h 71"/>
                  <a:gd name="T2" fmla="*/ 0 w 71"/>
                  <a:gd name="T3" fmla="*/ 1 h 71"/>
                  <a:gd name="T4" fmla="*/ 0 w 71"/>
                  <a:gd name="T5" fmla="*/ 1 h 71"/>
                  <a:gd name="T6" fmla="*/ 0 w 71"/>
                  <a:gd name="T7" fmla="*/ 1 h 71"/>
                  <a:gd name="T8" fmla="*/ 0 w 71"/>
                  <a:gd name="T9" fmla="*/ 1 h 71"/>
                  <a:gd name="T10" fmla="*/ 0 w 71"/>
                  <a:gd name="T11" fmla="*/ 1 h 71"/>
                  <a:gd name="T12" fmla="*/ 0 w 71"/>
                  <a:gd name="T13" fmla="*/ 0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71">
                    <a:moveTo>
                      <a:pt x="39" y="0"/>
                    </a:moveTo>
                    <a:lnTo>
                      <a:pt x="14" y="21"/>
                    </a:lnTo>
                    <a:lnTo>
                      <a:pt x="0" y="34"/>
                    </a:lnTo>
                    <a:lnTo>
                      <a:pt x="33" y="71"/>
                    </a:lnTo>
                    <a:lnTo>
                      <a:pt x="47" y="59"/>
                    </a:lnTo>
                    <a:lnTo>
                      <a:pt x="71" y="39"/>
                    </a:lnTo>
                    <a:lnTo>
                      <a:pt x="3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 name="Freeform 117"/>
              <p:cNvSpPr>
                <a:spLocks/>
              </p:cNvSpPr>
              <p:nvPr/>
            </p:nvSpPr>
            <p:spPr bwMode="auto">
              <a:xfrm>
                <a:off x="2387" y="2310"/>
                <a:ext cx="35" cy="36"/>
              </a:xfrm>
              <a:custGeom>
                <a:avLst/>
                <a:gdLst>
                  <a:gd name="T0" fmla="*/ 0 w 72"/>
                  <a:gd name="T1" fmla="*/ 0 h 71"/>
                  <a:gd name="T2" fmla="*/ 0 w 72"/>
                  <a:gd name="T3" fmla="*/ 1 h 71"/>
                  <a:gd name="T4" fmla="*/ 0 w 72"/>
                  <a:gd name="T5" fmla="*/ 1 h 71"/>
                  <a:gd name="T6" fmla="*/ 0 w 72"/>
                  <a:gd name="T7" fmla="*/ 1 h 71"/>
                  <a:gd name="T8" fmla="*/ 0 w 72"/>
                  <a:gd name="T9" fmla="*/ 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 h="71">
                    <a:moveTo>
                      <a:pt x="37" y="0"/>
                    </a:moveTo>
                    <a:lnTo>
                      <a:pt x="0" y="35"/>
                    </a:lnTo>
                    <a:lnTo>
                      <a:pt x="35" y="71"/>
                    </a:lnTo>
                    <a:lnTo>
                      <a:pt x="72" y="36"/>
                    </a:lnTo>
                    <a:lnTo>
                      <a:pt x="3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 name="Freeform 118"/>
              <p:cNvSpPr>
                <a:spLocks/>
              </p:cNvSpPr>
              <p:nvPr/>
            </p:nvSpPr>
            <p:spPr bwMode="auto">
              <a:xfrm>
                <a:off x="2351" y="2347"/>
                <a:ext cx="36" cy="35"/>
              </a:xfrm>
              <a:custGeom>
                <a:avLst/>
                <a:gdLst>
                  <a:gd name="T0" fmla="*/ 1 w 71"/>
                  <a:gd name="T1" fmla="*/ 0 h 70"/>
                  <a:gd name="T2" fmla="*/ 1 w 71"/>
                  <a:gd name="T3" fmla="*/ 1 h 70"/>
                  <a:gd name="T4" fmla="*/ 1 w 71"/>
                  <a:gd name="T5" fmla="*/ 1 h 70"/>
                  <a:gd name="T6" fmla="*/ 0 w 71"/>
                  <a:gd name="T7" fmla="*/ 1 h 70"/>
                  <a:gd name="T8" fmla="*/ 1 w 71"/>
                  <a:gd name="T9" fmla="*/ 1 h 70"/>
                  <a:gd name="T10" fmla="*/ 1 w 71"/>
                  <a:gd name="T11" fmla="*/ 1 h 70"/>
                  <a:gd name="T12" fmla="*/ 1 w 71"/>
                  <a:gd name="T13" fmla="*/ 1 h 70"/>
                  <a:gd name="T14" fmla="*/ 1 w 71"/>
                  <a:gd name="T15" fmla="*/ 0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70">
                    <a:moveTo>
                      <a:pt x="35" y="0"/>
                    </a:moveTo>
                    <a:lnTo>
                      <a:pt x="6" y="29"/>
                    </a:lnTo>
                    <a:lnTo>
                      <a:pt x="6" y="30"/>
                    </a:lnTo>
                    <a:lnTo>
                      <a:pt x="0" y="36"/>
                    </a:lnTo>
                    <a:lnTo>
                      <a:pt x="37" y="70"/>
                    </a:lnTo>
                    <a:lnTo>
                      <a:pt x="44" y="63"/>
                    </a:lnTo>
                    <a:lnTo>
                      <a:pt x="71" y="34"/>
                    </a:lnTo>
                    <a:lnTo>
                      <a:pt x="3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 name="Freeform 119"/>
              <p:cNvSpPr>
                <a:spLocks/>
              </p:cNvSpPr>
              <p:nvPr/>
            </p:nvSpPr>
            <p:spPr bwMode="auto">
              <a:xfrm>
                <a:off x="2318" y="2384"/>
                <a:ext cx="36" cy="36"/>
              </a:xfrm>
              <a:custGeom>
                <a:avLst/>
                <a:gdLst>
                  <a:gd name="T0" fmla="*/ 1 w 72"/>
                  <a:gd name="T1" fmla="*/ 0 h 72"/>
                  <a:gd name="T2" fmla="*/ 1 w 72"/>
                  <a:gd name="T3" fmla="*/ 1 h 72"/>
                  <a:gd name="T4" fmla="*/ 1 w 72"/>
                  <a:gd name="T5" fmla="*/ 1 h 72"/>
                  <a:gd name="T6" fmla="*/ 0 w 72"/>
                  <a:gd name="T7" fmla="*/ 1 h 72"/>
                  <a:gd name="T8" fmla="*/ 1 w 72"/>
                  <a:gd name="T9" fmla="*/ 1 h 72"/>
                  <a:gd name="T10" fmla="*/ 1 w 72"/>
                  <a:gd name="T11" fmla="*/ 1 h 72"/>
                  <a:gd name="T12" fmla="*/ 1 w 72"/>
                  <a:gd name="T13" fmla="*/ 1 h 72"/>
                  <a:gd name="T14" fmla="*/ 1 w 72"/>
                  <a:gd name="T15" fmla="*/ 0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72">
                    <a:moveTo>
                      <a:pt x="34" y="0"/>
                    </a:moveTo>
                    <a:lnTo>
                      <a:pt x="18" y="19"/>
                    </a:lnTo>
                    <a:lnTo>
                      <a:pt x="16" y="19"/>
                    </a:lnTo>
                    <a:lnTo>
                      <a:pt x="0" y="40"/>
                    </a:lnTo>
                    <a:lnTo>
                      <a:pt x="39" y="72"/>
                    </a:lnTo>
                    <a:lnTo>
                      <a:pt x="55" y="51"/>
                    </a:lnTo>
                    <a:lnTo>
                      <a:pt x="72" y="34"/>
                    </a:lnTo>
                    <a:lnTo>
                      <a:pt x="3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 name="Freeform 120"/>
              <p:cNvSpPr>
                <a:spLocks/>
              </p:cNvSpPr>
              <p:nvPr/>
            </p:nvSpPr>
            <p:spPr bwMode="auto">
              <a:xfrm>
                <a:off x="2287" y="2424"/>
                <a:ext cx="35" cy="35"/>
              </a:xfrm>
              <a:custGeom>
                <a:avLst/>
                <a:gdLst>
                  <a:gd name="T0" fmla="*/ 0 w 71"/>
                  <a:gd name="T1" fmla="*/ 0 h 71"/>
                  <a:gd name="T2" fmla="*/ 0 w 71"/>
                  <a:gd name="T3" fmla="*/ 0 h 71"/>
                  <a:gd name="T4" fmla="*/ 0 w 71"/>
                  <a:gd name="T5" fmla="*/ 0 h 71"/>
                  <a:gd name="T6" fmla="*/ 0 w 71"/>
                  <a:gd name="T7" fmla="*/ 0 h 71"/>
                  <a:gd name="T8" fmla="*/ 0 w 71"/>
                  <a:gd name="T9" fmla="*/ 0 h 71"/>
                  <a:gd name="T10" fmla="*/ 0 w 71"/>
                  <a:gd name="T11" fmla="*/ 0 h 71"/>
                  <a:gd name="T12" fmla="*/ 0 w 71"/>
                  <a:gd name="T13" fmla="*/ 0 h 71"/>
                  <a:gd name="T14" fmla="*/ 0 w 71"/>
                  <a:gd name="T15" fmla="*/ 0 h 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71">
                    <a:moveTo>
                      <a:pt x="32" y="0"/>
                    </a:moveTo>
                    <a:lnTo>
                      <a:pt x="25" y="6"/>
                    </a:lnTo>
                    <a:lnTo>
                      <a:pt x="25" y="8"/>
                    </a:lnTo>
                    <a:lnTo>
                      <a:pt x="0" y="40"/>
                    </a:lnTo>
                    <a:lnTo>
                      <a:pt x="40" y="71"/>
                    </a:lnTo>
                    <a:lnTo>
                      <a:pt x="66" y="38"/>
                    </a:lnTo>
                    <a:lnTo>
                      <a:pt x="71" y="32"/>
                    </a:lnTo>
                    <a:lnTo>
                      <a:pt x="32"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 name="Freeform 121"/>
              <p:cNvSpPr>
                <a:spLocks/>
              </p:cNvSpPr>
              <p:nvPr/>
            </p:nvSpPr>
            <p:spPr bwMode="auto">
              <a:xfrm>
                <a:off x="2257" y="2464"/>
                <a:ext cx="35" cy="36"/>
              </a:xfrm>
              <a:custGeom>
                <a:avLst/>
                <a:gdLst>
                  <a:gd name="T0" fmla="*/ 1 w 70"/>
                  <a:gd name="T1" fmla="*/ 0 h 71"/>
                  <a:gd name="T2" fmla="*/ 1 w 70"/>
                  <a:gd name="T3" fmla="*/ 1 h 71"/>
                  <a:gd name="T4" fmla="*/ 0 w 70"/>
                  <a:gd name="T5" fmla="*/ 1 h 71"/>
                  <a:gd name="T6" fmla="*/ 1 w 70"/>
                  <a:gd name="T7" fmla="*/ 1 h 71"/>
                  <a:gd name="T8" fmla="*/ 1 w 70"/>
                  <a:gd name="T9" fmla="*/ 1 h 71"/>
                  <a:gd name="T10" fmla="*/ 1 w 70"/>
                  <a:gd name="T11" fmla="*/ 1 h 71"/>
                  <a:gd name="T12" fmla="*/ 1 w 70"/>
                  <a:gd name="T13" fmla="*/ 0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71">
                    <a:moveTo>
                      <a:pt x="29" y="0"/>
                    </a:moveTo>
                    <a:lnTo>
                      <a:pt x="29" y="2"/>
                    </a:lnTo>
                    <a:lnTo>
                      <a:pt x="0" y="42"/>
                    </a:lnTo>
                    <a:lnTo>
                      <a:pt x="41" y="71"/>
                    </a:lnTo>
                    <a:lnTo>
                      <a:pt x="69" y="31"/>
                    </a:lnTo>
                    <a:lnTo>
                      <a:pt x="70" y="30"/>
                    </a:lnTo>
                    <a:lnTo>
                      <a:pt x="2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 name="Freeform 122"/>
              <p:cNvSpPr>
                <a:spLocks/>
              </p:cNvSpPr>
              <p:nvPr/>
            </p:nvSpPr>
            <p:spPr bwMode="auto">
              <a:xfrm>
                <a:off x="2229" y="2506"/>
                <a:ext cx="35" cy="35"/>
              </a:xfrm>
              <a:custGeom>
                <a:avLst/>
                <a:gdLst>
                  <a:gd name="T0" fmla="*/ 1 w 69"/>
                  <a:gd name="T1" fmla="*/ 0 h 70"/>
                  <a:gd name="T2" fmla="*/ 1 w 69"/>
                  <a:gd name="T3" fmla="*/ 1 h 70"/>
                  <a:gd name="T4" fmla="*/ 1 w 69"/>
                  <a:gd name="T5" fmla="*/ 1 h 70"/>
                  <a:gd name="T6" fmla="*/ 0 w 69"/>
                  <a:gd name="T7" fmla="*/ 1 h 70"/>
                  <a:gd name="T8" fmla="*/ 1 w 69"/>
                  <a:gd name="T9" fmla="*/ 1 h 70"/>
                  <a:gd name="T10" fmla="*/ 1 w 69"/>
                  <a:gd name="T11" fmla="*/ 1 h 70"/>
                  <a:gd name="T12" fmla="*/ 1 w 69"/>
                  <a:gd name="T13" fmla="*/ 1 h 70"/>
                  <a:gd name="T14" fmla="*/ 1 w 69"/>
                  <a:gd name="T15" fmla="*/ 0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0">
                    <a:moveTo>
                      <a:pt x="27" y="0"/>
                    </a:moveTo>
                    <a:lnTo>
                      <a:pt x="23" y="5"/>
                    </a:lnTo>
                    <a:lnTo>
                      <a:pt x="23" y="6"/>
                    </a:lnTo>
                    <a:lnTo>
                      <a:pt x="0" y="44"/>
                    </a:lnTo>
                    <a:lnTo>
                      <a:pt x="42" y="70"/>
                    </a:lnTo>
                    <a:lnTo>
                      <a:pt x="66" y="33"/>
                    </a:lnTo>
                    <a:lnTo>
                      <a:pt x="69" y="28"/>
                    </a:lnTo>
                    <a:lnTo>
                      <a:pt x="2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Freeform 123"/>
              <p:cNvSpPr>
                <a:spLocks/>
              </p:cNvSpPr>
              <p:nvPr/>
            </p:nvSpPr>
            <p:spPr bwMode="auto">
              <a:xfrm>
                <a:off x="2204" y="2550"/>
                <a:ext cx="34" cy="34"/>
              </a:xfrm>
              <a:custGeom>
                <a:avLst/>
                <a:gdLst>
                  <a:gd name="T0" fmla="*/ 1 w 68"/>
                  <a:gd name="T1" fmla="*/ 0 h 68"/>
                  <a:gd name="T2" fmla="*/ 1 w 68"/>
                  <a:gd name="T3" fmla="*/ 1 h 68"/>
                  <a:gd name="T4" fmla="*/ 0 w 68"/>
                  <a:gd name="T5" fmla="*/ 1 h 68"/>
                  <a:gd name="T6" fmla="*/ 1 w 68"/>
                  <a:gd name="T7" fmla="*/ 1 h 68"/>
                  <a:gd name="T8" fmla="*/ 1 w 68"/>
                  <a:gd name="T9" fmla="*/ 1 h 68"/>
                  <a:gd name="T10" fmla="*/ 1 w 68"/>
                  <a:gd name="T11" fmla="*/ 1 h 68"/>
                  <a:gd name="T12" fmla="*/ 1 w 68"/>
                  <a:gd name="T13" fmla="*/ 0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68">
                    <a:moveTo>
                      <a:pt x="25" y="0"/>
                    </a:moveTo>
                    <a:lnTo>
                      <a:pt x="14" y="19"/>
                    </a:lnTo>
                    <a:lnTo>
                      <a:pt x="0" y="43"/>
                    </a:lnTo>
                    <a:lnTo>
                      <a:pt x="43" y="68"/>
                    </a:lnTo>
                    <a:lnTo>
                      <a:pt x="57" y="44"/>
                    </a:lnTo>
                    <a:lnTo>
                      <a:pt x="68" y="25"/>
                    </a:lnTo>
                    <a:lnTo>
                      <a:pt x="2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 name="Freeform 124"/>
              <p:cNvSpPr>
                <a:spLocks/>
              </p:cNvSpPr>
              <p:nvPr/>
            </p:nvSpPr>
            <p:spPr bwMode="auto">
              <a:xfrm>
                <a:off x="2179" y="2594"/>
                <a:ext cx="35" cy="34"/>
              </a:xfrm>
              <a:custGeom>
                <a:avLst/>
                <a:gdLst>
                  <a:gd name="T0" fmla="*/ 1 w 69"/>
                  <a:gd name="T1" fmla="*/ 0 h 68"/>
                  <a:gd name="T2" fmla="*/ 0 w 69"/>
                  <a:gd name="T3" fmla="*/ 1 h 68"/>
                  <a:gd name="T4" fmla="*/ 0 w 69"/>
                  <a:gd name="T5" fmla="*/ 1 h 68"/>
                  <a:gd name="T6" fmla="*/ 1 w 69"/>
                  <a:gd name="T7" fmla="*/ 1 h 68"/>
                  <a:gd name="T8" fmla="*/ 1 w 69"/>
                  <a:gd name="T9" fmla="*/ 1 h 68"/>
                  <a:gd name="T10" fmla="*/ 1 w 69"/>
                  <a:gd name="T11" fmla="*/ 1 h 68"/>
                  <a:gd name="T12" fmla="*/ 1 w 69"/>
                  <a:gd name="T13" fmla="*/ 0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68">
                    <a:moveTo>
                      <a:pt x="24" y="0"/>
                    </a:moveTo>
                    <a:lnTo>
                      <a:pt x="0" y="43"/>
                    </a:lnTo>
                    <a:lnTo>
                      <a:pt x="0" y="44"/>
                    </a:lnTo>
                    <a:lnTo>
                      <a:pt x="45" y="68"/>
                    </a:lnTo>
                    <a:lnTo>
                      <a:pt x="45" y="67"/>
                    </a:lnTo>
                    <a:lnTo>
                      <a:pt x="69" y="24"/>
                    </a:lnTo>
                    <a:lnTo>
                      <a:pt x="2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 name="Freeform 125"/>
              <p:cNvSpPr>
                <a:spLocks/>
              </p:cNvSpPr>
              <p:nvPr/>
            </p:nvSpPr>
            <p:spPr bwMode="auto">
              <a:xfrm>
                <a:off x="2156" y="2638"/>
                <a:ext cx="34" cy="34"/>
              </a:xfrm>
              <a:custGeom>
                <a:avLst/>
                <a:gdLst>
                  <a:gd name="T0" fmla="*/ 1 w 68"/>
                  <a:gd name="T1" fmla="*/ 0 h 68"/>
                  <a:gd name="T2" fmla="*/ 1 w 68"/>
                  <a:gd name="T3" fmla="*/ 1 h 68"/>
                  <a:gd name="T4" fmla="*/ 0 w 68"/>
                  <a:gd name="T5" fmla="*/ 1 h 68"/>
                  <a:gd name="T6" fmla="*/ 1 w 68"/>
                  <a:gd name="T7" fmla="*/ 1 h 68"/>
                  <a:gd name="T8" fmla="*/ 1 w 68"/>
                  <a:gd name="T9" fmla="*/ 1 h 68"/>
                  <a:gd name="T10" fmla="*/ 1 w 68"/>
                  <a:gd name="T11" fmla="*/ 1 h 68"/>
                  <a:gd name="T12" fmla="*/ 1 w 68"/>
                  <a:gd name="T13" fmla="*/ 0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68">
                    <a:moveTo>
                      <a:pt x="24" y="0"/>
                    </a:moveTo>
                    <a:lnTo>
                      <a:pt x="15" y="17"/>
                    </a:lnTo>
                    <a:lnTo>
                      <a:pt x="0" y="46"/>
                    </a:lnTo>
                    <a:lnTo>
                      <a:pt x="46" y="68"/>
                    </a:lnTo>
                    <a:lnTo>
                      <a:pt x="61" y="39"/>
                    </a:lnTo>
                    <a:lnTo>
                      <a:pt x="68" y="24"/>
                    </a:lnTo>
                    <a:lnTo>
                      <a:pt x="2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 name="Freeform 126"/>
              <p:cNvSpPr>
                <a:spLocks/>
              </p:cNvSpPr>
              <p:nvPr/>
            </p:nvSpPr>
            <p:spPr bwMode="auto">
              <a:xfrm>
                <a:off x="2134" y="2684"/>
                <a:ext cx="33" cy="33"/>
              </a:xfrm>
              <a:custGeom>
                <a:avLst/>
                <a:gdLst>
                  <a:gd name="T0" fmla="*/ 0 w 67"/>
                  <a:gd name="T1" fmla="*/ 0 h 67"/>
                  <a:gd name="T2" fmla="*/ 0 w 67"/>
                  <a:gd name="T3" fmla="*/ 0 h 67"/>
                  <a:gd name="T4" fmla="*/ 0 w 67"/>
                  <a:gd name="T5" fmla="*/ 0 h 67"/>
                  <a:gd name="T6" fmla="*/ 0 w 67"/>
                  <a:gd name="T7" fmla="*/ 0 h 67"/>
                  <a:gd name="T8" fmla="*/ 0 w 67"/>
                  <a:gd name="T9" fmla="*/ 0 h 6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67">
                    <a:moveTo>
                      <a:pt x="22" y="0"/>
                    </a:moveTo>
                    <a:lnTo>
                      <a:pt x="0" y="45"/>
                    </a:lnTo>
                    <a:lnTo>
                      <a:pt x="47" y="67"/>
                    </a:lnTo>
                    <a:lnTo>
                      <a:pt x="67" y="20"/>
                    </a:lnTo>
                    <a:lnTo>
                      <a:pt x="22"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 name="Freeform 127"/>
              <p:cNvSpPr>
                <a:spLocks/>
              </p:cNvSpPr>
              <p:nvPr/>
            </p:nvSpPr>
            <p:spPr bwMode="auto">
              <a:xfrm>
                <a:off x="2113" y="2729"/>
                <a:ext cx="33" cy="34"/>
              </a:xfrm>
              <a:custGeom>
                <a:avLst/>
                <a:gdLst>
                  <a:gd name="T0" fmla="*/ 1 w 66"/>
                  <a:gd name="T1" fmla="*/ 0 h 66"/>
                  <a:gd name="T2" fmla="*/ 1 w 66"/>
                  <a:gd name="T3" fmla="*/ 1 h 66"/>
                  <a:gd name="T4" fmla="*/ 0 w 66"/>
                  <a:gd name="T5" fmla="*/ 1 h 66"/>
                  <a:gd name="T6" fmla="*/ 1 w 66"/>
                  <a:gd name="T7" fmla="*/ 1 h 66"/>
                  <a:gd name="T8" fmla="*/ 1 w 66"/>
                  <a:gd name="T9" fmla="*/ 1 h 66"/>
                  <a:gd name="T10" fmla="*/ 1 w 66"/>
                  <a:gd name="T11" fmla="*/ 1 h 66"/>
                  <a:gd name="T12" fmla="*/ 1 w 66"/>
                  <a:gd name="T13" fmla="*/ 0 h 6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66">
                    <a:moveTo>
                      <a:pt x="20" y="0"/>
                    </a:moveTo>
                    <a:lnTo>
                      <a:pt x="9" y="26"/>
                    </a:lnTo>
                    <a:lnTo>
                      <a:pt x="0" y="46"/>
                    </a:lnTo>
                    <a:lnTo>
                      <a:pt x="46" y="66"/>
                    </a:lnTo>
                    <a:lnTo>
                      <a:pt x="54" y="46"/>
                    </a:lnTo>
                    <a:lnTo>
                      <a:pt x="66" y="21"/>
                    </a:lnTo>
                    <a:lnTo>
                      <a:pt x="20"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 name="Freeform 128"/>
              <p:cNvSpPr>
                <a:spLocks/>
              </p:cNvSpPr>
              <p:nvPr/>
            </p:nvSpPr>
            <p:spPr bwMode="auto">
              <a:xfrm>
                <a:off x="2093" y="2776"/>
                <a:ext cx="33" cy="33"/>
              </a:xfrm>
              <a:custGeom>
                <a:avLst/>
                <a:gdLst>
                  <a:gd name="T0" fmla="*/ 1 w 65"/>
                  <a:gd name="T1" fmla="*/ 0 h 66"/>
                  <a:gd name="T2" fmla="*/ 0 w 65"/>
                  <a:gd name="T3" fmla="*/ 1 h 66"/>
                  <a:gd name="T4" fmla="*/ 1 w 65"/>
                  <a:gd name="T5" fmla="*/ 1 h 66"/>
                  <a:gd name="T6" fmla="*/ 1 w 65"/>
                  <a:gd name="T7" fmla="*/ 1 h 66"/>
                  <a:gd name="T8" fmla="*/ 1 w 65"/>
                  <a:gd name="T9" fmla="*/ 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6">
                    <a:moveTo>
                      <a:pt x="19" y="0"/>
                    </a:moveTo>
                    <a:lnTo>
                      <a:pt x="0" y="46"/>
                    </a:lnTo>
                    <a:lnTo>
                      <a:pt x="46" y="66"/>
                    </a:lnTo>
                    <a:lnTo>
                      <a:pt x="65" y="20"/>
                    </a:lnTo>
                    <a:lnTo>
                      <a:pt x="1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129"/>
              <p:cNvSpPr>
                <a:spLocks/>
              </p:cNvSpPr>
              <p:nvPr/>
            </p:nvSpPr>
            <p:spPr bwMode="auto">
              <a:xfrm>
                <a:off x="2075" y="2823"/>
                <a:ext cx="32" cy="32"/>
              </a:xfrm>
              <a:custGeom>
                <a:avLst/>
                <a:gdLst>
                  <a:gd name="T0" fmla="*/ 1 w 64"/>
                  <a:gd name="T1" fmla="*/ 0 h 64"/>
                  <a:gd name="T2" fmla="*/ 0 w 64"/>
                  <a:gd name="T3" fmla="*/ 1 h 64"/>
                  <a:gd name="T4" fmla="*/ 1 w 64"/>
                  <a:gd name="T5" fmla="*/ 1 h 64"/>
                  <a:gd name="T6" fmla="*/ 1 w 64"/>
                  <a:gd name="T7" fmla="*/ 1 h 64"/>
                  <a:gd name="T8" fmla="*/ 1 w 64"/>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4">
                    <a:moveTo>
                      <a:pt x="18" y="0"/>
                    </a:moveTo>
                    <a:lnTo>
                      <a:pt x="0" y="48"/>
                    </a:lnTo>
                    <a:lnTo>
                      <a:pt x="47" y="64"/>
                    </a:lnTo>
                    <a:lnTo>
                      <a:pt x="64" y="18"/>
                    </a:lnTo>
                    <a:lnTo>
                      <a:pt x="1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130"/>
              <p:cNvSpPr>
                <a:spLocks/>
              </p:cNvSpPr>
              <p:nvPr/>
            </p:nvSpPr>
            <p:spPr bwMode="auto">
              <a:xfrm>
                <a:off x="2058" y="2870"/>
                <a:ext cx="32" cy="32"/>
              </a:xfrm>
              <a:custGeom>
                <a:avLst/>
                <a:gdLst>
                  <a:gd name="T0" fmla="*/ 0 w 65"/>
                  <a:gd name="T1" fmla="*/ 0 h 64"/>
                  <a:gd name="T2" fmla="*/ 0 w 65"/>
                  <a:gd name="T3" fmla="*/ 1 h 64"/>
                  <a:gd name="T4" fmla="*/ 0 w 65"/>
                  <a:gd name="T5" fmla="*/ 1 h 64"/>
                  <a:gd name="T6" fmla="*/ 0 w 65"/>
                  <a:gd name="T7" fmla="*/ 1 h 64"/>
                  <a:gd name="T8" fmla="*/ 0 w 65"/>
                  <a:gd name="T9" fmla="*/ 1 h 64"/>
                  <a:gd name="T10" fmla="*/ 0 w 65"/>
                  <a:gd name="T11" fmla="*/ 1 h 64"/>
                  <a:gd name="T12" fmla="*/ 0 w 65"/>
                  <a:gd name="T13" fmla="*/ 0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64">
                    <a:moveTo>
                      <a:pt x="18" y="0"/>
                    </a:moveTo>
                    <a:lnTo>
                      <a:pt x="11" y="16"/>
                    </a:lnTo>
                    <a:lnTo>
                      <a:pt x="0" y="47"/>
                    </a:lnTo>
                    <a:lnTo>
                      <a:pt x="48" y="64"/>
                    </a:lnTo>
                    <a:lnTo>
                      <a:pt x="59" y="34"/>
                    </a:lnTo>
                    <a:lnTo>
                      <a:pt x="65" y="17"/>
                    </a:lnTo>
                    <a:lnTo>
                      <a:pt x="1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131"/>
              <p:cNvSpPr>
                <a:spLocks/>
              </p:cNvSpPr>
              <p:nvPr/>
            </p:nvSpPr>
            <p:spPr bwMode="auto">
              <a:xfrm>
                <a:off x="2042" y="2918"/>
                <a:ext cx="31" cy="32"/>
              </a:xfrm>
              <a:custGeom>
                <a:avLst/>
                <a:gdLst>
                  <a:gd name="T0" fmla="*/ 0 w 63"/>
                  <a:gd name="T1" fmla="*/ 0 h 64"/>
                  <a:gd name="T2" fmla="*/ 0 w 63"/>
                  <a:gd name="T3" fmla="*/ 1 h 64"/>
                  <a:gd name="T4" fmla="*/ 0 w 63"/>
                  <a:gd name="T5" fmla="*/ 1 h 64"/>
                  <a:gd name="T6" fmla="*/ 0 w 63"/>
                  <a:gd name="T7" fmla="*/ 1 h 64"/>
                  <a:gd name="T8" fmla="*/ 0 w 63"/>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 h="64">
                    <a:moveTo>
                      <a:pt x="15" y="0"/>
                    </a:moveTo>
                    <a:lnTo>
                      <a:pt x="0" y="48"/>
                    </a:lnTo>
                    <a:lnTo>
                      <a:pt x="47" y="64"/>
                    </a:lnTo>
                    <a:lnTo>
                      <a:pt x="63" y="17"/>
                    </a:lnTo>
                    <a:lnTo>
                      <a:pt x="1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132"/>
              <p:cNvSpPr>
                <a:spLocks/>
              </p:cNvSpPr>
              <p:nvPr/>
            </p:nvSpPr>
            <p:spPr bwMode="auto">
              <a:xfrm>
                <a:off x="2027" y="2967"/>
                <a:ext cx="31" cy="31"/>
              </a:xfrm>
              <a:custGeom>
                <a:avLst/>
                <a:gdLst>
                  <a:gd name="T0" fmla="*/ 0 w 63"/>
                  <a:gd name="T1" fmla="*/ 0 h 63"/>
                  <a:gd name="T2" fmla="*/ 0 w 63"/>
                  <a:gd name="T3" fmla="*/ 0 h 63"/>
                  <a:gd name="T4" fmla="*/ 0 w 63"/>
                  <a:gd name="T5" fmla="*/ 0 h 63"/>
                  <a:gd name="T6" fmla="*/ 0 w 63"/>
                  <a:gd name="T7" fmla="*/ 0 h 63"/>
                  <a:gd name="T8" fmla="*/ 0 w 63"/>
                  <a:gd name="T9" fmla="*/ 0 h 63"/>
                  <a:gd name="T10" fmla="*/ 0 w 63"/>
                  <a:gd name="T11" fmla="*/ 0 h 63"/>
                  <a:gd name="T12" fmla="*/ 0 w 63"/>
                  <a:gd name="T13" fmla="*/ 0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63">
                    <a:moveTo>
                      <a:pt x="15" y="0"/>
                    </a:moveTo>
                    <a:lnTo>
                      <a:pt x="8" y="23"/>
                    </a:lnTo>
                    <a:lnTo>
                      <a:pt x="0" y="48"/>
                    </a:lnTo>
                    <a:lnTo>
                      <a:pt x="48" y="63"/>
                    </a:lnTo>
                    <a:lnTo>
                      <a:pt x="56" y="38"/>
                    </a:lnTo>
                    <a:lnTo>
                      <a:pt x="63" y="15"/>
                    </a:lnTo>
                    <a:lnTo>
                      <a:pt x="1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133"/>
              <p:cNvSpPr>
                <a:spLocks/>
              </p:cNvSpPr>
              <p:nvPr/>
            </p:nvSpPr>
            <p:spPr bwMode="auto">
              <a:xfrm>
                <a:off x="2013" y="3015"/>
                <a:ext cx="31" cy="31"/>
              </a:xfrm>
              <a:custGeom>
                <a:avLst/>
                <a:gdLst>
                  <a:gd name="T0" fmla="*/ 1 w 61"/>
                  <a:gd name="T1" fmla="*/ 0 h 62"/>
                  <a:gd name="T2" fmla="*/ 0 w 61"/>
                  <a:gd name="T3" fmla="*/ 1 h 62"/>
                  <a:gd name="T4" fmla="*/ 1 w 61"/>
                  <a:gd name="T5" fmla="*/ 1 h 62"/>
                  <a:gd name="T6" fmla="*/ 1 w 61"/>
                  <a:gd name="T7" fmla="*/ 1 h 62"/>
                  <a:gd name="T8" fmla="*/ 1 w 61"/>
                  <a:gd name="T9" fmla="*/ 0 h 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62">
                    <a:moveTo>
                      <a:pt x="12" y="0"/>
                    </a:moveTo>
                    <a:lnTo>
                      <a:pt x="0" y="49"/>
                    </a:lnTo>
                    <a:lnTo>
                      <a:pt x="49" y="62"/>
                    </a:lnTo>
                    <a:lnTo>
                      <a:pt x="61" y="13"/>
                    </a:lnTo>
                    <a:lnTo>
                      <a:pt x="12"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 name="Freeform 134"/>
              <p:cNvSpPr>
                <a:spLocks/>
              </p:cNvSpPr>
              <p:nvPr/>
            </p:nvSpPr>
            <p:spPr bwMode="auto">
              <a:xfrm>
                <a:off x="2002" y="3064"/>
                <a:ext cx="30" cy="30"/>
              </a:xfrm>
              <a:custGeom>
                <a:avLst/>
                <a:gdLst>
                  <a:gd name="T0" fmla="*/ 1 w 60"/>
                  <a:gd name="T1" fmla="*/ 0 h 61"/>
                  <a:gd name="T2" fmla="*/ 1 w 60"/>
                  <a:gd name="T3" fmla="*/ 0 h 61"/>
                  <a:gd name="T4" fmla="*/ 1 w 60"/>
                  <a:gd name="T5" fmla="*/ 0 h 61"/>
                  <a:gd name="T6" fmla="*/ 0 w 60"/>
                  <a:gd name="T7" fmla="*/ 0 h 61"/>
                  <a:gd name="T8" fmla="*/ 1 w 60"/>
                  <a:gd name="T9" fmla="*/ 0 h 61"/>
                  <a:gd name="T10" fmla="*/ 1 w 60"/>
                  <a:gd name="T11" fmla="*/ 0 h 61"/>
                  <a:gd name="T12" fmla="*/ 1 w 60"/>
                  <a:gd name="T13" fmla="*/ 0 h 61"/>
                  <a:gd name="T14" fmla="*/ 1 w 60"/>
                  <a:gd name="T15" fmla="*/ 0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0" h="61">
                    <a:moveTo>
                      <a:pt x="11" y="0"/>
                    </a:moveTo>
                    <a:lnTo>
                      <a:pt x="9" y="11"/>
                    </a:lnTo>
                    <a:lnTo>
                      <a:pt x="8" y="13"/>
                    </a:lnTo>
                    <a:lnTo>
                      <a:pt x="0" y="50"/>
                    </a:lnTo>
                    <a:lnTo>
                      <a:pt x="49" y="61"/>
                    </a:lnTo>
                    <a:lnTo>
                      <a:pt x="57" y="23"/>
                    </a:lnTo>
                    <a:lnTo>
                      <a:pt x="60" y="11"/>
                    </a:lnTo>
                    <a:lnTo>
                      <a:pt x="1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 name="Freeform 135"/>
              <p:cNvSpPr>
                <a:spLocks/>
              </p:cNvSpPr>
              <p:nvPr/>
            </p:nvSpPr>
            <p:spPr bwMode="auto">
              <a:xfrm>
                <a:off x="1991" y="3114"/>
                <a:ext cx="30" cy="29"/>
              </a:xfrm>
              <a:custGeom>
                <a:avLst/>
                <a:gdLst>
                  <a:gd name="T0" fmla="*/ 1 w 59"/>
                  <a:gd name="T1" fmla="*/ 0 h 59"/>
                  <a:gd name="T2" fmla="*/ 1 w 59"/>
                  <a:gd name="T3" fmla="*/ 0 h 59"/>
                  <a:gd name="T4" fmla="*/ 0 w 59"/>
                  <a:gd name="T5" fmla="*/ 0 h 59"/>
                  <a:gd name="T6" fmla="*/ 1 w 59"/>
                  <a:gd name="T7" fmla="*/ 0 h 59"/>
                  <a:gd name="T8" fmla="*/ 1 w 59"/>
                  <a:gd name="T9" fmla="*/ 0 h 59"/>
                  <a:gd name="T10" fmla="*/ 1 w 59"/>
                  <a:gd name="T11" fmla="*/ 0 h 59"/>
                  <a:gd name="T12" fmla="*/ 1 w 59"/>
                  <a:gd name="T13" fmla="*/ 0 h 5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9">
                    <a:moveTo>
                      <a:pt x="10" y="0"/>
                    </a:moveTo>
                    <a:lnTo>
                      <a:pt x="4" y="25"/>
                    </a:lnTo>
                    <a:lnTo>
                      <a:pt x="0" y="50"/>
                    </a:lnTo>
                    <a:lnTo>
                      <a:pt x="49" y="59"/>
                    </a:lnTo>
                    <a:lnTo>
                      <a:pt x="54" y="35"/>
                    </a:lnTo>
                    <a:lnTo>
                      <a:pt x="59" y="10"/>
                    </a:lnTo>
                    <a:lnTo>
                      <a:pt x="10"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 name="Freeform 136"/>
              <p:cNvSpPr>
                <a:spLocks/>
              </p:cNvSpPr>
              <p:nvPr/>
            </p:nvSpPr>
            <p:spPr bwMode="auto">
              <a:xfrm>
                <a:off x="1983" y="3164"/>
                <a:ext cx="29" cy="28"/>
              </a:xfrm>
              <a:custGeom>
                <a:avLst/>
                <a:gdLst>
                  <a:gd name="T0" fmla="*/ 1 w 57"/>
                  <a:gd name="T1" fmla="*/ 0 h 57"/>
                  <a:gd name="T2" fmla="*/ 1 w 57"/>
                  <a:gd name="T3" fmla="*/ 0 h 57"/>
                  <a:gd name="T4" fmla="*/ 0 w 57"/>
                  <a:gd name="T5" fmla="*/ 0 h 57"/>
                  <a:gd name="T6" fmla="*/ 1 w 57"/>
                  <a:gd name="T7" fmla="*/ 0 h 57"/>
                  <a:gd name="T8" fmla="*/ 1 w 57"/>
                  <a:gd name="T9" fmla="*/ 0 h 57"/>
                  <a:gd name="T10" fmla="*/ 1 w 57"/>
                  <a:gd name="T11" fmla="*/ 0 h 57"/>
                  <a:gd name="T12" fmla="*/ 1 w 57"/>
                  <a:gd name="T13" fmla="*/ 0 h 5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 h="57">
                    <a:moveTo>
                      <a:pt x="7" y="0"/>
                    </a:moveTo>
                    <a:lnTo>
                      <a:pt x="2" y="32"/>
                    </a:lnTo>
                    <a:lnTo>
                      <a:pt x="0" y="51"/>
                    </a:lnTo>
                    <a:lnTo>
                      <a:pt x="50" y="57"/>
                    </a:lnTo>
                    <a:lnTo>
                      <a:pt x="52" y="39"/>
                    </a:lnTo>
                    <a:lnTo>
                      <a:pt x="57" y="8"/>
                    </a:lnTo>
                    <a:lnTo>
                      <a:pt x="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 name="Freeform 137"/>
              <p:cNvSpPr>
                <a:spLocks/>
              </p:cNvSpPr>
              <p:nvPr/>
            </p:nvSpPr>
            <p:spPr bwMode="auto">
              <a:xfrm>
                <a:off x="1977" y="3214"/>
                <a:ext cx="28" cy="27"/>
              </a:xfrm>
              <a:custGeom>
                <a:avLst/>
                <a:gdLst>
                  <a:gd name="T0" fmla="*/ 1 w 55"/>
                  <a:gd name="T1" fmla="*/ 0 h 55"/>
                  <a:gd name="T2" fmla="*/ 1 w 55"/>
                  <a:gd name="T3" fmla="*/ 0 h 55"/>
                  <a:gd name="T4" fmla="*/ 1 w 55"/>
                  <a:gd name="T5" fmla="*/ 0 h 55"/>
                  <a:gd name="T6" fmla="*/ 0 w 55"/>
                  <a:gd name="T7" fmla="*/ 0 h 55"/>
                  <a:gd name="T8" fmla="*/ 1 w 55"/>
                  <a:gd name="T9" fmla="*/ 0 h 55"/>
                  <a:gd name="T10" fmla="*/ 1 w 55"/>
                  <a:gd name="T11" fmla="*/ 0 h 55"/>
                  <a:gd name="T12" fmla="*/ 1 w 55"/>
                  <a:gd name="T13" fmla="*/ 0 h 55"/>
                  <a:gd name="T14" fmla="*/ 1 w 55"/>
                  <a:gd name="T15" fmla="*/ 0 h 5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 h="55">
                    <a:moveTo>
                      <a:pt x="6" y="0"/>
                    </a:moveTo>
                    <a:lnTo>
                      <a:pt x="1" y="31"/>
                    </a:lnTo>
                    <a:lnTo>
                      <a:pt x="1" y="32"/>
                    </a:lnTo>
                    <a:lnTo>
                      <a:pt x="0" y="51"/>
                    </a:lnTo>
                    <a:lnTo>
                      <a:pt x="50" y="55"/>
                    </a:lnTo>
                    <a:lnTo>
                      <a:pt x="52" y="37"/>
                    </a:lnTo>
                    <a:lnTo>
                      <a:pt x="55" y="7"/>
                    </a:lnTo>
                    <a:lnTo>
                      <a:pt x="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 name="Freeform 138"/>
              <p:cNvSpPr>
                <a:spLocks/>
              </p:cNvSpPr>
              <p:nvPr/>
            </p:nvSpPr>
            <p:spPr bwMode="auto">
              <a:xfrm>
                <a:off x="1973" y="3265"/>
                <a:ext cx="27" cy="26"/>
              </a:xfrm>
              <a:custGeom>
                <a:avLst/>
                <a:gdLst>
                  <a:gd name="T0" fmla="*/ 0 w 55"/>
                  <a:gd name="T1" fmla="*/ 0 h 52"/>
                  <a:gd name="T2" fmla="*/ 0 w 55"/>
                  <a:gd name="T3" fmla="*/ 1 h 52"/>
                  <a:gd name="T4" fmla="*/ 0 w 55"/>
                  <a:gd name="T5" fmla="*/ 1 h 52"/>
                  <a:gd name="T6" fmla="*/ 0 w 55"/>
                  <a:gd name="T7" fmla="*/ 1 h 52"/>
                  <a:gd name="T8" fmla="*/ 0 w 55"/>
                  <a:gd name="T9" fmla="*/ 1 h 52"/>
                  <a:gd name="T10" fmla="*/ 0 w 55"/>
                  <a:gd name="T11" fmla="*/ 1 h 52"/>
                  <a:gd name="T12" fmla="*/ 0 w 55"/>
                  <a:gd name="T13" fmla="*/ 1 h 52"/>
                  <a:gd name="T14" fmla="*/ 0 w 55"/>
                  <a:gd name="T15" fmla="*/ 0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 h="52">
                    <a:moveTo>
                      <a:pt x="4" y="0"/>
                    </a:moveTo>
                    <a:lnTo>
                      <a:pt x="2" y="26"/>
                    </a:lnTo>
                    <a:lnTo>
                      <a:pt x="2" y="27"/>
                    </a:lnTo>
                    <a:lnTo>
                      <a:pt x="0" y="51"/>
                    </a:lnTo>
                    <a:lnTo>
                      <a:pt x="51" y="52"/>
                    </a:lnTo>
                    <a:lnTo>
                      <a:pt x="52" y="30"/>
                    </a:lnTo>
                    <a:lnTo>
                      <a:pt x="55" y="3"/>
                    </a:lnTo>
                    <a:lnTo>
                      <a:pt x="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139"/>
              <p:cNvSpPr>
                <a:spLocks/>
              </p:cNvSpPr>
              <p:nvPr/>
            </p:nvSpPr>
            <p:spPr bwMode="auto">
              <a:xfrm>
                <a:off x="1972" y="3316"/>
                <a:ext cx="26" cy="26"/>
              </a:xfrm>
              <a:custGeom>
                <a:avLst/>
                <a:gdLst>
                  <a:gd name="T0" fmla="*/ 1 w 51"/>
                  <a:gd name="T1" fmla="*/ 0 h 52"/>
                  <a:gd name="T2" fmla="*/ 0 w 51"/>
                  <a:gd name="T3" fmla="*/ 1 h 52"/>
                  <a:gd name="T4" fmla="*/ 0 w 51"/>
                  <a:gd name="T5" fmla="*/ 1 h 52"/>
                  <a:gd name="T6" fmla="*/ 1 w 51"/>
                  <a:gd name="T7" fmla="*/ 1 h 52"/>
                  <a:gd name="T8" fmla="*/ 1 w 51"/>
                  <a:gd name="T9" fmla="*/ 1 h 52"/>
                  <a:gd name="T10" fmla="*/ 1 w 51"/>
                  <a:gd name="T11" fmla="*/ 1 h 52"/>
                  <a:gd name="T12" fmla="*/ 1 w 51"/>
                  <a:gd name="T13" fmla="*/ 1 h 52"/>
                  <a:gd name="T14" fmla="*/ 1 w 51"/>
                  <a:gd name="T15" fmla="*/ 0 h 5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 h="52">
                    <a:moveTo>
                      <a:pt x="1" y="0"/>
                    </a:moveTo>
                    <a:lnTo>
                      <a:pt x="0" y="19"/>
                    </a:lnTo>
                    <a:lnTo>
                      <a:pt x="0" y="22"/>
                    </a:lnTo>
                    <a:lnTo>
                      <a:pt x="1" y="52"/>
                    </a:lnTo>
                    <a:lnTo>
                      <a:pt x="51" y="51"/>
                    </a:lnTo>
                    <a:lnTo>
                      <a:pt x="50" y="21"/>
                    </a:lnTo>
                    <a:lnTo>
                      <a:pt x="51" y="2"/>
                    </a:lnTo>
                    <a:lnTo>
                      <a:pt x="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140"/>
              <p:cNvSpPr>
                <a:spLocks/>
              </p:cNvSpPr>
              <p:nvPr/>
            </p:nvSpPr>
            <p:spPr bwMode="auto">
              <a:xfrm>
                <a:off x="1974" y="3365"/>
                <a:ext cx="27" cy="28"/>
              </a:xfrm>
              <a:custGeom>
                <a:avLst/>
                <a:gdLst>
                  <a:gd name="T0" fmla="*/ 0 w 54"/>
                  <a:gd name="T1" fmla="*/ 1 h 55"/>
                  <a:gd name="T2" fmla="*/ 0 w 54"/>
                  <a:gd name="T3" fmla="*/ 1 h 55"/>
                  <a:gd name="T4" fmla="*/ 1 w 54"/>
                  <a:gd name="T5" fmla="*/ 1 h 55"/>
                  <a:gd name="T6" fmla="*/ 1 w 54"/>
                  <a:gd name="T7" fmla="*/ 1 h 55"/>
                  <a:gd name="T8" fmla="*/ 1 w 54"/>
                  <a:gd name="T9" fmla="*/ 1 h 55"/>
                  <a:gd name="T10" fmla="*/ 1 w 54"/>
                  <a:gd name="T11" fmla="*/ 1 h 55"/>
                  <a:gd name="T12" fmla="*/ 1 w 54"/>
                  <a:gd name="T13" fmla="*/ 1 h 55"/>
                  <a:gd name="T14" fmla="*/ 1 w 54"/>
                  <a:gd name="T15" fmla="*/ 0 h 55"/>
                  <a:gd name="T16" fmla="*/ 0 w 54"/>
                  <a:gd name="T17" fmla="*/ 1 h 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4" h="55">
                    <a:moveTo>
                      <a:pt x="0" y="2"/>
                    </a:moveTo>
                    <a:lnTo>
                      <a:pt x="0" y="11"/>
                    </a:lnTo>
                    <a:lnTo>
                      <a:pt x="3" y="54"/>
                    </a:lnTo>
                    <a:lnTo>
                      <a:pt x="3" y="55"/>
                    </a:lnTo>
                    <a:lnTo>
                      <a:pt x="54" y="48"/>
                    </a:lnTo>
                    <a:lnTo>
                      <a:pt x="54" y="49"/>
                    </a:lnTo>
                    <a:lnTo>
                      <a:pt x="50" y="7"/>
                    </a:lnTo>
                    <a:lnTo>
                      <a:pt x="50" y="0"/>
                    </a:lnTo>
                    <a:lnTo>
                      <a:pt x="0" y="2"/>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141"/>
              <p:cNvSpPr>
                <a:spLocks/>
              </p:cNvSpPr>
              <p:nvPr/>
            </p:nvSpPr>
            <p:spPr bwMode="auto">
              <a:xfrm>
                <a:off x="1980" y="3414"/>
                <a:ext cx="30" cy="30"/>
              </a:xfrm>
              <a:custGeom>
                <a:avLst/>
                <a:gdLst>
                  <a:gd name="T0" fmla="*/ 0 w 59"/>
                  <a:gd name="T1" fmla="*/ 1 h 60"/>
                  <a:gd name="T2" fmla="*/ 1 w 59"/>
                  <a:gd name="T3" fmla="*/ 1 h 60"/>
                  <a:gd name="T4" fmla="*/ 1 w 59"/>
                  <a:gd name="T5" fmla="*/ 1 h 60"/>
                  <a:gd name="T6" fmla="*/ 1 w 59"/>
                  <a:gd name="T7" fmla="*/ 1 h 60"/>
                  <a:gd name="T8" fmla="*/ 1 w 59"/>
                  <a:gd name="T9" fmla="*/ 1 h 60"/>
                  <a:gd name="T10" fmla="*/ 1 w 59"/>
                  <a:gd name="T11" fmla="*/ 1 h 60"/>
                  <a:gd name="T12" fmla="*/ 1 w 59"/>
                  <a:gd name="T13" fmla="*/ 0 h 60"/>
                  <a:gd name="T14" fmla="*/ 0 w 59"/>
                  <a:gd name="T15" fmla="*/ 1 h 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 h="60">
                    <a:moveTo>
                      <a:pt x="0" y="9"/>
                    </a:moveTo>
                    <a:lnTo>
                      <a:pt x="5" y="43"/>
                    </a:lnTo>
                    <a:lnTo>
                      <a:pt x="7" y="45"/>
                    </a:lnTo>
                    <a:lnTo>
                      <a:pt x="10" y="60"/>
                    </a:lnTo>
                    <a:lnTo>
                      <a:pt x="59" y="46"/>
                    </a:lnTo>
                    <a:lnTo>
                      <a:pt x="54" y="31"/>
                    </a:lnTo>
                    <a:lnTo>
                      <a:pt x="49" y="0"/>
                    </a:lnTo>
                    <a:lnTo>
                      <a:pt x="0" y="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142"/>
              <p:cNvSpPr>
                <a:spLocks/>
              </p:cNvSpPr>
              <p:nvPr/>
            </p:nvSpPr>
            <p:spPr bwMode="auto">
              <a:xfrm>
                <a:off x="1993" y="3461"/>
                <a:ext cx="32" cy="32"/>
              </a:xfrm>
              <a:custGeom>
                <a:avLst/>
                <a:gdLst>
                  <a:gd name="T0" fmla="*/ 0 w 65"/>
                  <a:gd name="T1" fmla="*/ 1 h 64"/>
                  <a:gd name="T2" fmla="*/ 0 w 65"/>
                  <a:gd name="T3" fmla="*/ 1 h 64"/>
                  <a:gd name="T4" fmla="*/ 0 w 65"/>
                  <a:gd name="T5" fmla="*/ 1 h 64"/>
                  <a:gd name="T6" fmla="*/ 0 w 65"/>
                  <a:gd name="T7" fmla="*/ 1 h 64"/>
                  <a:gd name="T8" fmla="*/ 0 w 65"/>
                  <a:gd name="T9" fmla="*/ 1 h 64"/>
                  <a:gd name="T10" fmla="*/ 0 w 65"/>
                  <a:gd name="T11" fmla="*/ 1 h 64"/>
                  <a:gd name="T12" fmla="*/ 0 w 65"/>
                  <a:gd name="T13" fmla="*/ 0 h 64"/>
                  <a:gd name="T14" fmla="*/ 0 w 65"/>
                  <a:gd name="T15" fmla="*/ 1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5" h="64">
                    <a:moveTo>
                      <a:pt x="0" y="15"/>
                    </a:moveTo>
                    <a:lnTo>
                      <a:pt x="4" y="28"/>
                    </a:lnTo>
                    <a:lnTo>
                      <a:pt x="4" y="29"/>
                    </a:lnTo>
                    <a:lnTo>
                      <a:pt x="18" y="64"/>
                    </a:lnTo>
                    <a:lnTo>
                      <a:pt x="65" y="47"/>
                    </a:lnTo>
                    <a:lnTo>
                      <a:pt x="52" y="13"/>
                    </a:lnTo>
                    <a:lnTo>
                      <a:pt x="48" y="0"/>
                    </a:lnTo>
                    <a:lnTo>
                      <a:pt x="0" y="1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Freeform 143"/>
              <p:cNvSpPr>
                <a:spLocks/>
              </p:cNvSpPr>
              <p:nvPr/>
            </p:nvSpPr>
            <p:spPr bwMode="auto">
              <a:xfrm>
                <a:off x="2013" y="3505"/>
                <a:ext cx="34" cy="35"/>
              </a:xfrm>
              <a:custGeom>
                <a:avLst/>
                <a:gdLst>
                  <a:gd name="T0" fmla="*/ 0 w 69"/>
                  <a:gd name="T1" fmla="*/ 1 h 69"/>
                  <a:gd name="T2" fmla="*/ 0 w 69"/>
                  <a:gd name="T3" fmla="*/ 1 h 69"/>
                  <a:gd name="T4" fmla="*/ 0 w 69"/>
                  <a:gd name="T5" fmla="*/ 1 h 69"/>
                  <a:gd name="T6" fmla="*/ 0 w 69"/>
                  <a:gd name="T7" fmla="*/ 1 h 69"/>
                  <a:gd name="T8" fmla="*/ 0 w 69"/>
                  <a:gd name="T9" fmla="*/ 1 h 69"/>
                  <a:gd name="T10" fmla="*/ 0 w 69"/>
                  <a:gd name="T11" fmla="*/ 1 h 69"/>
                  <a:gd name="T12" fmla="*/ 0 w 69"/>
                  <a:gd name="T13" fmla="*/ 0 h 69"/>
                  <a:gd name="T14" fmla="*/ 0 w 69"/>
                  <a:gd name="T15" fmla="*/ 1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69">
                    <a:moveTo>
                      <a:pt x="0" y="25"/>
                    </a:moveTo>
                    <a:lnTo>
                      <a:pt x="14" y="48"/>
                    </a:lnTo>
                    <a:lnTo>
                      <a:pt x="14" y="49"/>
                    </a:lnTo>
                    <a:lnTo>
                      <a:pt x="26" y="69"/>
                    </a:lnTo>
                    <a:lnTo>
                      <a:pt x="69" y="43"/>
                    </a:lnTo>
                    <a:lnTo>
                      <a:pt x="56" y="23"/>
                    </a:lnTo>
                    <a:lnTo>
                      <a:pt x="44" y="0"/>
                    </a:lnTo>
                    <a:lnTo>
                      <a:pt x="0" y="2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 name="Freeform 144"/>
              <p:cNvSpPr>
                <a:spLocks/>
              </p:cNvSpPr>
              <p:nvPr/>
            </p:nvSpPr>
            <p:spPr bwMode="auto">
              <a:xfrm>
                <a:off x="2042" y="3545"/>
                <a:ext cx="35" cy="36"/>
              </a:xfrm>
              <a:custGeom>
                <a:avLst/>
                <a:gdLst>
                  <a:gd name="T0" fmla="*/ 0 w 70"/>
                  <a:gd name="T1" fmla="*/ 1 h 70"/>
                  <a:gd name="T2" fmla="*/ 1 w 70"/>
                  <a:gd name="T3" fmla="*/ 1 h 70"/>
                  <a:gd name="T4" fmla="*/ 1 w 70"/>
                  <a:gd name="T5" fmla="*/ 1 h 70"/>
                  <a:gd name="T6" fmla="*/ 1 w 70"/>
                  <a:gd name="T7" fmla="*/ 1 h 70"/>
                  <a:gd name="T8" fmla="*/ 1 w 70"/>
                  <a:gd name="T9" fmla="*/ 1 h 70"/>
                  <a:gd name="T10" fmla="*/ 1 w 70"/>
                  <a:gd name="T11" fmla="*/ 1 h 70"/>
                  <a:gd name="T12" fmla="*/ 1 w 70"/>
                  <a:gd name="T13" fmla="*/ 0 h 70"/>
                  <a:gd name="T14" fmla="*/ 0 w 70"/>
                  <a:gd name="T15" fmla="*/ 1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70">
                    <a:moveTo>
                      <a:pt x="0" y="32"/>
                    </a:moveTo>
                    <a:lnTo>
                      <a:pt x="18" y="54"/>
                    </a:lnTo>
                    <a:lnTo>
                      <a:pt x="21" y="56"/>
                    </a:lnTo>
                    <a:lnTo>
                      <a:pt x="37" y="70"/>
                    </a:lnTo>
                    <a:lnTo>
                      <a:pt x="70" y="34"/>
                    </a:lnTo>
                    <a:lnTo>
                      <a:pt x="55" y="20"/>
                    </a:lnTo>
                    <a:lnTo>
                      <a:pt x="39" y="0"/>
                    </a:lnTo>
                    <a:lnTo>
                      <a:pt x="0" y="32"/>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 name="Freeform 145"/>
              <p:cNvSpPr>
                <a:spLocks/>
              </p:cNvSpPr>
              <p:nvPr/>
            </p:nvSpPr>
            <p:spPr bwMode="auto">
              <a:xfrm>
                <a:off x="2081" y="3577"/>
                <a:ext cx="35" cy="35"/>
              </a:xfrm>
              <a:custGeom>
                <a:avLst/>
                <a:gdLst>
                  <a:gd name="T0" fmla="*/ 0 w 70"/>
                  <a:gd name="T1" fmla="*/ 1 h 69"/>
                  <a:gd name="T2" fmla="*/ 1 w 70"/>
                  <a:gd name="T3" fmla="*/ 1 h 69"/>
                  <a:gd name="T4" fmla="*/ 1 w 70"/>
                  <a:gd name="T5" fmla="*/ 1 h 69"/>
                  <a:gd name="T6" fmla="*/ 1 w 70"/>
                  <a:gd name="T7" fmla="*/ 1 h 69"/>
                  <a:gd name="T8" fmla="*/ 1 w 70"/>
                  <a:gd name="T9" fmla="*/ 1 h 69"/>
                  <a:gd name="T10" fmla="*/ 1 w 70"/>
                  <a:gd name="T11" fmla="*/ 1 h 69"/>
                  <a:gd name="T12" fmla="*/ 1 w 70"/>
                  <a:gd name="T13" fmla="*/ 0 h 69"/>
                  <a:gd name="T14" fmla="*/ 0 w 70"/>
                  <a:gd name="T15" fmla="*/ 1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69">
                    <a:moveTo>
                      <a:pt x="0" y="40"/>
                    </a:moveTo>
                    <a:lnTo>
                      <a:pt x="18" y="53"/>
                    </a:lnTo>
                    <a:lnTo>
                      <a:pt x="20" y="54"/>
                    </a:lnTo>
                    <a:lnTo>
                      <a:pt x="45" y="69"/>
                    </a:lnTo>
                    <a:lnTo>
                      <a:pt x="70" y="25"/>
                    </a:lnTo>
                    <a:lnTo>
                      <a:pt x="46" y="11"/>
                    </a:lnTo>
                    <a:lnTo>
                      <a:pt x="29" y="0"/>
                    </a:lnTo>
                    <a:lnTo>
                      <a:pt x="0" y="4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 name="Freeform 146"/>
              <p:cNvSpPr>
                <a:spLocks/>
              </p:cNvSpPr>
              <p:nvPr/>
            </p:nvSpPr>
            <p:spPr bwMode="auto">
              <a:xfrm>
                <a:off x="2127" y="3601"/>
                <a:ext cx="32" cy="33"/>
              </a:xfrm>
              <a:custGeom>
                <a:avLst/>
                <a:gdLst>
                  <a:gd name="T0" fmla="*/ 0 w 66"/>
                  <a:gd name="T1" fmla="*/ 0 h 67"/>
                  <a:gd name="T2" fmla="*/ 0 w 66"/>
                  <a:gd name="T3" fmla="*/ 0 h 67"/>
                  <a:gd name="T4" fmla="*/ 0 w 66"/>
                  <a:gd name="T5" fmla="*/ 0 h 67"/>
                  <a:gd name="T6" fmla="*/ 0 w 66"/>
                  <a:gd name="T7" fmla="*/ 0 h 67"/>
                  <a:gd name="T8" fmla="*/ 0 w 66"/>
                  <a:gd name="T9" fmla="*/ 0 h 67"/>
                  <a:gd name="T10" fmla="*/ 0 w 66"/>
                  <a:gd name="T11" fmla="*/ 0 h 67"/>
                  <a:gd name="T12" fmla="*/ 0 w 66"/>
                  <a:gd name="T13" fmla="*/ 0 h 67"/>
                  <a:gd name="T14" fmla="*/ 0 w 66"/>
                  <a:gd name="T15" fmla="*/ 0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7">
                    <a:moveTo>
                      <a:pt x="0" y="46"/>
                    </a:moveTo>
                    <a:lnTo>
                      <a:pt x="41" y="63"/>
                    </a:lnTo>
                    <a:lnTo>
                      <a:pt x="42" y="65"/>
                    </a:lnTo>
                    <a:lnTo>
                      <a:pt x="48" y="67"/>
                    </a:lnTo>
                    <a:lnTo>
                      <a:pt x="66" y="19"/>
                    </a:lnTo>
                    <a:lnTo>
                      <a:pt x="61" y="18"/>
                    </a:lnTo>
                    <a:lnTo>
                      <a:pt x="22" y="0"/>
                    </a:lnTo>
                    <a:lnTo>
                      <a:pt x="0" y="46"/>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 name="Freeform 147"/>
              <p:cNvSpPr>
                <a:spLocks/>
              </p:cNvSpPr>
              <p:nvPr/>
            </p:nvSpPr>
            <p:spPr bwMode="auto">
              <a:xfrm>
                <a:off x="2175" y="3619"/>
                <a:ext cx="32" cy="31"/>
              </a:xfrm>
              <a:custGeom>
                <a:avLst/>
                <a:gdLst>
                  <a:gd name="T0" fmla="*/ 0 w 64"/>
                  <a:gd name="T1" fmla="*/ 0 h 63"/>
                  <a:gd name="T2" fmla="*/ 1 w 64"/>
                  <a:gd name="T3" fmla="*/ 0 h 63"/>
                  <a:gd name="T4" fmla="*/ 1 w 64"/>
                  <a:gd name="T5" fmla="*/ 0 h 63"/>
                  <a:gd name="T6" fmla="*/ 1 w 64"/>
                  <a:gd name="T7" fmla="*/ 0 h 63"/>
                  <a:gd name="T8" fmla="*/ 1 w 64"/>
                  <a:gd name="T9" fmla="*/ 0 h 63"/>
                  <a:gd name="T10" fmla="*/ 1 w 64"/>
                  <a:gd name="T11" fmla="*/ 0 h 63"/>
                  <a:gd name="T12" fmla="*/ 1 w 64"/>
                  <a:gd name="T13" fmla="*/ 0 h 63"/>
                  <a:gd name="T14" fmla="*/ 0 w 64"/>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63">
                    <a:moveTo>
                      <a:pt x="0" y="48"/>
                    </a:moveTo>
                    <a:lnTo>
                      <a:pt x="4" y="49"/>
                    </a:lnTo>
                    <a:lnTo>
                      <a:pt x="5" y="49"/>
                    </a:lnTo>
                    <a:lnTo>
                      <a:pt x="49" y="63"/>
                    </a:lnTo>
                    <a:lnTo>
                      <a:pt x="64" y="15"/>
                    </a:lnTo>
                    <a:lnTo>
                      <a:pt x="21" y="1"/>
                    </a:lnTo>
                    <a:lnTo>
                      <a:pt x="18" y="0"/>
                    </a:lnTo>
                    <a:lnTo>
                      <a:pt x="0" y="4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Freeform 148"/>
              <p:cNvSpPr>
                <a:spLocks/>
              </p:cNvSpPr>
              <p:nvPr/>
            </p:nvSpPr>
            <p:spPr bwMode="auto">
              <a:xfrm>
                <a:off x="2225" y="3632"/>
                <a:ext cx="29" cy="29"/>
              </a:xfrm>
              <a:custGeom>
                <a:avLst/>
                <a:gdLst>
                  <a:gd name="T0" fmla="*/ 0 w 58"/>
                  <a:gd name="T1" fmla="*/ 1 h 58"/>
                  <a:gd name="T2" fmla="*/ 1 w 58"/>
                  <a:gd name="T3" fmla="*/ 1 h 58"/>
                  <a:gd name="T4" fmla="*/ 1 w 58"/>
                  <a:gd name="T5" fmla="*/ 1 h 58"/>
                  <a:gd name="T6" fmla="*/ 1 w 58"/>
                  <a:gd name="T7" fmla="*/ 1 h 58"/>
                  <a:gd name="T8" fmla="*/ 1 w 58"/>
                  <a:gd name="T9" fmla="*/ 1 h 58"/>
                  <a:gd name="T10" fmla="*/ 1 w 58"/>
                  <a:gd name="T11" fmla="*/ 1 h 58"/>
                  <a:gd name="T12" fmla="*/ 1 w 58"/>
                  <a:gd name="T13" fmla="*/ 0 h 58"/>
                  <a:gd name="T14" fmla="*/ 0 w 58"/>
                  <a:gd name="T15" fmla="*/ 1 h 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8" h="58">
                    <a:moveTo>
                      <a:pt x="0" y="49"/>
                    </a:moveTo>
                    <a:lnTo>
                      <a:pt x="27" y="56"/>
                    </a:lnTo>
                    <a:lnTo>
                      <a:pt x="29" y="56"/>
                    </a:lnTo>
                    <a:lnTo>
                      <a:pt x="50" y="58"/>
                    </a:lnTo>
                    <a:lnTo>
                      <a:pt x="58" y="8"/>
                    </a:lnTo>
                    <a:lnTo>
                      <a:pt x="36" y="5"/>
                    </a:lnTo>
                    <a:lnTo>
                      <a:pt x="10" y="0"/>
                    </a:lnTo>
                    <a:lnTo>
                      <a:pt x="0" y="4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 name="Freeform 149"/>
              <p:cNvSpPr>
                <a:spLocks/>
              </p:cNvSpPr>
              <p:nvPr/>
            </p:nvSpPr>
            <p:spPr bwMode="auto">
              <a:xfrm>
                <a:off x="2276" y="3639"/>
                <a:ext cx="27" cy="27"/>
              </a:xfrm>
              <a:custGeom>
                <a:avLst/>
                <a:gdLst>
                  <a:gd name="T0" fmla="*/ 0 w 53"/>
                  <a:gd name="T1" fmla="*/ 1 h 53"/>
                  <a:gd name="T2" fmla="*/ 1 w 53"/>
                  <a:gd name="T3" fmla="*/ 1 h 53"/>
                  <a:gd name="T4" fmla="*/ 1 w 53"/>
                  <a:gd name="T5" fmla="*/ 1 h 53"/>
                  <a:gd name="T6" fmla="*/ 1 w 53"/>
                  <a:gd name="T7" fmla="*/ 0 h 53"/>
                  <a:gd name="T8" fmla="*/ 0 w 53"/>
                  <a:gd name="T9" fmla="*/ 1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53">
                    <a:moveTo>
                      <a:pt x="0" y="51"/>
                    </a:moveTo>
                    <a:lnTo>
                      <a:pt x="49" y="53"/>
                    </a:lnTo>
                    <a:lnTo>
                      <a:pt x="53" y="3"/>
                    </a:lnTo>
                    <a:lnTo>
                      <a:pt x="2" y="0"/>
                    </a:lnTo>
                    <a:lnTo>
                      <a:pt x="0" y="5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 name="Freeform 150"/>
              <p:cNvSpPr>
                <a:spLocks/>
              </p:cNvSpPr>
              <p:nvPr/>
            </p:nvSpPr>
            <p:spPr bwMode="auto">
              <a:xfrm>
                <a:off x="2327" y="3639"/>
                <a:ext cx="26" cy="27"/>
              </a:xfrm>
              <a:custGeom>
                <a:avLst/>
                <a:gdLst>
                  <a:gd name="T0" fmla="*/ 1 w 52"/>
                  <a:gd name="T1" fmla="*/ 1 h 53"/>
                  <a:gd name="T2" fmla="*/ 1 w 52"/>
                  <a:gd name="T3" fmla="*/ 1 h 53"/>
                  <a:gd name="T4" fmla="*/ 1 w 52"/>
                  <a:gd name="T5" fmla="*/ 1 h 53"/>
                  <a:gd name="T6" fmla="*/ 1 w 52"/>
                  <a:gd name="T7" fmla="*/ 1 h 53"/>
                  <a:gd name="T8" fmla="*/ 1 w 52"/>
                  <a:gd name="T9" fmla="*/ 0 h 53"/>
                  <a:gd name="T10" fmla="*/ 1 w 52"/>
                  <a:gd name="T11" fmla="*/ 1 h 53"/>
                  <a:gd name="T12" fmla="*/ 0 w 52"/>
                  <a:gd name="T13" fmla="*/ 1 h 53"/>
                  <a:gd name="T14" fmla="*/ 1 w 52"/>
                  <a:gd name="T15" fmla="*/ 1 h 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53">
                    <a:moveTo>
                      <a:pt x="1" y="53"/>
                    </a:moveTo>
                    <a:lnTo>
                      <a:pt x="35" y="52"/>
                    </a:lnTo>
                    <a:lnTo>
                      <a:pt x="36" y="52"/>
                    </a:lnTo>
                    <a:lnTo>
                      <a:pt x="52" y="51"/>
                    </a:lnTo>
                    <a:lnTo>
                      <a:pt x="49" y="0"/>
                    </a:lnTo>
                    <a:lnTo>
                      <a:pt x="32" y="2"/>
                    </a:lnTo>
                    <a:lnTo>
                      <a:pt x="0" y="3"/>
                    </a:lnTo>
                    <a:lnTo>
                      <a:pt x="1" y="53"/>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 name="Freeform 151"/>
              <p:cNvSpPr>
                <a:spLocks/>
              </p:cNvSpPr>
              <p:nvPr/>
            </p:nvSpPr>
            <p:spPr bwMode="auto">
              <a:xfrm>
                <a:off x="2377" y="3633"/>
                <a:ext cx="27" cy="29"/>
              </a:xfrm>
              <a:custGeom>
                <a:avLst/>
                <a:gdLst>
                  <a:gd name="T0" fmla="*/ 0 w 55"/>
                  <a:gd name="T1" fmla="*/ 1 h 58"/>
                  <a:gd name="T2" fmla="*/ 0 w 55"/>
                  <a:gd name="T3" fmla="*/ 1 h 58"/>
                  <a:gd name="T4" fmla="*/ 0 w 55"/>
                  <a:gd name="T5" fmla="*/ 1 h 58"/>
                  <a:gd name="T6" fmla="*/ 0 w 55"/>
                  <a:gd name="T7" fmla="*/ 0 h 58"/>
                  <a:gd name="T8" fmla="*/ 0 w 55"/>
                  <a:gd name="T9" fmla="*/ 1 h 58"/>
                  <a:gd name="T10" fmla="*/ 0 w 55"/>
                  <a:gd name="T11" fmla="*/ 1 h 58"/>
                  <a:gd name="T12" fmla="*/ 0 w 55"/>
                  <a:gd name="T13" fmla="*/ 1 h 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58">
                    <a:moveTo>
                      <a:pt x="4" y="58"/>
                    </a:moveTo>
                    <a:lnTo>
                      <a:pt x="11" y="58"/>
                    </a:lnTo>
                    <a:lnTo>
                      <a:pt x="55" y="50"/>
                    </a:lnTo>
                    <a:lnTo>
                      <a:pt x="47" y="0"/>
                    </a:lnTo>
                    <a:lnTo>
                      <a:pt x="4" y="7"/>
                    </a:lnTo>
                    <a:lnTo>
                      <a:pt x="0" y="7"/>
                    </a:lnTo>
                    <a:lnTo>
                      <a:pt x="4" y="5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 name="Freeform 152"/>
              <p:cNvSpPr>
                <a:spLocks/>
              </p:cNvSpPr>
              <p:nvPr/>
            </p:nvSpPr>
            <p:spPr bwMode="auto">
              <a:xfrm>
                <a:off x="2424" y="3623"/>
                <a:ext cx="30" cy="31"/>
              </a:xfrm>
              <a:custGeom>
                <a:avLst/>
                <a:gdLst>
                  <a:gd name="T0" fmla="*/ 1 w 59"/>
                  <a:gd name="T1" fmla="*/ 1 h 60"/>
                  <a:gd name="T2" fmla="*/ 1 w 59"/>
                  <a:gd name="T3" fmla="*/ 1 h 60"/>
                  <a:gd name="T4" fmla="*/ 1 w 59"/>
                  <a:gd name="T5" fmla="*/ 0 h 60"/>
                  <a:gd name="T6" fmla="*/ 0 w 59"/>
                  <a:gd name="T7" fmla="*/ 1 h 60"/>
                  <a:gd name="T8" fmla="*/ 1 w 59"/>
                  <a:gd name="T9" fmla="*/ 1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 h="60">
                    <a:moveTo>
                      <a:pt x="10" y="60"/>
                    </a:moveTo>
                    <a:lnTo>
                      <a:pt x="59" y="50"/>
                    </a:lnTo>
                    <a:lnTo>
                      <a:pt x="49" y="0"/>
                    </a:lnTo>
                    <a:lnTo>
                      <a:pt x="0" y="10"/>
                    </a:lnTo>
                    <a:lnTo>
                      <a:pt x="10" y="6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 name="Freeform 153"/>
              <p:cNvSpPr>
                <a:spLocks/>
              </p:cNvSpPr>
              <p:nvPr/>
            </p:nvSpPr>
            <p:spPr bwMode="auto">
              <a:xfrm>
                <a:off x="2473" y="3611"/>
                <a:ext cx="31" cy="31"/>
              </a:xfrm>
              <a:custGeom>
                <a:avLst/>
                <a:gdLst>
                  <a:gd name="T0" fmla="*/ 1 w 61"/>
                  <a:gd name="T1" fmla="*/ 1 h 62"/>
                  <a:gd name="T2" fmla="*/ 1 w 61"/>
                  <a:gd name="T3" fmla="*/ 1 h 62"/>
                  <a:gd name="T4" fmla="*/ 1 w 61"/>
                  <a:gd name="T5" fmla="*/ 1 h 62"/>
                  <a:gd name="T6" fmla="*/ 1 w 61"/>
                  <a:gd name="T7" fmla="*/ 1 h 62"/>
                  <a:gd name="T8" fmla="*/ 1 w 61"/>
                  <a:gd name="T9" fmla="*/ 0 h 62"/>
                  <a:gd name="T10" fmla="*/ 1 w 61"/>
                  <a:gd name="T11" fmla="*/ 1 h 62"/>
                  <a:gd name="T12" fmla="*/ 0 w 61"/>
                  <a:gd name="T13" fmla="*/ 1 h 62"/>
                  <a:gd name="T14" fmla="*/ 1 w 61"/>
                  <a:gd name="T15" fmla="*/ 1 h 6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2">
                    <a:moveTo>
                      <a:pt x="12" y="62"/>
                    </a:moveTo>
                    <a:lnTo>
                      <a:pt x="41" y="54"/>
                    </a:lnTo>
                    <a:lnTo>
                      <a:pt x="42" y="54"/>
                    </a:lnTo>
                    <a:lnTo>
                      <a:pt x="61" y="49"/>
                    </a:lnTo>
                    <a:lnTo>
                      <a:pt x="47" y="0"/>
                    </a:lnTo>
                    <a:lnTo>
                      <a:pt x="28" y="6"/>
                    </a:lnTo>
                    <a:lnTo>
                      <a:pt x="0" y="12"/>
                    </a:lnTo>
                    <a:lnTo>
                      <a:pt x="12" y="62"/>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 name="Freeform 154"/>
              <p:cNvSpPr>
                <a:spLocks/>
              </p:cNvSpPr>
              <p:nvPr/>
            </p:nvSpPr>
            <p:spPr bwMode="auto">
              <a:xfrm>
                <a:off x="2521" y="3597"/>
                <a:ext cx="31" cy="31"/>
              </a:xfrm>
              <a:custGeom>
                <a:avLst/>
                <a:gdLst>
                  <a:gd name="T0" fmla="*/ 1 w 62"/>
                  <a:gd name="T1" fmla="*/ 0 h 63"/>
                  <a:gd name="T2" fmla="*/ 1 w 62"/>
                  <a:gd name="T3" fmla="*/ 0 h 63"/>
                  <a:gd name="T4" fmla="*/ 1 w 62"/>
                  <a:gd name="T5" fmla="*/ 0 h 63"/>
                  <a:gd name="T6" fmla="*/ 1 w 62"/>
                  <a:gd name="T7" fmla="*/ 0 h 63"/>
                  <a:gd name="T8" fmla="*/ 0 w 62"/>
                  <a:gd name="T9" fmla="*/ 0 h 63"/>
                  <a:gd name="T10" fmla="*/ 1 w 62"/>
                  <a:gd name="T11" fmla="*/ 0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2" h="63">
                    <a:moveTo>
                      <a:pt x="14" y="63"/>
                    </a:moveTo>
                    <a:lnTo>
                      <a:pt x="16" y="63"/>
                    </a:lnTo>
                    <a:lnTo>
                      <a:pt x="62" y="48"/>
                    </a:lnTo>
                    <a:lnTo>
                      <a:pt x="47" y="0"/>
                    </a:lnTo>
                    <a:lnTo>
                      <a:pt x="0" y="15"/>
                    </a:lnTo>
                    <a:lnTo>
                      <a:pt x="14" y="63"/>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 name="Freeform 155"/>
              <p:cNvSpPr>
                <a:spLocks/>
              </p:cNvSpPr>
              <p:nvPr/>
            </p:nvSpPr>
            <p:spPr bwMode="auto">
              <a:xfrm>
                <a:off x="2569" y="3582"/>
                <a:ext cx="31" cy="31"/>
              </a:xfrm>
              <a:custGeom>
                <a:avLst/>
                <a:gdLst>
                  <a:gd name="T0" fmla="*/ 0 w 63"/>
                  <a:gd name="T1" fmla="*/ 0 h 63"/>
                  <a:gd name="T2" fmla="*/ 0 w 63"/>
                  <a:gd name="T3" fmla="*/ 0 h 63"/>
                  <a:gd name="T4" fmla="*/ 0 w 63"/>
                  <a:gd name="T5" fmla="*/ 0 h 63"/>
                  <a:gd name="T6" fmla="*/ 0 w 63"/>
                  <a:gd name="T7" fmla="*/ 0 h 63"/>
                  <a:gd name="T8" fmla="*/ 0 w 63"/>
                  <a:gd name="T9" fmla="*/ 0 h 63"/>
                  <a:gd name="T10" fmla="*/ 0 w 63"/>
                  <a:gd name="T11" fmla="*/ 0 h 63"/>
                  <a:gd name="T12" fmla="*/ 0 w 63"/>
                  <a:gd name="T13" fmla="*/ 0 h 63"/>
                  <a:gd name="T14" fmla="*/ 0 w 63"/>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 h="63">
                    <a:moveTo>
                      <a:pt x="14" y="63"/>
                    </a:moveTo>
                    <a:lnTo>
                      <a:pt x="50" y="51"/>
                    </a:lnTo>
                    <a:lnTo>
                      <a:pt x="52" y="51"/>
                    </a:lnTo>
                    <a:lnTo>
                      <a:pt x="63" y="46"/>
                    </a:lnTo>
                    <a:lnTo>
                      <a:pt x="47" y="0"/>
                    </a:lnTo>
                    <a:lnTo>
                      <a:pt x="35" y="4"/>
                    </a:lnTo>
                    <a:lnTo>
                      <a:pt x="0" y="15"/>
                    </a:lnTo>
                    <a:lnTo>
                      <a:pt x="14" y="63"/>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 name="Freeform 156"/>
              <p:cNvSpPr>
                <a:spLocks/>
              </p:cNvSpPr>
              <p:nvPr/>
            </p:nvSpPr>
            <p:spPr bwMode="auto">
              <a:xfrm>
                <a:off x="2616" y="3564"/>
                <a:ext cx="32" cy="33"/>
              </a:xfrm>
              <a:custGeom>
                <a:avLst/>
                <a:gdLst>
                  <a:gd name="T0" fmla="*/ 0 w 65"/>
                  <a:gd name="T1" fmla="*/ 0 h 67"/>
                  <a:gd name="T2" fmla="*/ 0 w 65"/>
                  <a:gd name="T3" fmla="*/ 0 h 67"/>
                  <a:gd name="T4" fmla="*/ 0 w 65"/>
                  <a:gd name="T5" fmla="*/ 0 h 67"/>
                  <a:gd name="T6" fmla="*/ 0 w 65"/>
                  <a:gd name="T7" fmla="*/ 0 h 67"/>
                  <a:gd name="T8" fmla="*/ 0 w 65"/>
                  <a:gd name="T9" fmla="*/ 0 h 67"/>
                  <a:gd name="T10" fmla="*/ 0 w 65"/>
                  <a:gd name="T11" fmla="*/ 0 h 67"/>
                  <a:gd name="T12" fmla="*/ 0 w 65"/>
                  <a:gd name="T13" fmla="*/ 0 h 67"/>
                  <a:gd name="T14" fmla="*/ 0 w 65"/>
                  <a:gd name="T15" fmla="*/ 0 h 67"/>
                  <a:gd name="T16" fmla="*/ 0 w 65"/>
                  <a:gd name="T17" fmla="*/ 0 h 67"/>
                  <a:gd name="T18" fmla="*/ 0 w 65"/>
                  <a:gd name="T19" fmla="*/ 0 h 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67">
                    <a:moveTo>
                      <a:pt x="17" y="67"/>
                    </a:moveTo>
                    <a:lnTo>
                      <a:pt x="22" y="66"/>
                    </a:lnTo>
                    <a:lnTo>
                      <a:pt x="23" y="64"/>
                    </a:lnTo>
                    <a:lnTo>
                      <a:pt x="58" y="49"/>
                    </a:lnTo>
                    <a:lnTo>
                      <a:pt x="65" y="47"/>
                    </a:lnTo>
                    <a:lnTo>
                      <a:pt x="46" y="0"/>
                    </a:lnTo>
                    <a:lnTo>
                      <a:pt x="38" y="4"/>
                    </a:lnTo>
                    <a:lnTo>
                      <a:pt x="4" y="18"/>
                    </a:lnTo>
                    <a:lnTo>
                      <a:pt x="0" y="19"/>
                    </a:lnTo>
                    <a:lnTo>
                      <a:pt x="17" y="67"/>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 name="Freeform 157"/>
              <p:cNvSpPr>
                <a:spLocks/>
              </p:cNvSpPr>
              <p:nvPr/>
            </p:nvSpPr>
            <p:spPr bwMode="auto">
              <a:xfrm>
                <a:off x="2661" y="3543"/>
                <a:ext cx="34" cy="34"/>
              </a:xfrm>
              <a:custGeom>
                <a:avLst/>
                <a:gdLst>
                  <a:gd name="T0" fmla="*/ 1 w 68"/>
                  <a:gd name="T1" fmla="*/ 1 h 67"/>
                  <a:gd name="T2" fmla="*/ 1 w 68"/>
                  <a:gd name="T3" fmla="*/ 1 h 67"/>
                  <a:gd name="T4" fmla="*/ 1 w 68"/>
                  <a:gd name="T5" fmla="*/ 1 h 67"/>
                  <a:gd name="T6" fmla="*/ 1 w 68"/>
                  <a:gd name="T7" fmla="*/ 1 h 67"/>
                  <a:gd name="T8" fmla="*/ 1 w 68"/>
                  <a:gd name="T9" fmla="*/ 0 h 67"/>
                  <a:gd name="T10" fmla="*/ 1 w 68"/>
                  <a:gd name="T11" fmla="*/ 1 h 67"/>
                  <a:gd name="T12" fmla="*/ 0 w 68"/>
                  <a:gd name="T13" fmla="*/ 1 h 67"/>
                  <a:gd name="T14" fmla="*/ 1 w 68"/>
                  <a:gd name="T15" fmla="*/ 1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67">
                    <a:moveTo>
                      <a:pt x="21" y="67"/>
                    </a:moveTo>
                    <a:lnTo>
                      <a:pt x="45" y="55"/>
                    </a:lnTo>
                    <a:lnTo>
                      <a:pt x="46" y="55"/>
                    </a:lnTo>
                    <a:lnTo>
                      <a:pt x="68" y="45"/>
                    </a:lnTo>
                    <a:lnTo>
                      <a:pt x="45" y="0"/>
                    </a:lnTo>
                    <a:lnTo>
                      <a:pt x="24" y="10"/>
                    </a:lnTo>
                    <a:lnTo>
                      <a:pt x="0" y="21"/>
                    </a:lnTo>
                    <a:lnTo>
                      <a:pt x="21" y="67"/>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 name="Freeform 158"/>
              <p:cNvSpPr>
                <a:spLocks/>
              </p:cNvSpPr>
              <p:nvPr/>
            </p:nvSpPr>
            <p:spPr bwMode="auto">
              <a:xfrm>
                <a:off x="2706" y="3520"/>
                <a:ext cx="34" cy="34"/>
              </a:xfrm>
              <a:custGeom>
                <a:avLst/>
                <a:gdLst>
                  <a:gd name="T0" fmla="*/ 1 w 68"/>
                  <a:gd name="T1" fmla="*/ 1 h 68"/>
                  <a:gd name="T2" fmla="*/ 1 w 68"/>
                  <a:gd name="T3" fmla="*/ 1 h 68"/>
                  <a:gd name="T4" fmla="*/ 1 w 68"/>
                  <a:gd name="T5" fmla="*/ 1 h 68"/>
                  <a:gd name="T6" fmla="*/ 1 w 68"/>
                  <a:gd name="T7" fmla="*/ 0 h 68"/>
                  <a:gd name="T8" fmla="*/ 1 w 68"/>
                  <a:gd name="T9" fmla="*/ 1 h 68"/>
                  <a:gd name="T10" fmla="*/ 0 w 68"/>
                  <a:gd name="T11" fmla="*/ 1 h 68"/>
                  <a:gd name="T12" fmla="*/ 1 w 68"/>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68">
                    <a:moveTo>
                      <a:pt x="24" y="68"/>
                    </a:moveTo>
                    <a:lnTo>
                      <a:pt x="49" y="56"/>
                    </a:lnTo>
                    <a:lnTo>
                      <a:pt x="68" y="46"/>
                    </a:lnTo>
                    <a:lnTo>
                      <a:pt x="45" y="0"/>
                    </a:lnTo>
                    <a:lnTo>
                      <a:pt x="27" y="10"/>
                    </a:lnTo>
                    <a:lnTo>
                      <a:pt x="0" y="24"/>
                    </a:lnTo>
                    <a:lnTo>
                      <a:pt x="24" y="6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 name="Freeform 159"/>
              <p:cNvSpPr>
                <a:spLocks/>
              </p:cNvSpPr>
              <p:nvPr/>
            </p:nvSpPr>
            <p:spPr bwMode="auto">
              <a:xfrm>
                <a:off x="2750" y="3496"/>
                <a:ext cx="34" cy="35"/>
              </a:xfrm>
              <a:custGeom>
                <a:avLst/>
                <a:gdLst>
                  <a:gd name="T0" fmla="*/ 1 w 68"/>
                  <a:gd name="T1" fmla="*/ 1 h 69"/>
                  <a:gd name="T2" fmla="*/ 1 w 68"/>
                  <a:gd name="T3" fmla="*/ 1 h 69"/>
                  <a:gd name="T4" fmla="*/ 1 w 68"/>
                  <a:gd name="T5" fmla="*/ 0 h 69"/>
                  <a:gd name="T6" fmla="*/ 1 w 68"/>
                  <a:gd name="T7" fmla="*/ 1 h 69"/>
                  <a:gd name="T8" fmla="*/ 0 w 68"/>
                  <a:gd name="T9" fmla="*/ 1 h 69"/>
                  <a:gd name="T10" fmla="*/ 1 w 68"/>
                  <a:gd name="T11" fmla="*/ 1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69">
                    <a:moveTo>
                      <a:pt x="24" y="69"/>
                    </a:moveTo>
                    <a:lnTo>
                      <a:pt x="68" y="44"/>
                    </a:lnTo>
                    <a:lnTo>
                      <a:pt x="45" y="0"/>
                    </a:lnTo>
                    <a:lnTo>
                      <a:pt x="43" y="1"/>
                    </a:lnTo>
                    <a:lnTo>
                      <a:pt x="0" y="25"/>
                    </a:lnTo>
                    <a:lnTo>
                      <a:pt x="24" y="6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 name="Freeform 160"/>
              <p:cNvSpPr>
                <a:spLocks/>
              </p:cNvSpPr>
              <p:nvPr/>
            </p:nvSpPr>
            <p:spPr bwMode="auto">
              <a:xfrm>
                <a:off x="2794" y="3472"/>
                <a:ext cx="34" cy="34"/>
              </a:xfrm>
              <a:custGeom>
                <a:avLst/>
                <a:gdLst>
                  <a:gd name="T0" fmla="*/ 0 w 70"/>
                  <a:gd name="T1" fmla="*/ 0 h 69"/>
                  <a:gd name="T2" fmla="*/ 0 w 70"/>
                  <a:gd name="T3" fmla="*/ 0 h 69"/>
                  <a:gd name="T4" fmla="*/ 0 w 70"/>
                  <a:gd name="T5" fmla="*/ 0 h 69"/>
                  <a:gd name="T6" fmla="*/ 0 w 70"/>
                  <a:gd name="T7" fmla="*/ 0 h 69"/>
                  <a:gd name="T8" fmla="*/ 0 w 70"/>
                  <a:gd name="T9" fmla="*/ 0 h 69"/>
                  <a:gd name="T10" fmla="*/ 0 w 70"/>
                  <a:gd name="T11" fmla="*/ 0 h 69"/>
                  <a:gd name="T12" fmla="*/ 0 w 70"/>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69">
                    <a:moveTo>
                      <a:pt x="25" y="69"/>
                    </a:moveTo>
                    <a:lnTo>
                      <a:pt x="39" y="60"/>
                    </a:lnTo>
                    <a:lnTo>
                      <a:pt x="70" y="42"/>
                    </a:lnTo>
                    <a:lnTo>
                      <a:pt x="43" y="0"/>
                    </a:lnTo>
                    <a:lnTo>
                      <a:pt x="14" y="17"/>
                    </a:lnTo>
                    <a:lnTo>
                      <a:pt x="0" y="25"/>
                    </a:lnTo>
                    <a:lnTo>
                      <a:pt x="25" y="6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 name="Freeform 161"/>
              <p:cNvSpPr>
                <a:spLocks/>
              </p:cNvSpPr>
              <p:nvPr/>
            </p:nvSpPr>
            <p:spPr bwMode="auto">
              <a:xfrm>
                <a:off x="2836" y="3445"/>
                <a:ext cx="35" cy="35"/>
              </a:xfrm>
              <a:custGeom>
                <a:avLst/>
                <a:gdLst>
                  <a:gd name="T0" fmla="*/ 1 w 69"/>
                  <a:gd name="T1" fmla="*/ 1 h 69"/>
                  <a:gd name="T2" fmla="*/ 1 w 69"/>
                  <a:gd name="T3" fmla="*/ 1 h 69"/>
                  <a:gd name="T4" fmla="*/ 1 w 69"/>
                  <a:gd name="T5" fmla="*/ 0 h 69"/>
                  <a:gd name="T6" fmla="*/ 0 w 69"/>
                  <a:gd name="T7" fmla="*/ 1 h 69"/>
                  <a:gd name="T8" fmla="*/ 1 w 69"/>
                  <a:gd name="T9" fmla="*/ 1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69">
                    <a:moveTo>
                      <a:pt x="26" y="69"/>
                    </a:moveTo>
                    <a:lnTo>
                      <a:pt x="69" y="42"/>
                    </a:lnTo>
                    <a:lnTo>
                      <a:pt x="43" y="0"/>
                    </a:lnTo>
                    <a:lnTo>
                      <a:pt x="0" y="26"/>
                    </a:lnTo>
                    <a:lnTo>
                      <a:pt x="26" y="6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 name="Freeform 162"/>
              <p:cNvSpPr>
                <a:spLocks/>
              </p:cNvSpPr>
              <p:nvPr/>
            </p:nvSpPr>
            <p:spPr bwMode="auto">
              <a:xfrm>
                <a:off x="2879" y="3418"/>
                <a:ext cx="34" cy="34"/>
              </a:xfrm>
              <a:custGeom>
                <a:avLst/>
                <a:gdLst>
                  <a:gd name="T0" fmla="*/ 0 w 69"/>
                  <a:gd name="T1" fmla="*/ 0 h 70"/>
                  <a:gd name="T2" fmla="*/ 0 w 69"/>
                  <a:gd name="T3" fmla="*/ 0 h 70"/>
                  <a:gd name="T4" fmla="*/ 0 w 69"/>
                  <a:gd name="T5" fmla="*/ 0 h 70"/>
                  <a:gd name="T6" fmla="*/ 0 w 69"/>
                  <a:gd name="T7" fmla="*/ 0 h 70"/>
                  <a:gd name="T8" fmla="*/ 0 w 69"/>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70">
                    <a:moveTo>
                      <a:pt x="28" y="70"/>
                    </a:moveTo>
                    <a:lnTo>
                      <a:pt x="69" y="42"/>
                    </a:lnTo>
                    <a:lnTo>
                      <a:pt x="42" y="0"/>
                    </a:lnTo>
                    <a:lnTo>
                      <a:pt x="0" y="28"/>
                    </a:lnTo>
                    <a:lnTo>
                      <a:pt x="28" y="7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 name="Freeform 163"/>
              <p:cNvSpPr>
                <a:spLocks/>
              </p:cNvSpPr>
              <p:nvPr/>
            </p:nvSpPr>
            <p:spPr bwMode="auto">
              <a:xfrm>
                <a:off x="2920" y="3389"/>
                <a:ext cx="35" cy="35"/>
              </a:xfrm>
              <a:custGeom>
                <a:avLst/>
                <a:gdLst>
                  <a:gd name="T0" fmla="*/ 0 w 71"/>
                  <a:gd name="T1" fmla="*/ 1 h 69"/>
                  <a:gd name="T2" fmla="*/ 0 w 71"/>
                  <a:gd name="T3" fmla="*/ 1 h 69"/>
                  <a:gd name="T4" fmla="*/ 0 w 71"/>
                  <a:gd name="T5" fmla="*/ 0 h 69"/>
                  <a:gd name="T6" fmla="*/ 0 w 71"/>
                  <a:gd name="T7" fmla="*/ 1 h 69"/>
                  <a:gd name="T8" fmla="*/ 0 w 71"/>
                  <a:gd name="T9" fmla="*/ 1 h 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69">
                    <a:moveTo>
                      <a:pt x="29" y="69"/>
                    </a:moveTo>
                    <a:lnTo>
                      <a:pt x="71" y="40"/>
                    </a:lnTo>
                    <a:lnTo>
                      <a:pt x="40" y="0"/>
                    </a:lnTo>
                    <a:lnTo>
                      <a:pt x="0" y="29"/>
                    </a:lnTo>
                    <a:lnTo>
                      <a:pt x="29" y="6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 name="Freeform 164"/>
              <p:cNvSpPr>
                <a:spLocks/>
              </p:cNvSpPr>
              <p:nvPr/>
            </p:nvSpPr>
            <p:spPr bwMode="auto">
              <a:xfrm>
                <a:off x="2960" y="3359"/>
                <a:ext cx="36" cy="35"/>
              </a:xfrm>
              <a:custGeom>
                <a:avLst/>
                <a:gdLst>
                  <a:gd name="T0" fmla="*/ 1 w 70"/>
                  <a:gd name="T1" fmla="*/ 0 h 71"/>
                  <a:gd name="T2" fmla="*/ 1 w 70"/>
                  <a:gd name="T3" fmla="*/ 0 h 71"/>
                  <a:gd name="T4" fmla="*/ 1 w 70"/>
                  <a:gd name="T5" fmla="*/ 0 h 71"/>
                  <a:gd name="T6" fmla="*/ 1 w 70"/>
                  <a:gd name="T7" fmla="*/ 0 h 71"/>
                  <a:gd name="T8" fmla="*/ 1 w 70"/>
                  <a:gd name="T9" fmla="*/ 0 h 71"/>
                  <a:gd name="T10" fmla="*/ 0 w 70"/>
                  <a:gd name="T11" fmla="*/ 0 h 71"/>
                  <a:gd name="T12" fmla="*/ 1 w 70"/>
                  <a:gd name="T13" fmla="*/ 0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71">
                    <a:moveTo>
                      <a:pt x="30" y="71"/>
                    </a:moveTo>
                    <a:lnTo>
                      <a:pt x="53" y="54"/>
                    </a:lnTo>
                    <a:lnTo>
                      <a:pt x="70" y="41"/>
                    </a:lnTo>
                    <a:lnTo>
                      <a:pt x="40" y="0"/>
                    </a:lnTo>
                    <a:lnTo>
                      <a:pt x="22" y="14"/>
                    </a:lnTo>
                    <a:lnTo>
                      <a:pt x="0" y="30"/>
                    </a:lnTo>
                    <a:lnTo>
                      <a:pt x="30" y="7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 name="Freeform 165"/>
              <p:cNvSpPr>
                <a:spLocks/>
              </p:cNvSpPr>
              <p:nvPr/>
            </p:nvSpPr>
            <p:spPr bwMode="auto">
              <a:xfrm>
                <a:off x="3000" y="3328"/>
                <a:ext cx="35" cy="36"/>
              </a:xfrm>
              <a:custGeom>
                <a:avLst/>
                <a:gdLst>
                  <a:gd name="T0" fmla="*/ 0 w 71"/>
                  <a:gd name="T1" fmla="*/ 1 h 70"/>
                  <a:gd name="T2" fmla="*/ 0 w 71"/>
                  <a:gd name="T3" fmla="*/ 1 h 70"/>
                  <a:gd name="T4" fmla="*/ 0 w 71"/>
                  <a:gd name="T5" fmla="*/ 0 h 70"/>
                  <a:gd name="T6" fmla="*/ 0 w 71"/>
                  <a:gd name="T7" fmla="*/ 1 h 70"/>
                  <a:gd name="T8" fmla="*/ 0 w 71"/>
                  <a:gd name="T9" fmla="*/ 1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70">
                    <a:moveTo>
                      <a:pt x="32" y="70"/>
                    </a:moveTo>
                    <a:lnTo>
                      <a:pt x="71" y="39"/>
                    </a:lnTo>
                    <a:lnTo>
                      <a:pt x="39" y="0"/>
                    </a:lnTo>
                    <a:lnTo>
                      <a:pt x="0" y="31"/>
                    </a:lnTo>
                    <a:lnTo>
                      <a:pt x="32" y="7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 name="Freeform 166"/>
              <p:cNvSpPr>
                <a:spLocks/>
              </p:cNvSpPr>
              <p:nvPr/>
            </p:nvSpPr>
            <p:spPr bwMode="auto">
              <a:xfrm>
                <a:off x="3039" y="3296"/>
                <a:ext cx="35" cy="35"/>
              </a:xfrm>
              <a:custGeom>
                <a:avLst/>
                <a:gdLst>
                  <a:gd name="T0" fmla="*/ 0 w 71"/>
                  <a:gd name="T1" fmla="*/ 0 h 71"/>
                  <a:gd name="T2" fmla="*/ 0 w 71"/>
                  <a:gd name="T3" fmla="*/ 0 h 71"/>
                  <a:gd name="T4" fmla="*/ 0 w 71"/>
                  <a:gd name="T5" fmla="*/ 0 h 71"/>
                  <a:gd name="T6" fmla="*/ 0 w 71"/>
                  <a:gd name="T7" fmla="*/ 0 h 71"/>
                  <a:gd name="T8" fmla="*/ 0 w 71"/>
                  <a:gd name="T9" fmla="*/ 0 h 71"/>
                  <a:gd name="T10" fmla="*/ 0 w 71"/>
                  <a:gd name="T11" fmla="*/ 0 h 71"/>
                  <a:gd name="T12" fmla="*/ 0 w 71"/>
                  <a:gd name="T13" fmla="*/ 0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71">
                    <a:moveTo>
                      <a:pt x="32" y="71"/>
                    </a:moveTo>
                    <a:lnTo>
                      <a:pt x="49" y="57"/>
                    </a:lnTo>
                    <a:lnTo>
                      <a:pt x="71" y="38"/>
                    </a:lnTo>
                    <a:lnTo>
                      <a:pt x="38" y="0"/>
                    </a:lnTo>
                    <a:lnTo>
                      <a:pt x="16" y="19"/>
                    </a:lnTo>
                    <a:lnTo>
                      <a:pt x="0" y="32"/>
                    </a:lnTo>
                    <a:lnTo>
                      <a:pt x="32" y="7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 name="Freeform 167"/>
              <p:cNvSpPr>
                <a:spLocks/>
              </p:cNvSpPr>
              <p:nvPr/>
            </p:nvSpPr>
            <p:spPr bwMode="auto">
              <a:xfrm>
                <a:off x="3077" y="3263"/>
                <a:ext cx="35" cy="35"/>
              </a:xfrm>
              <a:custGeom>
                <a:avLst/>
                <a:gdLst>
                  <a:gd name="T0" fmla="*/ 1 w 70"/>
                  <a:gd name="T1" fmla="*/ 1 h 70"/>
                  <a:gd name="T2" fmla="*/ 1 w 70"/>
                  <a:gd name="T3" fmla="*/ 1 h 70"/>
                  <a:gd name="T4" fmla="*/ 1 w 70"/>
                  <a:gd name="T5" fmla="*/ 1 h 70"/>
                  <a:gd name="T6" fmla="*/ 1 w 70"/>
                  <a:gd name="T7" fmla="*/ 0 h 70"/>
                  <a:gd name="T8" fmla="*/ 1 w 70"/>
                  <a:gd name="T9" fmla="*/ 1 h 70"/>
                  <a:gd name="T10" fmla="*/ 0 w 70"/>
                  <a:gd name="T11" fmla="*/ 1 h 70"/>
                  <a:gd name="T12" fmla="*/ 1 w 70"/>
                  <a:gd name="T13" fmla="*/ 1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70">
                    <a:moveTo>
                      <a:pt x="34" y="70"/>
                    </a:moveTo>
                    <a:lnTo>
                      <a:pt x="64" y="43"/>
                    </a:lnTo>
                    <a:lnTo>
                      <a:pt x="70" y="37"/>
                    </a:lnTo>
                    <a:lnTo>
                      <a:pt x="37" y="0"/>
                    </a:lnTo>
                    <a:lnTo>
                      <a:pt x="31" y="5"/>
                    </a:lnTo>
                    <a:lnTo>
                      <a:pt x="0" y="34"/>
                    </a:lnTo>
                    <a:lnTo>
                      <a:pt x="34" y="7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 name="Freeform 168"/>
              <p:cNvSpPr>
                <a:spLocks/>
              </p:cNvSpPr>
              <p:nvPr/>
            </p:nvSpPr>
            <p:spPr bwMode="auto">
              <a:xfrm>
                <a:off x="3115" y="3230"/>
                <a:ext cx="35" cy="35"/>
              </a:xfrm>
              <a:custGeom>
                <a:avLst/>
                <a:gdLst>
                  <a:gd name="T0" fmla="*/ 0 w 71"/>
                  <a:gd name="T1" fmla="*/ 0 h 71"/>
                  <a:gd name="T2" fmla="*/ 0 w 71"/>
                  <a:gd name="T3" fmla="*/ 0 h 71"/>
                  <a:gd name="T4" fmla="*/ 0 w 71"/>
                  <a:gd name="T5" fmla="*/ 0 h 71"/>
                  <a:gd name="T6" fmla="*/ 0 w 71"/>
                  <a:gd name="T7" fmla="*/ 0 h 71"/>
                  <a:gd name="T8" fmla="*/ 0 w 71"/>
                  <a:gd name="T9" fmla="*/ 0 h 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71">
                    <a:moveTo>
                      <a:pt x="33" y="71"/>
                    </a:moveTo>
                    <a:lnTo>
                      <a:pt x="71" y="38"/>
                    </a:lnTo>
                    <a:lnTo>
                      <a:pt x="38" y="0"/>
                    </a:lnTo>
                    <a:lnTo>
                      <a:pt x="0" y="33"/>
                    </a:lnTo>
                    <a:lnTo>
                      <a:pt x="33" y="7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 name="Freeform 169"/>
              <p:cNvSpPr>
                <a:spLocks/>
              </p:cNvSpPr>
              <p:nvPr/>
            </p:nvSpPr>
            <p:spPr bwMode="auto">
              <a:xfrm>
                <a:off x="3152" y="3196"/>
                <a:ext cx="35" cy="35"/>
              </a:xfrm>
              <a:custGeom>
                <a:avLst/>
                <a:gdLst>
                  <a:gd name="T0" fmla="*/ 0 w 71"/>
                  <a:gd name="T1" fmla="*/ 0 h 71"/>
                  <a:gd name="T2" fmla="*/ 0 w 71"/>
                  <a:gd name="T3" fmla="*/ 0 h 71"/>
                  <a:gd name="T4" fmla="*/ 0 w 71"/>
                  <a:gd name="T5" fmla="*/ 0 h 71"/>
                  <a:gd name="T6" fmla="*/ 0 w 71"/>
                  <a:gd name="T7" fmla="*/ 0 h 71"/>
                  <a:gd name="T8" fmla="*/ 0 w 71"/>
                  <a:gd name="T9" fmla="*/ 0 h 71"/>
                  <a:gd name="T10" fmla="*/ 0 w 71"/>
                  <a:gd name="T11" fmla="*/ 0 h 71"/>
                  <a:gd name="T12" fmla="*/ 0 w 71"/>
                  <a:gd name="T13" fmla="*/ 0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1" h="71">
                    <a:moveTo>
                      <a:pt x="34" y="71"/>
                    </a:moveTo>
                    <a:lnTo>
                      <a:pt x="38" y="68"/>
                    </a:lnTo>
                    <a:lnTo>
                      <a:pt x="71" y="37"/>
                    </a:lnTo>
                    <a:lnTo>
                      <a:pt x="37" y="0"/>
                    </a:lnTo>
                    <a:lnTo>
                      <a:pt x="3" y="30"/>
                    </a:lnTo>
                    <a:lnTo>
                      <a:pt x="0" y="34"/>
                    </a:lnTo>
                    <a:lnTo>
                      <a:pt x="34" y="7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 name="Freeform 170"/>
              <p:cNvSpPr>
                <a:spLocks/>
              </p:cNvSpPr>
              <p:nvPr/>
            </p:nvSpPr>
            <p:spPr bwMode="auto">
              <a:xfrm>
                <a:off x="3188" y="3161"/>
                <a:ext cx="35" cy="35"/>
              </a:xfrm>
              <a:custGeom>
                <a:avLst/>
                <a:gdLst>
                  <a:gd name="T0" fmla="*/ 0 w 72"/>
                  <a:gd name="T1" fmla="*/ 1 h 70"/>
                  <a:gd name="T2" fmla="*/ 0 w 72"/>
                  <a:gd name="T3" fmla="*/ 1 h 70"/>
                  <a:gd name="T4" fmla="*/ 0 w 72"/>
                  <a:gd name="T5" fmla="*/ 1 h 70"/>
                  <a:gd name="T6" fmla="*/ 0 w 72"/>
                  <a:gd name="T7" fmla="*/ 1 h 70"/>
                  <a:gd name="T8" fmla="*/ 0 w 72"/>
                  <a:gd name="T9" fmla="*/ 1 h 70"/>
                  <a:gd name="T10" fmla="*/ 0 w 72"/>
                  <a:gd name="T11" fmla="*/ 0 h 70"/>
                  <a:gd name="T12" fmla="*/ 0 w 72"/>
                  <a:gd name="T13" fmla="*/ 1 h 70"/>
                  <a:gd name="T14" fmla="*/ 0 w 72"/>
                  <a:gd name="T15" fmla="*/ 1 h 70"/>
                  <a:gd name="T16" fmla="*/ 0 w 72"/>
                  <a:gd name="T17" fmla="*/ 1 h 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2" h="70">
                    <a:moveTo>
                      <a:pt x="35" y="70"/>
                    </a:moveTo>
                    <a:lnTo>
                      <a:pt x="38" y="68"/>
                    </a:lnTo>
                    <a:lnTo>
                      <a:pt x="70" y="35"/>
                    </a:lnTo>
                    <a:lnTo>
                      <a:pt x="72" y="35"/>
                    </a:lnTo>
                    <a:lnTo>
                      <a:pt x="72" y="34"/>
                    </a:lnTo>
                    <a:lnTo>
                      <a:pt x="35" y="0"/>
                    </a:lnTo>
                    <a:lnTo>
                      <a:pt x="3" y="33"/>
                    </a:lnTo>
                    <a:lnTo>
                      <a:pt x="0" y="34"/>
                    </a:lnTo>
                    <a:lnTo>
                      <a:pt x="35" y="7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 name="Freeform 171"/>
              <p:cNvSpPr>
                <a:spLocks/>
              </p:cNvSpPr>
              <p:nvPr/>
            </p:nvSpPr>
            <p:spPr bwMode="auto">
              <a:xfrm>
                <a:off x="3222" y="3124"/>
                <a:ext cx="36" cy="35"/>
              </a:xfrm>
              <a:custGeom>
                <a:avLst/>
                <a:gdLst>
                  <a:gd name="T0" fmla="*/ 1 w 72"/>
                  <a:gd name="T1" fmla="*/ 1 h 70"/>
                  <a:gd name="T2" fmla="*/ 1 w 72"/>
                  <a:gd name="T3" fmla="*/ 1 h 70"/>
                  <a:gd name="T4" fmla="*/ 1 w 72"/>
                  <a:gd name="T5" fmla="*/ 1 h 70"/>
                  <a:gd name="T6" fmla="*/ 1 w 72"/>
                  <a:gd name="T7" fmla="*/ 1 h 70"/>
                  <a:gd name="T8" fmla="*/ 1 w 72"/>
                  <a:gd name="T9" fmla="*/ 0 h 70"/>
                  <a:gd name="T10" fmla="*/ 1 w 72"/>
                  <a:gd name="T11" fmla="*/ 1 h 70"/>
                  <a:gd name="T12" fmla="*/ 0 w 72"/>
                  <a:gd name="T13" fmla="*/ 1 h 70"/>
                  <a:gd name="T14" fmla="*/ 1 w 72"/>
                  <a:gd name="T15" fmla="*/ 1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70">
                    <a:moveTo>
                      <a:pt x="37" y="70"/>
                    </a:moveTo>
                    <a:lnTo>
                      <a:pt x="61" y="46"/>
                    </a:lnTo>
                    <a:lnTo>
                      <a:pt x="61" y="45"/>
                    </a:lnTo>
                    <a:lnTo>
                      <a:pt x="72" y="32"/>
                    </a:lnTo>
                    <a:lnTo>
                      <a:pt x="33" y="0"/>
                    </a:lnTo>
                    <a:lnTo>
                      <a:pt x="23" y="12"/>
                    </a:lnTo>
                    <a:lnTo>
                      <a:pt x="0" y="36"/>
                    </a:lnTo>
                    <a:lnTo>
                      <a:pt x="37" y="7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 name="Freeform 172"/>
              <p:cNvSpPr>
                <a:spLocks/>
              </p:cNvSpPr>
              <p:nvPr/>
            </p:nvSpPr>
            <p:spPr bwMode="auto">
              <a:xfrm>
                <a:off x="3254" y="3085"/>
                <a:ext cx="35" cy="35"/>
              </a:xfrm>
              <a:custGeom>
                <a:avLst/>
                <a:gdLst>
                  <a:gd name="T0" fmla="*/ 0 w 71"/>
                  <a:gd name="T1" fmla="*/ 1 h 69"/>
                  <a:gd name="T2" fmla="*/ 0 w 71"/>
                  <a:gd name="T3" fmla="*/ 1 h 69"/>
                  <a:gd name="T4" fmla="*/ 0 w 71"/>
                  <a:gd name="T5" fmla="*/ 1 h 69"/>
                  <a:gd name="T6" fmla="*/ 0 w 71"/>
                  <a:gd name="T7" fmla="*/ 1 h 69"/>
                  <a:gd name="T8" fmla="*/ 0 w 71"/>
                  <a:gd name="T9" fmla="*/ 1 h 69"/>
                  <a:gd name="T10" fmla="*/ 0 w 71"/>
                  <a:gd name="T11" fmla="*/ 0 h 69"/>
                  <a:gd name="T12" fmla="*/ 0 w 71"/>
                  <a:gd name="T13" fmla="*/ 1 h 69"/>
                  <a:gd name="T14" fmla="*/ 0 w 71"/>
                  <a:gd name="T15" fmla="*/ 1 h 69"/>
                  <a:gd name="T16" fmla="*/ 0 w 71"/>
                  <a:gd name="T17" fmla="*/ 1 h 69"/>
                  <a:gd name="T18" fmla="*/ 0 w 71"/>
                  <a:gd name="T19" fmla="*/ 1 h 6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9">
                    <a:moveTo>
                      <a:pt x="39" y="69"/>
                    </a:moveTo>
                    <a:lnTo>
                      <a:pt x="47" y="60"/>
                    </a:lnTo>
                    <a:lnTo>
                      <a:pt x="68" y="30"/>
                    </a:lnTo>
                    <a:lnTo>
                      <a:pt x="70" y="28"/>
                    </a:lnTo>
                    <a:lnTo>
                      <a:pt x="71" y="26"/>
                    </a:lnTo>
                    <a:lnTo>
                      <a:pt x="28" y="0"/>
                    </a:lnTo>
                    <a:lnTo>
                      <a:pt x="27" y="1"/>
                    </a:lnTo>
                    <a:lnTo>
                      <a:pt x="7" y="30"/>
                    </a:lnTo>
                    <a:lnTo>
                      <a:pt x="0" y="39"/>
                    </a:lnTo>
                    <a:lnTo>
                      <a:pt x="39" y="6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 name="Freeform 173"/>
              <p:cNvSpPr>
                <a:spLocks/>
              </p:cNvSpPr>
              <p:nvPr/>
            </p:nvSpPr>
            <p:spPr bwMode="auto">
              <a:xfrm>
                <a:off x="3281" y="3043"/>
                <a:ext cx="34" cy="34"/>
              </a:xfrm>
              <a:custGeom>
                <a:avLst/>
                <a:gdLst>
                  <a:gd name="T0" fmla="*/ 1 w 68"/>
                  <a:gd name="T1" fmla="*/ 1 h 68"/>
                  <a:gd name="T2" fmla="*/ 1 w 68"/>
                  <a:gd name="T3" fmla="*/ 1 h 68"/>
                  <a:gd name="T4" fmla="*/ 1 w 68"/>
                  <a:gd name="T5" fmla="*/ 1 h 68"/>
                  <a:gd name="T6" fmla="*/ 1 w 68"/>
                  <a:gd name="T7" fmla="*/ 1 h 68"/>
                  <a:gd name="T8" fmla="*/ 1 w 68"/>
                  <a:gd name="T9" fmla="*/ 0 h 68"/>
                  <a:gd name="T10" fmla="*/ 1 w 68"/>
                  <a:gd name="T11" fmla="*/ 1 h 68"/>
                  <a:gd name="T12" fmla="*/ 0 w 68"/>
                  <a:gd name="T13" fmla="*/ 1 h 68"/>
                  <a:gd name="T14" fmla="*/ 1 w 68"/>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68">
                    <a:moveTo>
                      <a:pt x="43" y="68"/>
                    </a:moveTo>
                    <a:lnTo>
                      <a:pt x="53" y="52"/>
                    </a:lnTo>
                    <a:lnTo>
                      <a:pt x="54" y="51"/>
                    </a:lnTo>
                    <a:lnTo>
                      <a:pt x="68" y="23"/>
                    </a:lnTo>
                    <a:lnTo>
                      <a:pt x="23" y="0"/>
                    </a:lnTo>
                    <a:lnTo>
                      <a:pt x="9" y="27"/>
                    </a:lnTo>
                    <a:lnTo>
                      <a:pt x="0" y="43"/>
                    </a:lnTo>
                    <a:lnTo>
                      <a:pt x="43" y="6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 name="Freeform 174"/>
              <p:cNvSpPr>
                <a:spLocks/>
              </p:cNvSpPr>
              <p:nvPr/>
            </p:nvSpPr>
            <p:spPr bwMode="auto">
              <a:xfrm>
                <a:off x="3302" y="2997"/>
                <a:ext cx="33" cy="33"/>
              </a:xfrm>
              <a:custGeom>
                <a:avLst/>
                <a:gdLst>
                  <a:gd name="T0" fmla="*/ 1 w 65"/>
                  <a:gd name="T1" fmla="*/ 1 h 65"/>
                  <a:gd name="T2" fmla="*/ 1 w 65"/>
                  <a:gd name="T3" fmla="*/ 1 h 65"/>
                  <a:gd name="T4" fmla="*/ 1 w 65"/>
                  <a:gd name="T5" fmla="*/ 0 h 65"/>
                  <a:gd name="T6" fmla="*/ 0 w 65"/>
                  <a:gd name="T7" fmla="*/ 1 h 65"/>
                  <a:gd name="T8" fmla="*/ 1 w 65"/>
                  <a:gd name="T9" fmla="*/ 1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5">
                    <a:moveTo>
                      <a:pt x="48" y="65"/>
                    </a:moveTo>
                    <a:lnTo>
                      <a:pt x="65" y="17"/>
                    </a:lnTo>
                    <a:lnTo>
                      <a:pt x="18" y="0"/>
                    </a:lnTo>
                    <a:lnTo>
                      <a:pt x="0" y="48"/>
                    </a:lnTo>
                    <a:lnTo>
                      <a:pt x="48" y="6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 name="Freeform 175"/>
              <p:cNvSpPr>
                <a:spLocks/>
              </p:cNvSpPr>
              <p:nvPr/>
            </p:nvSpPr>
            <p:spPr bwMode="auto">
              <a:xfrm>
                <a:off x="3318" y="2951"/>
                <a:ext cx="32" cy="31"/>
              </a:xfrm>
              <a:custGeom>
                <a:avLst/>
                <a:gdLst>
                  <a:gd name="T0" fmla="*/ 1 w 63"/>
                  <a:gd name="T1" fmla="*/ 1 h 61"/>
                  <a:gd name="T2" fmla="*/ 1 w 63"/>
                  <a:gd name="T3" fmla="*/ 1 h 61"/>
                  <a:gd name="T4" fmla="*/ 1 w 63"/>
                  <a:gd name="T5" fmla="*/ 1 h 61"/>
                  <a:gd name="T6" fmla="*/ 1 w 63"/>
                  <a:gd name="T7" fmla="*/ 1 h 61"/>
                  <a:gd name="T8" fmla="*/ 1 w 63"/>
                  <a:gd name="T9" fmla="*/ 0 h 61"/>
                  <a:gd name="T10" fmla="*/ 1 w 63"/>
                  <a:gd name="T11" fmla="*/ 1 h 61"/>
                  <a:gd name="T12" fmla="*/ 0 w 63"/>
                  <a:gd name="T13" fmla="*/ 1 h 61"/>
                  <a:gd name="T14" fmla="*/ 1 w 63"/>
                  <a:gd name="T15" fmla="*/ 1 h 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 h="61">
                    <a:moveTo>
                      <a:pt x="48" y="61"/>
                    </a:moveTo>
                    <a:lnTo>
                      <a:pt x="54" y="44"/>
                    </a:lnTo>
                    <a:lnTo>
                      <a:pt x="54" y="42"/>
                    </a:lnTo>
                    <a:lnTo>
                      <a:pt x="63" y="12"/>
                    </a:lnTo>
                    <a:lnTo>
                      <a:pt x="14" y="0"/>
                    </a:lnTo>
                    <a:lnTo>
                      <a:pt x="6" y="29"/>
                    </a:lnTo>
                    <a:lnTo>
                      <a:pt x="0" y="46"/>
                    </a:lnTo>
                    <a:lnTo>
                      <a:pt x="48" y="6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 name="Freeform 176"/>
              <p:cNvSpPr>
                <a:spLocks/>
              </p:cNvSpPr>
              <p:nvPr/>
            </p:nvSpPr>
            <p:spPr bwMode="auto">
              <a:xfrm>
                <a:off x="3330" y="2902"/>
                <a:ext cx="29" cy="29"/>
              </a:xfrm>
              <a:custGeom>
                <a:avLst/>
                <a:gdLst>
                  <a:gd name="T0" fmla="*/ 1 w 58"/>
                  <a:gd name="T1" fmla="*/ 1 h 58"/>
                  <a:gd name="T2" fmla="*/ 1 w 58"/>
                  <a:gd name="T3" fmla="*/ 1 h 58"/>
                  <a:gd name="T4" fmla="*/ 1 w 58"/>
                  <a:gd name="T5" fmla="*/ 0 h 58"/>
                  <a:gd name="T6" fmla="*/ 0 w 58"/>
                  <a:gd name="T7" fmla="*/ 1 h 58"/>
                  <a:gd name="T8" fmla="*/ 1 w 58"/>
                  <a:gd name="T9" fmla="*/ 1 h 5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8" h="58">
                    <a:moveTo>
                      <a:pt x="50" y="58"/>
                    </a:moveTo>
                    <a:lnTo>
                      <a:pt x="58" y="9"/>
                    </a:lnTo>
                    <a:lnTo>
                      <a:pt x="8" y="0"/>
                    </a:lnTo>
                    <a:lnTo>
                      <a:pt x="0" y="49"/>
                    </a:lnTo>
                    <a:lnTo>
                      <a:pt x="50" y="5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 name="Freeform 177"/>
              <p:cNvSpPr>
                <a:spLocks/>
              </p:cNvSpPr>
              <p:nvPr/>
            </p:nvSpPr>
            <p:spPr bwMode="auto">
              <a:xfrm>
                <a:off x="3338" y="2853"/>
                <a:ext cx="28" cy="28"/>
              </a:xfrm>
              <a:custGeom>
                <a:avLst/>
                <a:gdLst>
                  <a:gd name="T0" fmla="*/ 1 w 55"/>
                  <a:gd name="T1" fmla="*/ 1 h 55"/>
                  <a:gd name="T2" fmla="*/ 1 w 55"/>
                  <a:gd name="T3" fmla="*/ 1 h 55"/>
                  <a:gd name="T4" fmla="*/ 1 w 55"/>
                  <a:gd name="T5" fmla="*/ 1 h 55"/>
                  <a:gd name="T6" fmla="*/ 1 w 55"/>
                  <a:gd name="T7" fmla="*/ 1 h 55"/>
                  <a:gd name="T8" fmla="*/ 1 w 55"/>
                  <a:gd name="T9" fmla="*/ 0 h 55"/>
                  <a:gd name="T10" fmla="*/ 1 w 55"/>
                  <a:gd name="T11" fmla="*/ 1 h 55"/>
                  <a:gd name="T12" fmla="*/ 0 w 55"/>
                  <a:gd name="T13" fmla="*/ 1 h 55"/>
                  <a:gd name="T14" fmla="*/ 1 w 55"/>
                  <a:gd name="T15" fmla="*/ 1 h 5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 h="55">
                    <a:moveTo>
                      <a:pt x="50" y="55"/>
                    </a:moveTo>
                    <a:lnTo>
                      <a:pt x="53" y="35"/>
                    </a:lnTo>
                    <a:lnTo>
                      <a:pt x="53" y="32"/>
                    </a:lnTo>
                    <a:lnTo>
                      <a:pt x="55" y="3"/>
                    </a:lnTo>
                    <a:lnTo>
                      <a:pt x="5" y="0"/>
                    </a:lnTo>
                    <a:lnTo>
                      <a:pt x="2" y="29"/>
                    </a:lnTo>
                    <a:lnTo>
                      <a:pt x="0" y="49"/>
                    </a:lnTo>
                    <a:lnTo>
                      <a:pt x="50" y="5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 name="Freeform 178"/>
              <p:cNvSpPr>
                <a:spLocks/>
              </p:cNvSpPr>
              <p:nvPr/>
            </p:nvSpPr>
            <p:spPr bwMode="auto">
              <a:xfrm>
                <a:off x="3342" y="2804"/>
                <a:ext cx="25" cy="25"/>
              </a:xfrm>
              <a:custGeom>
                <a:avLst/>
                <a:gdLst>
                  <a:gd name="T0" fmla="*/ 0 w 52"/>
                  <a:gd name="T1" fmla="*/ 0 h 51"/>
                  <a:gd name="T2" fmla="*/ 0 w 52"/>
                  <a:gd name="T3" fmla="*/ 0 h 51"/>
                  <a:gd name="T4" fmla="*/ 0 w 52"/>
                  <a:gd name="T5" fmla="*/ 0 h 51"/>
                  <a:gd name="T6" fmla="*/ 0 w 52"/>
                  <a:gd name="T7" fmla="*/ 0 h 51"/>
                  <a:gd name="T8" fmla="*/ 0 w 52"/>
                  <a:gd name="T9" fmla="*/ 0 h 5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1">
                    <a:moveTo>
                      <a:pt x="51" y="51"/>
                    </a:moveTo>
                    <a:lnTo>
                      <a:pt x="52" y="0"/>
                    </a:lnTo>
                    <a:lnTo>
                      <a:pt x="2" y="0"/>
                    </a:lnTo>
                    <a:lnTo>
                      <a:pt x="0" y="51"/>
                    </a:lnTo>
                    <a:lnTo>
                      <a:pt x="51" y="5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 name="Freeform 179"/>
              <p:cNvSpPr>
                <a:spLocks/>
              </p:cNvSpPr>
              <p:nvPr/>
            </p:nvSpPr>
            <p:spPr bwMode="auto">
              <a:xfrm>
                <a:off x="3340" y="2753"/>
                <a:ext cx="27" cy="27"/>
              </a:xfrm>
              <a:custGeom>
                <a:avLst/>
                <a:gdLst>
                  <a:gd name="T0" fmla="*/ 1 w 53"/>
                  <a:gd name="T1" fmla="*/ 1 h 54"/>
                  <a:gd name="T2" fmla="*/ 1 w 53"/>
                  <a:gd name="T3" fmla="*/ 1 h 54"/>
                  <a:gd name="T4" fmla="*/ 1 w 53"/>
                  <a:gd name="T5" fmla="*/ 1 h 54"/>
                  <a:gd name="T6" fmla="*/ 1 w 53"/>
                  <a:gd name="T7" fmla="*/ 0 h 54"/>
                  <a:gd name="T8" fmla="*/ 0 w 53"/>
                  <a:gd name="T9" fmla="*/ 1 h 54"/>
                  <a:gd name="T10" fmla="*/ 1 w 53"/>
                  <a:gd name="T11" fmla="*/ 1 h 54"/>
                  <a:gd name="T12" fmla="*/ 1 w 53"/>
                  <a:gd name="T13" fmla="*/ 1 h 54"/>
                  <a:gd name="T14" fmla="*/ 1 w 53"/>
                  <a:gd name="T15" fmla="*/ 1 h 5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3" h="54">
                    <a:moveTo>
                      <a:pt x="53" y="52"/>
                    </a:moveTo>
                    <a:lnTo>
                      <a:pt x="51" y="20"/>
                    </a:lnTo>
                    <a:lnTo>
                      <a:pt x="51" y="19"/>
                    </a:lnTo>
                    <a:lnTo>
                      <a:pt x="50" y="0"/>
                    </a:lnTo>
                    <a:lnTo>
                      <a:pt x="0" y="5"/>
                    </a:lnTo>
                    <a:lnTo>
                      <a:pt x="1" y="23"/>
                    </a:lnTo>
                    <a:lnTo>
                      <a:pt x="2" y="54"/>
                    </a:lnTo>
                    <a:lnTo>
                      <a:pt x="53" y="52"/>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 name="Freeform 180"/>
              <p:cNvSpPr>
                <a:spLocks/>
              </p:cNvSpPr>
              <p:nvPr/>
            </p:nvSpPr>
            <p:spPr bwMode="auto">
              <a:xfrm>
                <a:off x="3334" y="2702"/>
                <a:ext cx="29" cy="28"/>
              </a:xfrm>
              <a:custGeom>
                <a:avLst/>
                <a:gdLst>
                  <a:gd name="T0" fmla="*/ 1 w 58"/>
                  <a:gd name="T1" fmla="*/ 1 h 55"/>
                  <a:gd name="T2" fmla="*/ 1 w 58"/>
                  <a:gd name="T3" fmla="*/ 1 h 55"/>
                  <a:gd name="T4" fmla="*/ 1 w 58"/>
                  <a:gd name="T5" fmla="*/ 0 h 55"/>
                  <a:gd name="T6" fmla="*/ 0 w 58"/>
                  <a:gd name="T7" fmla="*/ 1 h 55"/>
                  <a:gd name="T8" fmla="*/ 1 w 58"/>
                  <a:gd name="T9" fmla="*/ 1 h 55"/>
                  <a:gd name="T10" fmla="*/ 1 w 58"/>
                  <a:gd name="T11" fmla="*/ 1 h 5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55">
                    <a:moveTo>
                      <a:pt x="58" y="50"/>
                    </a:moveTo>
                    <a:lnTo>
                      <a:pt x="58" y="49"/>
                    </a:lnTo>
                    <a:lnTo>
                      <a:pt x="51" y="0"/>
                    </a:lnTo>
                    <a:lnTo>
                      <a:pt x="0" y="7"/>
                    </a:lnTo>
                    <a:lnTo>
                      <a:pt x="8" y="55"/>
                    </a:lnTo>
                    <a:lnTo>
                      <a:pt x="58" y="5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 name="Freeform 181"/>
              <p:cNvSpPr>
                <a:spLocks/>
              </p:cNvSpPr>
              <p:nvPr/>
            </p:nvSpPr>
            <p:spPr bwMode="auto">
              <a:xfrm>
                <a:off x="3325" y="2651"/>
                <a:ext cx="29" cy="31"/>
              </a:xfrm>
              <a:custGeom>
                <a:avLst/>
                <a:gdLst>
                  <a:gd name="T0" fmla="*/ 0 w 59"/>
                  <a:gd name="T1" fmla="*/ 1 h 60"/>
                  <a:gd name="T2" fmla="*/ 0 w 59"/>
                  <a:gd name="T3" fmla="*/ 1 h 60"/>
                  <a:gd name="T4" fmla="*/ 0 w 59"/>
                  <a:gd name="T5" fmla="*/ 1 h 60"/>
                  <a:gd name="T6" fmla="*/ 0 w 59"/>
                  <a:gd name="T7" fmla="*/ 0 h 60"/>
                  <a:gd name="T8" fmla="*/ 0 w 59"/>
                  <a:gd name="T9" fmla="*/ 1 h 60"/>
                  <a:gd name="T10" fmla="*/ 0 w 59"/>
                  <a:gd name="T11" fmla="*/ 1 h 60"/>
                  <a:gd name="T12" fmla="*/ 0 w 59"/>
                  <a:gd name="T13" fmla="*/ 1 h 60"/>
                  <a:gd name="T14" fmla="*/ 0 w 59"/>
                  <a:gd name="T15" fmla="*/ 1 h 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 h="60">
                    <a:moveTo>
                      <a:pt x="59" y="50"/>
                    </a:moveTo>
                    <a:lnTo>
                      <a:pt x="53" y="15"/>
                    </a:lnTo>
                    <a:lnTo>
                      <a:pt x="52" y="13"/>
                    </a:lnTo>
                    <a:lnTo>
                      <a:pt x="48" y="0"/>
                    </a:lnTo>
                    <a:lnTo>
                      <a:pt x="0" y="13"/>
                    </a:lnTo>
                    <a:lnTo>
                      <a:pt x="4" y="26"/>
                    </a:lnTo>
                    <a:lnTo>
                      <a:pt x="10" y="60"/>
                    </a:lnTo>
                    <a:lnTo>
                      <a:pt x="59" y="5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 name="Freeform 182"/>
              <p:cNvSpPr>
                <a:spLocks/>
              </p:cNvSpPr>
              <p:nvPr/>
            </p:nvSpPr>
            <p:spPr bwMode="auto">
              <a:xfrm>
                <a:off x="3310" y="2602"/>
                <a:ext cx="32" cy="32"/>
              </a:xfrm>
              <a:custGeom>
                <a:avLst/>
                <a:gdLst>
                  <a:gd name="T0" fmla="*/ 1 w 64"/>
                  <a:gd name="T1" fmla="*/ 1 h 63"/>
                  <a:gd name="T2" fmla="*/ 1 w 64"/>
                  <a:gd name="T3" fmla="*/ 1 h 63"/>
                  <a:gd name="T4" fmla="*/ 1 w 64"/>
                  <a:gd name="T5" fmla="*/ 1 h 63"/>
                  <a:gd name="T6" fmla="*/ 1 w 64"/>
                  <a:gd name="T7" fmla="*/ 0 h 63"/>
                  <a:gd name="T8" fmla="*/ 0 w 64"/>
                  <a:gd name="T9" fmla="*/ 1 h 63"/>
                  <a:gd name="T10" fmla="*/ 1 w 64"/>
                  <a:gd name="T11" fmla="*/ 1 h 63"/>
                  <a:gd name="T12" fmla="*/ 1 w 64"/>
                  <a:gd name="T13" fmla="*/ 1 h 63"/>
                  <a:gd name="T14" fmla="*/ 1 w 64"/>
                  <a:gd name="T15" fmla="*/ 1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4" h="63">
                    <a:moveTo>
                      <a:pt x="64" y="50"/>
                    </a:moveTo>
                    <a:lnTo>
                      <a:pt x="63" y="46"/>
                    </a:lnTo>
                    <a:lnTo>
                      <a:pt x="63" y="43"/>
                    </a:lnTo>
                    <a:lnTo>
                      <a:pt x="47" y="0"/>
                    </a:lnTo>
                    <a:lnTo>
                      <a:pt x="0" y="18"/>
                    </a:lnTo>
                    <a:lnTo>
                      <a:pt x="15" y="60"/>
                    </a:lnTo>
                    <a:lnTo>
                      <a:pt x="17" y="63"/>
                    </a:lnTo>
                    <a:lnTo>
                      <a:pt x="64" y="5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 name="Freeform 183"/>
              <p:cNvSpPr>
                <a:spLocks/>
              </p:cNvSpPr>
              <p:nvPr/>
            </p:nvSpPr>
            <p:spPr bwMode="auto">
              <a:xfrm>
                <a:off x="3290" y="2554"/>
                <a:ext cx="33" cy="35"/>
              </a:xfrm>
              <a:custGeom>
                <a:avLst/>
                <a:gdLst>
                  <a:gd name="T0" fmla="*/ 0 w 67"/>
                  <a:gd name="T1" fmla="*/ 1 h 69"/>
                  <a:gd name="T2" fmla="*/ 0 w 67"/>
                  <a:gd name="T3" fmla="*/ 1 h 69"/>
                  <a:gd name="T4" fmla="*/ 0 w 67"/>
                  <a:gd name="T5" fmla="*/ 0 h 69"/>
                  <a:gd name="T6" fmla="*/ 0 w 67"/>
                  <a:gd name="T7" fmla="*/ 1 h 69"/>
                  <a:gd name="T8" fmla="*/ 0 w 67"/>
                  <a:gd name="T9" fmla="*/ 1 h 69"/>
                  <a:gd name="T10" fmla="*/ 0 w 67"/>
                  <a:gd name="T11" fmla="*/ 1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7" h="69">
                    <a:moveTo>
                      <a:pt x="67" y="48"/>
                    </a:moveTo>
                    <a:lnTo>
                      <a:pt x="45" y="2"/>
                    </a:lnTo>
                    <a:lnTo>
                      <a:pt x="45" y="0"/>
                    </a:lnTo>
                    <a:lnTo>
                      <a:pt x="0" y="24"/>
                    </a:lnTo>
                    <a:lnTo>
                      <a:pt x="20" y="69"/>
                    </a:lnTo>
                    <a:lnTo>
                      <a:pt x="67" y="4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 name="Freeform 184"/>
              <p:cNvSpPr>
                <a:spLocks/>
              </p:cNvSpPr>
              <p:nvPr/>
            </p:nvSpPr>
            <p:spPr bwMode="auto">
              <a:xfrm>
                <a:off x="3266" y="2510"/>
                <a:ext cx="35" cy="34"/>
              </a:xfrm>
              <a:custGeom>
                <a:avLst/>
                <a:gdLst>
                  <a:gd name="T0" fmla="*/ 1 w 70"/>
                  <a:gd name="T1" fmla="*/ 0 h 69"/>
                  <a:gd name="T2" fmla="*/ 1 w 70"/>
                  <a:gd name="T3" fmla="*/ 0 h 69"/>
                  <a:gd name="T4" fmla="*/ 1 w 70"/>
                  <a:gd name="T5" fmla="*/ 0 h 69"/>
                  <a:gd name="T6" fmla="*/ 1 w 70"/>
                  <a:gd name="T7" fmla="*/ 0 h 69"/>
                  <a:gd name="T8" fmla="*/ 0 w 70"/>
                  <a:gd name="T9" fmla="*/ 0 h 69"/>
                  <a:gd name="T10" fmla="*/ 1 w 70"/>
                  <a:gd name="T11" fmla="*/ 0 h 69"/>
                  <a:gd name="T12" fmla="*/ 1 w 70"/>
                  <a:gd name="T13" fmla="*/ 0 h 69"/>
                  <a:gd name="T14" fmla="*/ 1 w 70"/>
                  <a:gd name="T15" fmla="*/ 0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69">
                    <a:moveTo>
                      <a:pt x="70" y="45"/>
                    </a:moveTo>
                    <a:lnTo>
                      <a:pt x="58" y="23"/>
                    </a:lnTo>
                    <a:lnTo>
                      <a:pt x="57" y="22"/>
                    </a:lnTo>
                    <a:lnTo>
                      <a:pt x="44" y="0"/>
                    </a:lnTo>
                    <a:lnTo>
                      <a:pt x="0" y="26"/>
                    </a:lnTo>
                    <a:lnTo>
                      <a:pt x="14" y="47"/>
                    </a:lnTo>
                    <a:lnTo>
                      <a:pt x="25" y="69"/>
                    </a:lnTo>
                    <a:lnTo>
                      <a:pt x="70" y="4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 name="Freeform 185"/>
              <p:cNvSpPr>
                <a:spLocks/>
              </p:cNvSpPr>
              <p:nvPr/>
            </p:nvSpPr>
            <p:spPr bwMode="auto">
              <a:xfrm>
                <a:off x="3240" y="2467"/>
                <a:ext cx="35" cy="34"/>
              </a:xfrm>
              <a:custGeom>
                <a:avLst/>
                <a:gdLst>
                  <a:gd name="T0" fmla="*/ 1 w 69"/>
                  <a:gd name="T1" fmla="*/ 1 h 68"/>
                  <a:gd name="T2" fmla="*/ 1 w 69"/>
                  <a:gd name="T3" fmla="*/ 1 h 68"/>
                  <a:gd name="T4" fmla="*/ 1 w 69"/>
                  <a:gd name="T5" fmla="*/ 0 h 68"/>
                  <a:gd name="T6" fmla="*/ 0 w 69"/>
                  <a:gd name="T7" fmla="*/ 1 h 68"/>
                  <a:gd name="T8" fmla="*/ 1 w 69"/>
                  <a:gd name="T9" fmla="*/ 1 h 68"/>
                  <a:gd name="T10" fmla="*/ 1 w 69"/>
                  <a:gd name="T11" fmla="*/ 1 h 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68">
                    <a:moveTo>
                      <a:pt x="69" y="43"/>
                    </a:moveTo>
                    <a:lnTo>
                      <a:pt x="69" y="41"/>
                    </a:lnTo>
                    <a:lnTo>
                      <a:pt x="43" y="0"/>
                    </a:lnTo>
                    <a:lnTo>
                      <a:pt x="0" y="26"/>
                    </a:lnTo>
                    <a:lnTo>
                      <a:pt x="26" y="68"/>
                    </a:lnTo>
                    <a:lnTo>
                      <a:pt x="69" y="43"/>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 name="Freeform 186"/>
              <p:cNvSpPr>
                <a:spLocks/>
              </p:cNvSpPr>
              <p:nvPr/>
            </p:nvSpPr>
            <p:spPr bwMode="auto">
              <a:xfrm>
                <a:off x="3213" y="2425"/>
                <a:ext cx="34" cy="34"/>
              </a:xfrm>
              <a:custGeom>
                <a:avLst/>
                <a:gdLst>
                  <a:gd name="T0" fmla="*/ 0 w 70"/>
                  <a:gd name="T1" fmla="*/ 0 h 69"/>
                  <a:gd name="T2" fmla="*/ 0 w 70"/>
                  <a:gd name="T3" fmla="*/ 0 h 69"/>
                  <a:gd name="T4" fmla="*/ 0 w 70"/>
                  <a:gd name="T5" fmla="*/ 0 h 69"/>
                  <a:gd name="T6" fmla="*/ 0 w 70"/>
                  <a:gd name="T7" fmla="*/ 0 h 69"/>
                  <a:gd name="T8" fmla="*/ 0 w 70"/>
                  <a:gd name="T9" fmla="*/ 0 h 69"/>
                  <a:gd name="T10" fmla="*/ 0 w 70"/>
                  <a:gd name="T11" fmla="*/ 0 h 69"/>
                  <a:gd name="T12" fmla="*/ 0 w 70"/>
                  <a:gd name="T13" fmla="*/ 0 h 69"/>
                  <a:gd name="T14" fmla="*/ 0 w 70"/>
                  <a:gd name="T15" fmla="*/ 0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69">
                    <a:moveTo>
                      <a:pt x="70" y="41"/>
                    </a:moveTo>
                    <a:lnTo>
                      <a:pt x="46" y="7"/>
                    </a:lnTo>
                    <a:lnTo>
                      <a:pt x="46" y="6"/>
                    </a:lnTo>
                    <a:lnTo>
                      <a:pt x="41" y="0"/>
                    </a:lnTo>
                    <a:lnTo>
                      <a:pt x="0" y="29"/>
                    </a:lnTo>
                    <a:lnTo>
                      <a:pt x="5" y="36"/>
                    </a:lnTo>
                    <a:lnTo>
                      <a:pt x="28" y="69"/>
                    </a:lnTo>
                    <a:lnTo>
                      <a:pt x="70" y="4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 name="Freeform 187"/>
              <p:cNvSpPr>
                <a:spLocks/>
              </p:cNvSpPr>
              <p:nvPr/>
            </p:nvSpPr>
            <p:spPr bwMode="auto">
              <a:xfrm>
                <a:off x="3182" y="2384"/>
                <a:ext cx="36" cy="35"/>
              </a:xfrm>
              <a:custGeom>
                <a:avLst/>
                <a:gdLst>
                  <a:gd name="T0" fmla="*/ 1 w 72"/>
                  <a:gd name="T1" fmla="*/ 1 h 69"/>
                  <a:gd name="T2" fmla="*/ 1 w 72"/>
                  <a:gd name="T3" fmla="*/ 1 h 69"/>
                  <a:gd name="T4" fmla="*/ 1 w 72"/>
                  <a:gd name="T5" fmla="*/ 1 h 69"/>
                  <a:gd name="T6" fmla="*/ 1 w 72"/>
                  <a:gd name="T7" fmla="*/ 0 h 69"/>
                  <a:gd name="T8" fmla="*/ 0 w 72"/>
                  <a:gd name="T9" fmla="*/ 1 h 69"/>
                  <a:gd name="T10" fmla="*/ 1 w 72"/>
                  <a:gd name="T11" fmla="*/ 1 h 69"/>
                  <a:gd name="T12" fmla="*/ 1 w 72"/>
                  <a:gd name="T13" fmla="*/ 1 h 69"/>
                  <a:gd name="T14" fmla="*/ 1 w 72"/>
                  <a:gd name="T15" fmla="*/ 1 h 6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69">
                    <a:moveTo>
                      <a:pt x="72" y="40"/>
                    </a:moveTo>
                    <a:lnTo>
                      <a:pt x="67" y="34"/>
                    </a:lnTo>
                    <a:lnTo>
                      <a:pt x="65" y="33"/>
                    </a:lnTo>
                    <a:lnTo>
                      <a:pt x="39" y="0"/>
                    </a:lnTo>
                    <a:lnTo>
                      <a:pt x="0" y="31"/>
                    </a:lnTo>
                    <a:lnTo>
                      <a:pt x="26" y="64"/>
                    </a:lnTo>
                    <a:lnTo>
                      <a:pt x="30" y="69"/>
                    </a:lnTo>
                    <a:lnTo>
                      <a:pt x="72" y="4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 name="Freeform 188"/>
              <p:cNvSpPr>
                <a:spLocks/>
              </p:cNvSpPr>
              <p:nvPr/>
            </p:nvSpPr>
            <p:spPr bwMode="auto">
              <a:xfrm>
                <a:off x="3149" y="2346"/>
                <a:ext cx="36" cy="35"/>
              </a:xfrm>
              <a:custGeom>
                <a:avLst/>
                <a:gdLst>
                  <a:gd name="T0" fmla="*/ 1 w 72"/>
                  <a:gd name="T1" fmla="*/ 0 h 72"/>
                  <a:gd name="T2" fmla="*/ 1 w 72"/>
                  <a:gd name="T3" fmla="*/ 0 h 72"/>
                  <a:gd name="T4" fmla="*/ 1 w 72"/>
                  <a:gd name="T5" fmla="*/ 0 h 72"/>
                  <a:gd name="T6" fmla="*/ 1 w 72"/>
                  <a:gd name="T7" fmla="*/ 0 h 72"/>
                  <a:gd name="T8" fmla="*/ 0 w 72"/>
                  <a:gd name="T9" fmla="*/ 0 h 72"/>
                  <a:gd name="T10" fmla="*/ 1 w 72"/>
                  <a:gd name="T11" fmla="*/ 0 h 72"/>
                  <a:gd name="T12" fmla="*/ 1 w 72"/>
                  <a:gd name="T13" fmla="*/ 0 h 72"/>
                  <a:gd name="T14" fmla="*/ 1 w 72"/>
                  <a:gd name="T15" fmla="*/ 0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72">
                    <a:moveTo>
                      <a:pt x="72" y="38"/>
                    </a:moveTo>
                    <a:lnTo>
                      <a:pt x="47" y="10"/>
                    </a:lnTo>
                    <a:lnTo>
                      <a:pt x="46" y="10"/>
                    </a:lnTo>
                    <a:lnTo>
                      <a:pt x="37" y="0"/>
                    </a:lnTo>
                    <a:lnTo>
                      <a:pt x="0" y="37"/>
                    </a:lnTo>
                    <a:lnTo>
                      <a:pt x="10" y="45"/>
                    </a:lnTo>
                    <a:lnTo>
                      <a:pt x="34" y="72"/>
                    </a:lnTo>
                    <a:lnTo>
                      <a:pt x="72" y="3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 name="Freeform 189"/>
              <p:cNvSpPr>
                <a:spLocks/>
              </p:cNvSpPr>
              <p:nvPr/>
            </p:nvSpPr>
            <p:spPr bwMode="auto">
              <a:xfrm>
                <a:off x="3113" y="2310"/>
                <a:ext cx="36" cy="36"/>
              </a:xfrm>
              <a:custGeom>
                <a:avLst/>
                <a:gdLst>
                  <a:gd name="T0" fmla="*/ 1 w 71"/>
                  <a:gd name="T1" fmla="*/ 1 h 70"/>
                  <a:gd name="T2" fmla="*/ 1 w 71"/>
                  <a:gd name="T3" fmla="*/ 1 h 70"/>
                  <a:gd name="T4" fmla="*/ 1 w 71"/>
                  <a:gd name="T5" fmla="*/ 1 h 70"/>
                  <a:gd name="T6" fmla="*/ 1 w 71"/>
                  <a:gd name="T7" fmla="*/ 0 h 70"/>
                  <a:gd name="T8" fmla="*/ 0 w 71"/>
                  <a:gd name="T9" fmla="*/ 1 h 70"/>
                  <a:gd name="T10" fmla="*/ 1 w 71"/>
                  <a:gd name="T11" fmla="*/ 1 h 70"/>
                  <a:gd name="T12" fmla="*/ 1 w 71"/>
                  <a:gd name="T13" fmla="*/ 1 h 70"/>
                  <a:gd name="T14" fmla="*/ 1 w 71"/>
                  <a:gd name="T15" fmla="*/ 1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70">
                    <a:moveTo>
                      <a:pt x="71" y="35"/>
                    </a:moveTo>
                    <a:lnTo>
                      <a:pt x="70" y="34"/>
                    </a:lnTo>
                    <a:lnTo>
                      <a:pt x="70" y="32"/>
                    </a:lnTo>
                    <a:lnTo>
                      <a:pt x="34" y="0"/>
                    </a:lnTo>
                    <a:lnTo>
                      <a:pt x="0" y="37"/>
                    </a:lnTo>
                    <a:lnTo>
                      <a:pt x="35" y="69"/>
                    </a:lnTo>
                    <a:lnTo>
                      <a:pt x="36" y="70"/>
                    </a:lnTo>
                    <a:lnTo>
                      <a:pt x="71" y="3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 name="Freeform 190"/>
              <p:cNvSpPr>
                <a:spLocks/>
              </p:cNvSpPr>
              <p:nvPr/>
            </p:nvSpPr>
            <p:spPr bwMode="auto">
              <a:xfrm>
                <a:off x="3076" y="2278"/>
                <a:ext cx="35" cy="35"/>
              </a:xfrm>
              <a:custGeom>
                <a:avLst/>
                <a:gdLst>
                  <a:gd name="T0" fmla="*/ 0 w 71"/>
                  <a:gd name="T1" fmla="*/ 0 h 72"/>
                  <a:gd name="T2" fmla="*/ 0 w 71"/>
                  <a:gd name="T3" fmla="*/ 0 h 72"/>
                  <a:gd name="T4" fmla="*/ 0 w 71"/>
                  <a:gd name="T5" fmla="*/ 0 h 72"/>
                  <a:gd name="T6" fmla="*/ 0 w 71"/>
                  <a:gd name="T7" fmla="*/ 0 h 72"/>
                  <a:gd name="T8" fmla="*/ 0 w 71"/>
                  <a:gd name="T9" fmla="*/ 0 h 72"/>
                  <a:gd name="T10" fmla="*/ 0 w 71"/>
                  <a:gd name="T11" fmla="*/ 0 h 72"/>
                  <a:gd name="T12" fmla="*/ 0 w 71"/>
                  <a:gd name="T13" fmla="*/ 0 h 72"/>
                  <a:gd name="T14" fmla="*/ 0 w 71"/>
                  <a:gd name="T15" fmla="*/ 0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72">
                    <a:moveTo>
                      <a:pt x="71" y="33"/>
                    </a:moveTo>
                    <a:lnTo>
                      <a:pt x="47" y="13"/>
                    </a:lnTo>
                    <a:lnTo>
                      <a:pt x="45" y="11"/>
                    </a:lnTo>
                    <a:lnTo>
                      <a:pt x="32" y="0"/>
                    </a:lnTo>
                    <a:lnTo>
                      <a:pt x="0" y="40"/>
                    </a:lnTo>
                    <a:lnTo>
                      <a:pt x="15" y="52"/>
                    </a:lnTo>
                    <a:lnTo>
                      <a:pt x="39" y="72"/>
                    </a:lnTo>
                    <a:lnTo>
                      <a:pt x="71" y="33"/>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 name="Freeform 191"/>
              <p:cNvSpPr>
                <a:spLocks/>
              </p:cNvSpPr>
              <p:nvPr/>
            </p:nvSpPr>
            <p:spPr bwMode="auto">
              <a:xfrm>
                <a:off x="3035" y="2248"/>
                <a:ext cx="35" cy="35"/>
              </a:xfrm>
              <a:custGeom>
                <a:avLst/>
                <a:gdLst>
                  <a:gd name="T0" fmla="*/ 1 w 69"/>
                  <a:gd name="T1" fmla="*/ 1 h 70"/>
                  <a:gd name="T2" fmla="*/ 1 w 69"/>
                  <a:gd name="T3" fmla="*/ 0 h 70"/>
                  <a:gd name="T4" fmla="*/ 0 w 69"/>
                  <a:gd name="T5" fmla="*/ 1 h 70"/>
                  <a:gd name="T6" fmla="*/ 1 w 69"/>
                  <a:gd name="T7" fmla="*/ 1 h 70"/>
                  <a:gd name="T8" fmla="*/ 1 w 69"/>
                  <a:gd name="T9" fmla="*/ 1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70">
                    <a:moveTo>
                      <a:pt x="69" y="28"/>
                    </a:moveTo>
                    <a:lnTo>
                      <a:pt x="27" y="0"/>
                    </a:lnTo>
                    <a:lnTo>
                      <a:pt x="0" y="42"/>
                    </a:lnTo>
                    <a:lnTo>
                      <a:pt x="41" y="70"/>
                    </a:lnTo>
                    <a:lnTo>
                      <a:pt x="69" y="2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 name="Freeform 192"/>
              <p:cNvSpPr>
                <a:spLocks/>
              </p:cNvSpPr>
              <p:nvPr/>
            </p:nvSpPr>
            <p:spPr bwMode="auto">
              <a:xfrm>
                <a:off x="2993" y="2222"/>
                <a:ext cx="35" cy="34"/>
              </a:xfrm>
              <a:custGeom>
                <a:avLst/>
                <a:gdLst>
                  <a:gd name="T0" fmla="*/ 1 w 69"/>
                  <a:gd name="T1" fmla="*/ 1 h 68"/>
                  <a:gd name="T2" fmla="*/ 1 w 69"/>
                  <a:gd name="T3" fmla="*/ 1 h 68"/>
                  <a:gd name="T4" fmla="*/ 1 w 69"/>
                  <a:gd name="T5" fmla="*/ 1 h 68"/>
                  <a:gd name="T6" fmla="*/ 1 w 69"/>
                  <a:gd name="T7" fmla="*/ 0 h 68"/>
                  <a:gd name="T8" fmla="*/ 0 w 69"/>
                  <a:gd name="T9" fmla="*/ 1 h 68"/>
                  <a:gd name="T10" fmla="*/ 1 w 69"/>
                  <a:gd name="T11" fmla="*/ 1 h 68"/>
                  <a:gd name="T12" fmla="*/ 1 w 69"/>
                  <a:gd name="T13" fmla="*/ 1 h 68"/>
                  <a:gd name="T14" fmla="*/ 1 w 69"/>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68">
                    <a:moveTo>
                      <a:pt x="69" y="25"/>
                    </a:moveTo>
                    <a:lnTo>
                      <a:pt x="63" y="22"/>
                    </a:lnTo>
                    <a:lnTo>
                      <a:pt x="61" y="20"/>
                    </a:lnTo>
                    <a:lnTo>
                      <a:pt x="24" y="0"/>
                    </a:lnTo>
                    <a:lnTo>
                      <a:pt x="0" y="45"/>
                    </a:lnTo>
                    <a:lnTo>
                      <a:pt x="37" y="64"/>
                    </a:lnTo>
                    <a:lnTo>
                      <a:pt x="43" y="68"/>
                    </a:lnTo>
                    <a:lnTo>
                      <a:pt x="69" y="2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 name="Freeform 193"/>
              <p:cNvSpPr>
                <a:spLocks/>
              </p:cNvSpPr>
              <p:nvPr/>
            </p:nvSpPr>
            <p:spPr bwMode="auto">
              <a:xfrm>
                <a:off x="2948" y="2200"/>
                <a:ext cx="34" cy="33"/>
              </a:xfrm>
              <a:custGeom>
                <a:avLst/>
                <a:gdLst>
                  <a:gd name="T0" fmla="*/ 1 w 67"/>
                  <a:gd name="T1" fmla="*/ 1 h 66"/>
                  <a:gd name="T2" fmla="*/ 1 w 67"/>
                  <a:gd name="T3" fmla="*/ 1 h 66"/>
                  <a:gd name="T4" fmla="*/ 1 w 67"/>
                  <a:gd name="T5" fmla="*/ 1 h 66"/>
                  <a:gd name="T6" fmla="*/ 1 w 67"/>
                  <a:gd name="T7" fmla="*/ 0 h 66"/>
                  <a:gd name="T8" fmla="*/ 0 w 67"/>
                  <a:gd name="T9" fmla="*/ 1 h 66"/>
                  <a:gd name="T10" fmla="*/ 1 w 67"/>
                  <a:gd name="T11" fmla="*/ 1 h 66"/>
                  <a:gd name="T12" fmla="*/ 1 w 67"/>
                  <a:gd name="T13" fmla="*/ 1 h 66"/>
                  <a:gd name="T14" fmla="*/ 1 w 67"/>
                  <a:gd name="T15" fmla="*/ 1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66">
                    <a:moveTo>
                      <a:pt x="67" y="21"/>
                    </a:moveTo>
                    <a:lnTo>
                      <a:pt x="49" y="12"/>
                    </a:lnTo>
                    <a:lnTo>
                      <a:pt x="46" y="10"/>
                    </a:lnTo>
                    <a:lnTo>
                      <a:pt x="19" y="0"/>
                    </a:lnTo>
                    <a:lnTo>
                      <a:pt x="0" y="47"/>
                    </a:lnTo>
                    <a:lnTo>
                      <a:pt x="28" y="57"/>
                    </a:lnTo>
                    <a:lnTo>
                      <a:pt x="45" y="66"/>
                    </a:lnTo>
                    <a:lnTo>
                      <a:pt x="67" y="2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6" name="Freeform 194"/>
              <p:cNvSpPr>
                <a:spLocks/>
              </p:cNvSpPr>
              <p:nvPr/>
            </p:nvSpPr>
            <p:spPr bwMode="auto">
              <a:xfrm>
                <a:off x="2902" y="2183"/>
                <a:ext cx="32" cy="32"/>
              </a:xfrm>
              <a:custGeom>
                <a:avLst/>
                <a:gdLst>
                  <a:gd name="T0" fmla="*/ 1 w 63"/>
                  <a:gd name="T1" fmla="*/ 1 h 63"/>
                  <a:gd name="T2" fmla="*/ 1 w 63"/>
                  <a:gd name="T3" fmla="*/ 1 h 63"/>
                  <a:gd name="T4" fmla="*/ 1 w 63"/>
                  <a:gd name="T5" fmla="*/ 0 h 63"/>
                  <a:gd name="T6" fmla="*/ 0 w 63"/>
                  <a:gd name="T7" fmla="*/ 1 h 63"/>
                  <a:gd name="T8" fmla="*/ 1 w 63"/>
                  <a:gd name="T9" fmla="*/ 1 h 63"/>
                  <a:gd name="T10" fmla="*/ 1 w 63"/>
                  <a:gd name="T11" fmla="*/ 1 h 63"/>
                  <a:gd name="T12" fmla="*/ 1 w 63"/>
                  <a:gd name="T13" fmla="*/ 1 h 6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63">
                    <a:moveTo>
                      <a:pt x="63" y="16"/>
                    </a:moveTo>
                    <a:lnTo>
                      <a:pt x="28" y="4"/>
                    </a:lnTo>
                    <a:lnTo>
                      <a:pt x="14" y="0"/>
                    </a:lnTo>
                    <a:lnTo>
                      <a:pt x="0" y="48"/>
                    </a:lnTo>
                    <a:lnTo>
                      <a:pt x="13" y="52"/>
                    </a:lnTo>
                    <a:lnTo>
                      <a:pt x="47" y="63"/>
                    </a:lnTo>
                    <a:lnTo>
                      <a:pt x="63" y="16"/>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7" name="Freeform 195"/>
              <p:cNvSpPr>
                <a:spLocks/>
              </p:cNvSpPr>
              <p:nvPr/>
            </p:nvSpPr>
            <p:spPr bwMode="auto">
              <a:xfrm>
                <a:off x="2855" y="2170"/>
                <a:ext cx="30" cy="30"/>
              </a:xfrm>
              <a:custGeom>
                <a:avLst/>
                <a:gdLst>
                  <a:gd name="T0" fmla="*/ 0 w 61"/>
                  <a:gd name="T1" fmla="*/ 1 h 60"/>
                  <a:gd name="T2" fmla="*/ 0 w 61"/>
                  <a:gd name="T3" fmla="*/ 1 h 60"/>
                  <a:gd name="T4" fmla="*/ 0 w 61"/>
                  <a:gd name="T5" fmla="*/ 0 h 60"/>
                  <a:gd name="T6" fmla="*/ 0 w 61"/>
                  <a:gd name="T7" fmla="*/ 0 h 60"/>
                  <a:gd name="T8" fmla="*/ 0 w 61"/>
                  <a:gd name="T9" fmla="*/ 1 h 60"/>
                  <a:gd name="T10" fmla="*/ 0 w 61"/>
                  <a:gd name="T11" fmla="*/ 1 h 60"/>
                  <a:gd name="T12" fmla="*/ 0 w 61"/>
                  <a:gd name="T13" fmla="*/ 1 h 60"/>
                  <a:gd name="T14" fmla="*/ 0 w 61"/>
                  <a:gd name="T15" fmla="*/ 1 h 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0">
                    <a:moveTo>
                      <a:pt x="61" y="11"/>
                    </a:moveTo>
                    <a:lnTo>
                      <a:pt x="15" y="1"/>
                    </a:lnTo>
                    <a:lnTo>
                      <a:pt x="14" y="0"/>
                    </a:lnTo>
                    <a:lnTo>
                      <a:pt x="10" y="0"/>
                    </a:lnTo>
                    <a:lnTo>
                      <a:pt x="0" y="49"/>
                    </a:lnTo>
                    <a:lnTo>
                      <a:pt x="4" y="50"/>
                    </a:lnTo>
                    <a:lnTo>
                      <a:pt x="48" y="60"/>
                    </a:lnTo>
                    <a:lnTo>
                      <a:pt x="61" y="1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 name="Freeform 196"/>
              <p:cNvSpPr>
                <a:spLocks/>
              </p:cNvSpPr>
              <p:nvPr/>
            </p:nvSpPr>
            <p:spPr bwMode="auto">
              <a:xfrm>
                <a:off x="2807" y="2163"/>
                <a:ext cx="27" cy="27"/>
              </a:xfrm>
              <a:custGeom>
                <a:avLst/>
                <a:gdLst>
                  <a:gd name="T0" fmla="*/ 1 w 54"/>
                  <a:gd name="T1" fmla="*/ 1 h 54"/>
                  <a:gd name="T2" fmla="*/ 1 w 54"/>
                  <a:gd name="T3" fmla="*/ 0 h 54"/>
                  <a:gd name="T4" fmla="*/ 1 w 54"/>
                  <a:gd name="T5" fmla="*/ 0 h 54"/>
                  <a:gd name="T6" fmla="*/ 0 w 54"/>
                  <a:gd name="T7" fmla="*/ 1 h 54"/>
                  <a:gd name="T8" fmla="*/ 1 w 54"/>
                  <a:gd name="T9" fmla="*/ 1 h 54"/>
                  <a:gd name="T10" fmla="*/ 1 w 54"/>
                  <a:gd name="T11" fmla="*/ 1 h 54"/>
                  <a:gd name="T12" fmla="*/ 1 w 54"/>
                  <a:gd name="T13" fmla="*/ 1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4" h="54">
                    <a:moveTo>
                      <a:pt x="54" y="5"/>
                    </a:moveTo>
                    <a:lnTo>
                      <a:pt x="14" y="0"/>
                    </a:lnTo>
                    <a:lnTo>
                      <a:pt x="1" y="0"/>
                    </a:lnTo>
                    <a:lnTo>
                      <a:pt x="0" y="50"/>
                    </a:lnTo>
                    <a:lnTo>
                      <a:pt x="10" y="50"/>
                    </a:lnTo>
                    <a:lnTo>
                      <a:pt x="48" y="54"/>
                    </a:lnTo>
                    <a:lnTo>
                      <a:pt x="54" y="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9" name="Freeform 197"/>
              <p:cNvSpPr>
                <a:spLocks/>
              </p:cNvSpPr>
              <p:nvPr/>
            </p:nvSpPr>
            <p:spPr bwMode="auto">
              <a:xfrm>
                <a:off x="2757" y="2162"/>
                <a:ext cx="25" cy="26"/>
              </a:xfrm>
              <a:custGeom>
                <a:avLst/>
                <a:gdLst>
                  <a:gd name="T0" fmla="*/ 0 w 51"/>
                  <a:gd name="T1" fmla="*/ 1 h 51"/>
                  <a:gd name="T2" fmla="*/ 0 w 51"/>
                  <a:gd name="T3" fmla="*/ 0 h 51"/>
                  <a:gd name="T4" fmla="*/ 0 w 51"/>
                  <a:gd name="T5" fmla="*/ 0 h 51"/>
                  <a:gd name="T6" fmla="*/ 0 w 51"/>
                  <a:gd name="T7" fmla="*/ 1 h 51"/>
                  <a:gd name="T8" fmla="*/ 0 w 51"/>
                  <a:gd name="T9" fmla="*/ 1 h 51"/>
                  <a:gd name="T10" fmla="*/ 0 w 51"/>
                  <a:gd name="T11" fmla="*/ 1 h 51"/>
                  <a:gd name="T12" fmla="*/ 0 w 51"/>
                  <a:gd name="T13" fmla="*/ 1 h 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51">
                    <a:moveTo>
                      <a:pt x="51" y="1"/>
                    </a:moveTo>
                    <a:lnTo>
                      <a:pt x="25" y="0"/>
                    </a:lnTo>
                    <a:lnTo>
                      <a:pt x="0" y="0"/>
                    </a:lnTo>
                    <a:lnTo>
                      <a:pt x="0" y="50"/>
                    </a:lnTo>
                    <a:lnTo>
                      <a:pt x="24" y="50"/>
                    </a:lnTo>
                    <a:lnTo>
                      <a:pt x="49" y="51"/>
                    </a:lnTo>
                    <a:lnTo>
                      <a:pt x="51" y="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0" name="Freeform 198"/>
              <p:cNvSpPr>
                <a:spLocks/>
              </p:cNvSpPr>
              <p:nvPr/>
            </p:nvSpPr>
            <p:spPr bwMode="auto">
              <a:xfrm>
                <a:off x="2706" y="2162"/>
                <a:ext cx="26" cy="26"/>
              </a:xfrm>
              <a:custGeom>
                <a:avLst/>
                <a:gdLst>
                  <a:gd name="T0" fmla="*/ 1 w 52"/>
                  <a:gd name="T1" fmla="*/ 0 h 51"/>
                  <a:gd name="T2" fmla="*/ 1 w 52"/>
                  <a:gd name="T3" fmla="*/ 0 h 51"/>
                  <a:gd name="T4" fmla="*/ 0 w 52"/>
                  <a:gd name="T5" fmla="*/ 1 h 51"/>
                  <a:gd name="T6" fmla="*/ 1 w 52"/>
                  <a:gd name="T7" fmla="*/ 1 h 51"/>
                  <a:gd name="T8" fmla="*/ 1 w 52"/>
                  <a:gd name="T9" fmla="*/ 1 h 51"/>
                  <a:gd name="T10" fmla="*/ 1 w 52"/>
                  <a:gd name="T11" fmla="*/ 1 h 51"/>
                  <a:gd name="T12" fmla="*/ 1 w 52"/>
                  <a:gd name="T13" fmla="*/ 0 h 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2" h="51">
                    <a:moveTo>
                      <a:pt x="51" y="0"/>
                    </a:moveTo>
                    <a:lnTo>
                      <a:pt x="34" y="0"/>
                    </a:lnTo>
                    <a:lnTo>
                      <a:pt x="0" y="1"/>
                    </a:lnTo>
                    <a:lnTo>
                      <a:pt x="3" y="51"/>
                    </a:lnTo>
                    <a:lnTo>
                      <a:pt x="37" y="50"/>
                    </a:lnTo>
                    <a:lnTo>
                      <a:pt x="52" y="50"/>
                    </a:lnTo>
                    <a:lnTo>
                      <a:pt x="51"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1" name="Freeform 199"/>
              <p:cNvSpPr>
                <a:spLocks/>
              </p:cNvSpPr>
              <p:nvPr/>
            </p:nvSpPr>
            <p:spPr bwMode="auto">
              <a:xfrm>
                <a:off x="2676" y="2164"/>
                <a:ext cx="6" cy="26"/>
              </a:xfrm>
              <a:custGeom>
                <a:avLst/>
                <a:gdLst>
                  <a:gd name="T0" fmla="*/ 0 w 13"/>
                  <a:gd name="T1" fmla="*/ 0 h 50"/>
                  <a:gd name="T2" fmla="*/ 0 w 13"/>
                  <a:gd name="T3" fmla="*/ 0 h 50"/>
                  <a:gd name="T4" fmla="*/ 0 w 13"/>
                  <a:gd name="T5" fmla="*/ 1 h 50"/>
                  <a:gd name="T6" fmla="*/ 0 w 13"/>
                  <a:gd name="T7" fmla="*/ 1 h 50"/>
                  <a:gd name="T8" fmla="*/ 0 w 13"/>
                  <a:gd name="T9" fmla="*/ 0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50">
                    <a:moveTo>
                      <a:pt x="10" y="0"/>
                    </a:moveTo>
                    <a:lnTo>
                      <a:pt x="0" y="0"/>
                    </a:lnTo>
                    <a:lnTo>
                      <a:pt x="3" y="50"/>
                    </a:lnTo>
                    <a:lnTo>
                      <a:pt x="13" y="50"/>
                    </a:lnTo>
                    <a:lnTo>
                      <a:pt x="10"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2" name="Freeform 200"/>
              <p:cNvSpPr>
                <a:spLocks/>
              </p:cNvSpPr>
              <p:nvPr/>
            </p:nvSpPr>
            <p:spPr bwMode="auto">
              <a:xfrm>
                <a:off x="2261" y="2917"/>
                <a:ext cx="33" cy="33"/>
              </a:xfrm>
              <a:custGeom>
                <a:avLst/>
                <a:gdLst>
                  <a:gd name="T0" fmla="*/ 1 w 65"/>
                  <a:gd name="T1" fmla="*/ 1 h 66"/>
                  <a:gd name="T2" fmla="*/ 1 w 65"/>
                  <a:gd name="T3" fmla="*/ 1 h 66"/>
                  <a:gd name="T4" fmla="*/ 1 w 65"/>
                  <a:gd name="T5" fmla="*/ 0 h 66"/>
                  <a:gd name="T6" fmla="*/ 0 w 65"/>
                  <a:gd name="T7" fmla="*/ 1 h 66"/>
                  <a:gd name="T8" fmla="*/ 1 w 65"/>
                  <a:gd name="T9" fmla="*/ 1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5" h="66">
                    <a:moveTo>
                      <a:pt x="45" y="66"/>
                    </a:moveTo>
                    <a:lnTo>
                      <a:pt x="65" y="21"/>
                    </a:lnTo>
                    <a:lnTo>
                      <a:pt x="20" y="0"/>
                    </a:lnTo>
                    <a:lnTo>
                      <a:pt x="0" y="46"/>
                    </a:lnTo>
                    <a:lnTo>
                      <a:pt x="45" y="66"/>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3" name="Freeform 201"/>
              <p:cNvSpPr>
                <a:spLocks/>
              </p:cNvSpPr>
              <p:nvPr/>
            </p:nvSpPr>
            <p:spPr bwMode="auto">
              <a:xfrm>
                <a:off x="2282" y="2871"/>
                <a:ext cx="33" cy="33"/>
              </a:xfrm>
              <a:custGeom>
                <a:avLst/>
                <a:gdLst>
                  <a:gd name="T0" fmla="*/ 0 w 67"/>
                  <a:gd name="T1" fmla="*/ 1 h 66"/>
                  <a:gd name="T2" fmla="*/ 0 w 67"/>
                  <a:gd name="T3" fmla="*/ 1 h 66"/>
                  <a:gd name="T4" fmla="*/ 0 w 67"/>
                  <a:gd name="T5" fmla="*/ 0 h 66"/>
                  <a:gd name="T6" fmla="*/ 0 w 67"/>
                  <a:gd name="T7" fmla="*/ 1 h 66"/>
                  <a:gd name="T8" fmla="*/ 0 w 67"/>
                  <a:gd name="T9" fmla="*/ 1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66">
                    <a:moveTo>
                      <a:pt x="47" y="66"/>
                    </a:moveTo>
                    <a:lnTo>
                      <a:pt x="67" y="20"/>
                    </a:lnTo>
                    <a:lnTo>
                      <a:pt x="20" y="0"/>
                    </a:lnTo>
                    <a:lnTo>
                      <a:pt x="0" y="46"/>
                    </a:lnTo>
                    <a:lnTo>
                      <a:pt x="47" y="66"/>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4" name="Freeform 202"/>
              <p:cNvSpPr>
                <a:spLocks/>
              </p:cNvSpPr>
              <p:nvPr/>
            </p:nvSpPr>
            <p:spPr bwMode="auto">
              <a:xfrm>
                <a:off x="2302" y="2825"/>
                <a:ext cx="34" cy="34"/>
              </a:xfrm>
              <a:custGeom>
                <a:avLst/>
                <a:gdLst>
                  <a:gd name="T0" fmla="*/ 1 w 67"/>
                  <a:gd name="T1" fmla="*/ 1 h 68"/>
                  <a:gd name="T2" fmla="*/ 1 w 67"/>
                  <a:gd name="T3" fmla="*/ 1 h 68"/>
                  <a:gd name="T4" fmla="*/ 1 w 67"/>
                  <a:gd name="T5" fmla="*/ 0 h 68"/>
                  <a:gd name="T6" fmla="*/ 0 w 67"/>
                  <a:gd name="T7" fmla="*/ 1 h 68"/>
                  <a:gd name="T8" fmla="*/ 1 w 67"/>
                  <a:gd name="T9" fmla="*/ 1 h 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68">
                    <a:moveTo>
                      <a:pt x="45" y="68"/>
                    </a:moveTo>
                    <a:lnTo>
                      <a:pt x="67" y="23"/>
                    </a:lnTo>
                    <a:lnTo>
                      <a:pt x="22" y="0"/>
                    </a:lnTo>
                    <a:lnTo>
                      <a:pt x="0" y="45"/>
                    </a:lnTo>
                    <a:lnTo>
                      <a:pt x="45" y="6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 name="Freeform 203"/>
              <p:cNvSpPr>
                <a:spLocks/>
              </p:cNvSpPr>
              <p:nvPr/>
            </p:nvSpPr>
            <p:spPr bwMode="auto">
              <a:xfrm>
                <a:off x="2325" y="2780"/>
                <a:ext cx="34" cy="34"/>
              </a:xfrm>
              <a:custGeom>
                <a:avLst/>
                <a:gdLst>
                  <a:gd name="T0" fmla="*/ 1 w 68"/>
                  <a:gd name="T1" fmla="*/ 1 h 66"/>
                  <a:gd name="T2" fmla="*/ 1 w 68"/>
                  <a:gd name="T3" fmla="*/ 1 h 66"/>
                  <a:gd name="T4" fmla="*/ 1 w 68"/>
                  <a:gd name="T5" fmla="*/ 0 h 66"/>
                  <a:gd name="T6" fmla="*/ 0 w 68"/>
                  <a:gd name="T7" fmla="*/ 1 h 66"/>
                  <a:gd name="T8" fmla="*/ 1 w 68"/>
                  <a:gd name="T9" fmla="*/ 1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66">
                    <a:moveTo>
                      <a:pt x="45" y="66"/>
                    </a:moveTo>
                    <a:lnTo>
                      <a:pt x="68" y="22"/>
                    </a:lnTo>
                    <a:lnTo>
                      <a:pt x="22" y="0"/>
                    </a:lnTo>
                    <a:lnTo>
                      <a:pt x="0" y="44"/>
                    </a:lnTo>
                    <a:lnTo>
                      <a:pt x="45" y="66"/>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6" name="Freeform 204"/>
              <p:cNvSpPr>
                <a:spLocks/>
              </p:cNvSpPr>
              <p:nvPr/>
            </p:nvSpPr>
            <p:spPr bwMode="auto">
              <a:xfrm>
                <a:off x="2349" y="2736"/>
                <a:ext cx="34" cy="34"/>
              </a:xfrm>
              <a:custGeom>
                <a:avLst/>
                <a:gdLst>
                  <a:gd name="T0" fmla="*/ 1 w 68"/>
                  <a:gd name="T1" fmla="*/ 0 h 69"/>
                  <a:gd name="T2" fmla="*/ 1 w 68"/>
                  <a:gd name="T3" fmla="*/ 0 h 69"/>
                  <a:gd name="T4" fmla="*/ 1 w 68"/>
                  <a:gd name="T5" fmla="*/ 0 h 69"/>
                  <a:gd name="T6" fmla="*/ 1 w 68"/>
                  <a:gd name="T7" fmla="*/ 0 h 69"/>
                  <a:gd name="T8" fmla="*/ 1 w 68"/>
                  <a:gd name="T9" fmla="*/ 0 h 69"/>
                  <a:gd name="T10" fmla="*/ 0 w 68"/>
                  <a:gd name="T11" fmla="*/ 0 h 69"/>
                  <a:gd name="T12" fmla="*/ 1 w 68"/>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69">
                    <a:moveTo>
                      <a:pt x="43" y="69"/>
                    </a:moveTo>
                    <a:lnTo>
                      <a:pt x="63" y="34"/>
                    </a:lnTo>
                    <a:lnTo>
                      <a:pt x="68" y="27"/>
                    </a:lnTo>
                    <a:lnTo>
                      <a:pt x="25" y="0"/>
                    </a:lnTo>
                    <a:lnTo>
                      <a:pt x="20" y="9"/>
                    </a:lnTo>
                    <a:lnTo>
                      <a:pt x="0" y="44"/>
                    </a:lnTo>
                    <a:lnTo>
                      <a:pt x="43" y="6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7" name="Freeform 205"/>
              <p:cNvSpPr>
                <a:spLocks/>
              </p:cNvSpPr>
              <p:nvPr/>
            </p:nvSpPr>
            <p:spPr bwMode="auto">
              <a:xfrm>
                <a:off x="2375" y="2692"/>
                <a:ext cx="35" cy="35"/>
              </a:xfrm>
              <a:custGeom>
                <a:avLst/>
                <a:gdLst>
                  <a:gd name="T0" fmla="*/ 0 w 71"/>
                  <a:gd name="T1" fmla="*/ 1 h 70"/>
                  <a:gd name="T2" fmla="*/ 0 w 71"/>
                  <a:gd name="T3" fmla="*/ 1 h 70"/>
                  <a:gd name="T4" fmla="*/ 0 w 71"/>
                  <a:gd name="T5" fmla="*/ 1 h 70"/>
                  <a:gd name="T6" fmla="*/ 0 w 71"/>
                  <a:gd name="T7" fmla="*/ 0 h 70"/>
                  <a:gd name="T8" fmla="*/ 0 w 71"/>
                  <a:gd name="T9" fmla="*/ 1 h 70"/>
                  <a:gd name="T10" fmla="*/ 0 w 71"/>
                  <a:gd name="T11" fmla="*/ 1 h 70"/>
                  <a:gd name="T12" fmla="*/ 0 w 71"/>
                  <a:gd name="T13" fmla="*/ 1 h 70"/>
                  <a:gd name="T14" fmla="*/ 0 w 71"/>
                  <a:gd name="T15" fmla="*/ 1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70">
                    <a:moveTo>
                      <a:pt x="44" y="70"/>
                    </a:moveTo>
                    <a:lnTo>
                      <a:pt x="56" y="51"/>
                    </a:lnTo>
                    <a:lnTo>
                      <a:pt x="71" y="28"/>
                    </a:lnTo>
                    <a:lnTo>
                      <a:pt x="28" y="0"/>
                    </a:lnTo>
                    <a:lnTo>
                      <a:pt x="13" y="23"/>
                    </a:lnTo>
                    <a:lnTo>
                      <a:pt x="13" y="24"/>
                    </a:lnTo>
                    <a:lnTo>
                      <a:pt x="0" y="44"/>
                    </a:lnTo>
                    <a:lnTo>
                      <a:pt x="44" y="7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206"/>
              <p:cNvSpPr>
                <a:spLocks/>
              </p:cNvSpPr>
              <p:nvPr/>
            </p:nvSpPr>
            <p:spPr bwMode="auto">
              <a:xfrm>
                <a:off x="2402" y="2651"/>
                <a:ext cx="36" cy="34"/>
              </a:xfrm>
              <a:custGeom>
                <a:avLst/>
                <a:gdLst>
                  <a:gd name="T0" fmla="*/ 1 w 70"/>
                  <a:gd name="T1" fmla="*/ 0 h 70"/>
                  <a:gd name="T2" fmla="*/ 1 w 70"/>
                  <a:gd name="T3" fmla="*/ 0 h 70"/>
                  <a:gd name="T4" fmla="*/ 1 w 70"/>
                  <a:gd name="T5" fmla="*/ 0 h 70"/>
                  <a:gd name="T6" fmla="*/ 1 w 70"/>
                  <a:gd name="T7" fmla="*/ 0 h 70"/>
                  <a:gd name="T8" fmla="*/ 1 w 70"/>
                  <a:gd name="T9" fmla="*/ 0 h 70"/>
                  <a:gd name="T10" fmla="*/ 0 w 70"/>
                  <a:gd name="T11" fmla="*/ 0 h 70"/>
                  <a:gd name="T12" fmla="*/ 1 w 70"/>
                  <a:gd name="T13" fmla="*/ 0 h 7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70">
                    <a:moveTo>
                      <a:pt x="42" y="70"/>
                    </a:moveTo>
                    <a:lnTo>
                      <a:pt x="63" y="39"/>
                    </a:lnTo>
                    <a:lnTo>
                      <a:pt x="70" y="28"/>
                    </a:lnTo>
                    <a:lnTo>
                      <a:pt x="27" y="0"/>
                    </a:lnTo>
                    <a:lnTo>
                      <a:pt x="20" y="12"/>
                    </a:lnTo>
                    <a:lnTo>
                      <a:pt x="0" y="42"/>
                    </a:lnTo>
                    <a:lnTo>
                      <a:pt x="42" y="7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 name="Freeform 207"/>
              <p:cNvSpPr>
                <a:spLocks/>
              </p:cNvSpPr>
              <p:nvPr/>
            </p:nvSpPr>
            <p:spPr bwMode="auto">
              <a:xfrm>
                <a:off x="2431" y="2609"/>
                <a:ext cx="35" cy="35"/>
              </a:xfrm>
              <a:custGeom>
                <a:avLst/>
                <a:gdLst>
                  <a:gd name="T0" fmla="*/ 1 w 70"/>
                  <a:gd name="T1" fmla="*/ 0 h 71"/>
                  <a:gd name="T2" fmla="*/ 1 w 70"/>
                  <a:gd name="T3" fmla="*/ 0 h 71"/>
                  <a:gd name="T4" fmla="*/ 1 w 70"/>
                  <a:gd name="T5" fmla="*/ 0 h 71"/>
                  <a:gd name="T6" fmla="*/ 1 w 70"/>
                  <a:gd name="T7" fmla="*/ 0 h 71"/>
                  <a:gd name="T8" fmla="*/ 1 w 70"/>
                  <a:gd name="T9" fmla="*/ 0 h 71"/>
                  <a:gd name="T10" fmla="*/ 1 w 70"/>
                  <a:gd name="T11" fmla="*/ 0 h 71"/>
                  <a:gd name="T12" fmla="*/ 1 w 70"/>
                  <a:gd name="T13" fmla="*/ 0 h 71"/>
                  <a:gd name="T14" fmla="*/ 1 w 70"/>
                  <a:gd name="T15" fmla="*/ 0 h 71"/>
                  <a:gd name="T16" fmla="*/ 1 w 70"/>
                  <a:gd name="T17" fmla="*/ 0 h 71"/>
                  <a:gd name="T18" fmla="*/ 0 w 70"/>
                  <a:gd name="T19" fmla="*/ 0 h 71"/>
                  <a:gd name="T20" fmla="*/ 1 w 70"/>
                  <a:gd name="T21" fmla="*/ 0 h 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0" h="71">
                    <a:moveTo>
                      <a:pt x="41" y="71"/>
                    </a:moveTo>
                    <a:lnTo>
                      <a:pt x="42" y="69"/>
                    </a:lnTo>
                    <a:lnTo>
                      <a:pt x="42" y="68"/>
                    </a:lnTo>
                    <a:lnTo>
                      <a:pt x="60" y="44"/>
                    </a:lnTo>
                    <a:lnTo>
                      <a:pt x="70" y="32"/>
                    </a:lnTo>
                    <a:lnTo>
                      <a:pt x="31" y="0"/>
                    </a:lnTo>
                    <a:lnTo>
                      <a:pt x="19" y="14"/>
                    </a:lnTo>
                    <a:lnTo>
                      <a:pt x="19" y="15"/>
                    </a:lnTo>
                    <a:lnTo>
                      <a:pt x="2" y="39"/>
                    </a:lnTo>
                    <a:lnTo>
                      <a:pt x="0" y="42"/>
                    </a:lnTo>
                    <a:lnTo>
                      <a:pt x="41" y="7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208"/>
              <p:cNvSpPr>
                <a:spLocks/>
              </p:cNvSpPr>
              <p:nvPr/>
            </p:nvSpPr>
            <p:spPr bwMode="auto">
              <a:xfrm>
                <a:off x="2462" y="2569"/>
                <a:ext cx="35" cy="36"/>
              </a:xfrm>
              <a:custGeom>
                <a:avLst/>
                <a:gdLst>
                  <a:gd name="T0" fmla="*/ 0 w 71"/>
                  <a:gd name="T1" fmla="*/ 1 h 72"/>
                  <a:gd name="T2" fmla="*/ 0 w 71"/>
                  <a:gd name="T3" fmla="*/ 1 h 72"/>
                  <a:gd name="T4" fmla="*/ 0 w 71"/>
                  <a:gd name="T5" fmla="*/ 1 h 72"/>
                  <a:gd name="T6" fmla="*/ 0 w 71"/>
                  <a:gd name="T7" fmla="*/ 0 h 72"/>
                  <a:gd name="T8" fmla="*/ 0 w 71"/>
                  <a:gd name="T9" fmla="*/ 1 h 72"/>
                  <a:gd name="T10" fmla="*/ 0 w 71"/>
                  <a:gd name="T11" fmla="*/ 1 h 72"/>
                  <a:gd name="T12" fmla="*/ 0 w 71"/>
                  <a:gd name="T13" fmla="*/ 1 h 72"/>
                  <a:gd name="T14" fmla="*/ 0 w 71"/>
                  <a:gd name="T15" fmla="*/ 1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72">
                    <a:moveTo>
                      <a:pt x="39" y="72"/>
                    </a:moveTo>
                    <a:lnTo>
                      <a:pt x="63" y="41"/>
                    </a:lnTo>
                    <a:lnTo>
                      <a:pt x="71" y="33"/>
                    </a:lnTo>
                    <a:lnTo>
                      <a:pt x="33" y="0"/>
                    </a:lnTo>
                    <a:lnTo>
                      <a:pt x="25" y="9"/>
                    </a:lnTo>
                    <a:lnTo>
                      <a:pt x="24" y="9"/>
                    </a:lnTo>
                    <a:lnTo>
                      <a:pt x="0" y="40"/>
                    </a:lnTo>
                    <a:lnTo>
                      <a:pt x="39" y="72"/>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 name="Freeform 209"/>
              <p:cNvSpPr>
                <a:spLocks/>
              </p:cNvSpPr>
              <p:nvPr/>
            </p:nvSpPr>
            <p:spPr bwMode="auto">
              <a:xfrm>
                <a:off x="2495" y="2532"/>
                <a:ext cx="36" cy="36"/>
              </a:xfrm>
              <a:custGeom>
                <a:avLst/>
                <a:gdLst>
                  <a:gd name="T0" fmla="*/ 1 w 72"/>
                  <a:gd name="T1" fmla="*/ 1 h 71"/>
                  <a:gd name="T2" fmla="*/ 1 w 72"/>
                  <a:gd name="T3" fmla="*/ 1 h 71"/>
                  <a:gd name="T4" fmla="*/ 1 w 72"/>
                  <a:gd name="T5" fmla="*/ 1 h 71"/>
                  <a:gd name="T6" fmla="*/ 1 w 72"/>
                  <a:gd name="T7" fmla="*/ 0 h 71"/>
                  <a:gd name="T8" fmla="*/ 1 w 72"/>
                  <a:gd name="T9" fmla="*/ 1 h 71"/>
                  <a:gd name="T10" fmla="*/ 0 w 72"/>
                  <a:gd name="T11" fmla="*/ 1 h 71"/>
                  <a:gd name="T12" fmla="*/ 1 w 72"/>
                  <a:gd name="T13" fmla="*/ 1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2" h="71">
                    <a:moveTo>
                      <a:pt x="36" y="71"/>
                    </a:moveTo>
                    <a:lnTo>
                      <a:pt x="59" y="47"/>
                    </a:lnTo>
                    <a:lnTo>
                      <a:pt x="72" y="36"/>
                    </a:lnTo>
                    <a:lnTo>
                      <a:pt x="36" y="0"/>
                    </a:lnTo>
                    <a:lnTo>
                      <a:pt x="24" y="12"/>
                    </a:lnTo>
                    <a:lnTo>
                      <a:pt x="0" y="35"/>
                    </a:lnTo>
                    <a:lnTo>
                      <a:pt x="36" y="71"/>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 name="Freeform 210"/>
              <p:cNvSpPr>
                <a:spLocks/>
              </p:cNvSpPr>
              <p:nvPr/>
            </p:nvSpPr>
            <p:spPr bwMode="auto">
              <a:xfrm>
                <a:off x="2533" y="2498"/>
                <a:ext cx="35" cy="36"/>
              </a:xfrm>
              <a:custGeom>
                <a:avLst/>
                <a:gdLst>
                  <a:gd name="T0" fmla="*/ 0 w 71"/>
                  <a:gd name="T1" fmla="*/ 1 h 70"/>
                  <a:gd name="T2" fmla="*/ 0 w 71"/>
                  <a:gd name="T3" fmla="*/ 1 h 70"/>
                  <a:gd name="T4" fmla="*/ 0 w 71"/>
                  <a:gd name="T5" fmla="*/ 1 h 70"/>
                  <a:gd name="T6" fmla="*/ 0 w 71"/>
                  <a:gd name="T7" fmla="*/ 0 h 70"/>
                  <a:gd name="T8" fmla="*/ 0 w 71"/>
                  <a:gd name="T9" fmla="*/ 1 h 70"/>
                  <a:gd name="T10" fmla="*/ 0 w 71"/>
                  <a:gd name="T11" fmla="*/ 1 h 70"/>
                  <a:gd name="T12" fmla="*/ 0 w 71"/>
                  <a:gd name="T13" fmla="*/ 1 h 70"/>
                  <a:gd name="T14" fmla="*/ 0 w 71"/>
                  <a:gd name="T15" fmla="*/ 1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70">
                    <a:moveTo>
                      <a:pt x="32" y="70"/>
                    </a:moveTo>
                    <a:lnTo>
                      <a:pt x="53" y="54"/>
                    </a:lnTo>
                    <a:lnTo>
                      <a:pt x="71" y="43"/>
                    </a:lnTo>
                    <a:lnTo>
                      <a:pt x="43" y="0"/>
                    </a:lnTo>
                    <a:lnTo>
                      <a:pt x="24" y="12"/>
                    </a:lnTo>
                    <a:lnTo>
                      <a:pt x="23" y="14"/>
                    </a:lnTo>
                    <a:lnTo>
                      <a:pt x="0" y="31"/>
                    </a:lnTo>
                    <a:lnTo>
                      <a:pt x="32" y="7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Freeform 211"/>
              <p:cNvSpPr>
                <a:spLocks/>
              </p:cNvSpPr>
              <p:nvPr/>
            </p:nvSpPr>
            <p:spPr bwMode="auto">
              <a:xfrm>
                <a:off x="2577" y="2474"/>
                <a:ext cx="34" cy="34"/>
              </a:xfrm>
              <a:custGeom>
                <a:avLst/>
                <a:gdLst>
                  <a:gd name="T0" fmla="*/ 1 w 67"/>
                  <a:gd name="T1" fmla="*/ 1 h 68"/>
                  <a:gd name="T2" fmla="*/ 1 w 67"/>
                  <a:gd name="T3" fmla="*/ 1 h 68"/>
                  <a:gd name="T4" fmla="*/ 1 w 67"/>
                  <a:gd name="T5" fmla="*/ 1 h 68"/>
                  <a:gd name="T6" fmla="*/ 1 w 67"/>
                  <a:gd name="T7" fmla="*/ 0 h 68"/>
                  <a:gd name="T8" fmla="*/ 1 w 67"/>
                  <a:gd name="T9" fmla="*/ 1 h 68"/>
                  <a:gd name="T10" fmla="*/ 1 w 67"/>
                  <a:gd name="T11" fmla="*/ 1 h 68"/>
                  <a:gd name="T12" fmla="*/ 0 w 67"/>
                  <a:gd name="T13" fmla="*/ 1 h 68"/>
                  <a:gd name="T14" fmla="*/ 1 w 67"/>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7" h="68">
                    <a:moveTo>
                      <a:pt x="24" y="68"/>
                    </a:moveTo>
                    <a:lnTo>
                      <a:pt x="53" y="53"/>
                    </a:lnTo>
                    <a:lnTo>
                      <a:pt x="67" y="46"/>
                    </a:lnTo>
                    <a:lnTo>
                      <a:pt x="48" y="0"/>
                    </a:lnTo>
                    <a:lnTo>
                      <a:pt x="32" y="7"/>
                    </a:lnTo>
                    <a:lnTo>
                      <a:pt x="31" y="7"/>
                    </a:lnTo>
                    <a:lnTo>
                      <a:pt x="0" y="22"/>
                    </a:lnTo>
                    <a:lnTo>
                      <a:pt x="24" y="6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4" name="Freeform 212"/>
              <p:cNvSpPr>
                <a:spLocks/>
              </p:cNvSpPr>
              <p:nvPr/>
            </p:nvSpPr>
            <p:spPr bwMode="auto">
              <a:xfrm>
                <a:off x="2625" y="2456"/>
                <a:ext cx="32" cy="32"/>
              </a:xfrm>
              <a:custGeom>
                <a:avLst/>
                <a:gdLst>
                  <a:gd name="T0" fmla="*/ 1 w 64"/>
                  <a:gd name="T1" fmla="*/ 1 h 64"/>
                  <a:gd name="T2" fmla="*/ 1 w 64"/>
                  <a:gd name="T3" fmla="*/ 1 h 64"/>
                  <a:gd name="T4" fmla="*/ 1 w 64"/>
                  <a:gd name="T5" fmla="*/ 0 h 64"/>
                  <a:gd name="T6" fmla="*/ 0 w 64"/>
                  <a:gd name="T7" fmla="*/ 1 h 64"/>
                  <a:gd name="T8" fmla="*/ 1 w 64"/>
                  <a:gd name="T9" fmla="*/ 1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4">
                    <a:moveTo>
                      <a:pt x="16" y="64"/>
                    </a:moveTo>
                    <a:lnTo>
                      <a:pt x="64" y="48"/>
                    </a:lnTo>
                    <a:lnTo>
                      <a:pt x="48" y="0"/>
                    </a:lnTo>
                    <a:lnTo>
                      <a:pt x="0" y="17"/>
                    </a:lnTo>
                    <a:lnTo>
                      <a:pt x="16" y="64"/>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 name="Freeform 213"/>
              <p:cNvSpPr>
                <a:spLocks/>
              </p:cNvSpPr>
              <p:nvPr/>
            </p:nvSpPr>
            <p:spPr bwMode="auto">
              <a:xfrm>
                <a:off x="2673" y="2442"/>
                <a:ext cx="31" cy="31"/>
              </a:xfrm>
              <a:custGeom>
                <a:avLst/>
                <a:gdLst>
                  <a:gd name="T0" fmla="*/ 1 w 60"/>
                  <a:gd name="T1" fmla="*/ 1 h 60"/>
                  <a:gd name="T2" fmla="*/ 1 w 60"/>
                  <a:gd name="T3" fmla="*/ 1 h 60"/>
                  <a:gd name="T4" fmla="*/ 1 w 60"/>
                  <a:gd name="T5" fmla="*/ 1 h 60"/>
                  <a:gd name="T6" fmla="*/ 1 w 60"/>
                  <a:gd name="T7" fmla="*/ 0 h 60"/>
                  <a:gd name="T8" fmla="*/ 1 w 60"/>
                  <a:gd name="T9" fmla="*/ 1 h 60"/>
                  <a:gd name="T10" fmla="*/ 1 w 60"/>
                  <a:gd name="T11" fmla="*/ 1 h 60"/>
                  <a:gd name="T12" fmla="*/ 0 w 60"/>
                  <a:gd name="T13" fmla="*/ 1 h 60"/>
                  <a:gd name="T14" fmla="*/ 1 w 60"/>
                  <a:gd name="T15" fmla="*/ 1 h 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0" h="60">
                    <a:moveTo>
                      <a:pt x="14" y="60"/>
                    </a:moveTo>
                    <a:lnTo>
                      <a:pt x="29" y="55"/>
                    </a:lnTo>
                    <a:lnTo>
                      <a:pt x="60" y="49"/>
                    </a:lnTo>
                    <a:lnTo>
                      <a:pt x="52" y="0"/>
                    </a:lnTo>
                    <a:lnTo>
                      <a:pt x="18" y="6"/>
                    </a:lnTo>
                    <a:lnTo>
                      <a:pt x="15" y="7"/>
                    </a:lnTo>
                    <a:lnTo>
                      <a:pt x="0" y="11"/>
                    </a:lnTo>
                    <a:lnTo>
                      <a:pt x="14" y="6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 name="Freeform 214"/>
              <p:cNvSpPr>
                <a:spLocks/>
              </p:cNvSpPr>
              <p:nvPr/>
            </p:nvSpPr>
            <p:spPr bwMode="auto">
              <a:xfrm>
                <a:off x="2724" y="2434"/>
                <a:ext cx="28" cy="29"/>
              </a:xfrm>
              <a:custGeom>
                <a:avLst/>
                <a:gdLst>
                  <a:gd name="T0" fmla="*/ 1 w 55"/>
                  <a:gd name="T1" fmla="*/ 1 h 56"/>
                  <a:gd name="T2" fmla="*/ 1 w 55"/>
                  <a:gd name="T3" fmla="*/ 1 h 56"/>
                  <a:gd name="T4" fmla="*/ 1 w 55"/>
                  <a:gd name="T5" fmla="*/ 1 h 56"/>
                  <a:gd name="T6" fmla="*/ 1 w 55"/>
                  <a:gd name="T7" fmla="*/ 0 h 56"/>
                  <a:gd name="T8" fmla="*/ 1 w 55"/>
                  <a:gd name="T9" fmla="*/ 0 h 56"/>
                  <a:gd name="T10" fmla="*/ 0 w 55"/>
                  <a:gd name="T11" fmla="*/ 1 h 56"/>
                  <a:gd name="T12" fmla="*/ 1 w 55"/>
                  <a:gd name="T13" fmla="*/ 1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5" h="56">
                    <a:moveTo>
                      <a:pt x="7" y="56"/>
                    </a:moveTo>
                    <a:lnTo>
                      <a:pt x="48" y="50"/>
                    </a:lnTo>
                    <a:lnTo>
                      <a:pt x="55" y="50"/>
                    </a:lnTo>
                    <a:lnTo>
                      <a:pt x="51" y="0"/>
                    </a:lnTo>
                    <a:lnTo>
                      <a:pt x="41" y="0"/>
                    </a:lnTo>
                    <a:lnTo>
                      <a:pt x="0" y="7"/>
                    </a:lnTo>
                    <a:lnTo>
                      <a:pt x="7" y="56"/>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 name="Freeform 215"/>
              <p:cNvSpPr>
                <a:spLocks/>
              </p:cNvSpPr>
              <p:nvPr/>
            </p:nvSpPr>
            <p:spPr bwMode="auto">
              <a:xfrm>
                <a:off x="2775" y="2432"/>
                <a:ext cx="26" cy="26"/>
              </a:xfrm>
              <a:custGeom>
                <a:avLst/>
                <a:gdLst>
                  <a:gd name="T0" fmla="*/ 1 w 51"/>
                  <a:gd name="T1" fmla="*/ 1 h 50"/>
                  <a:gd name="T2" fmla="*/ 1 w 51"/>
                  <a:gd name="T3" fmla="*/ 1 h 50"/>
                  <a:gd name="T4" fmla="*/ 1 w 51"/>
                  <a:gd name="T5" fmla="*/ 0 h 50"/>
                  <a:gd name="T6" fmla="*/ 0 w 51"/>
                  <a:gd name="T7" fmla="*/ 0 h 50"/>
                  <a:gd name="T8" fmla="*/ 1 w 51"/>
                  <a:gd name="T9" fmla="*/ 1 h 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50">
                    <a:moveTo>
                      <a:pt x="4" y="50"/>
                    </a:moveTo>
                    <a:lnTo>
                      <a:pt x="51" y="50"/>
                    </a:lnTo>
                    <a:lnTo>
                      <a:pt x="51" y="0"/>
                    </a:lnTo>
                    <a:lnTo>
                      <a:pt x="0" y="0"/>
                    </a:lnTo>
                    <a:lnTo>
                      <a:pt x="4" y="5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 name="Freeform 216"/>
              <p:cNvSpPr>
                <a:spLocks/>
              </p:cNvSpPr>
              <p:nvPr/>
            </p:nvSpPr>
            <p:spPr bwMode="auto">
              <a:xfrm>
                <a:off x="2825" y="2434"/>
                <a:ext cx="28" cy="30"/>
              </a:xfrm>
              <a:custGeom>
                <a:avLst/>
                <a:gdLst>
                  <a:gd name="T0" fmla="*/ 0 w 57"/>
                  <a:gd name="T1" fmla="*/ 1 h 59"/>
                  <a:gd name="T2" fmla="*/ 0 w 57"/>
                  <a:gd name="T3" fmla="*/ 1 h 59"/>
                  <a:gd name="T4" fmla="*/ 0 w 57"/>
                  <a:gd name="T5" fmla="*/ 1 h 59"/>
                  <a:gd name="T6" fmla="*/ 0 w 57"/>
                  <a:gd name="T7" fmla="*/ 1 h 59"/>
                  <a:gd name="T8" fmla="*/ 0 w 57"/>
                  <a:gd name="T9" fmla="*/ 1 h 59"/>
                  <a:gd name="T10" fmla="*/ 0 w 57"/>
                  <a:gd name="T11" fmla="*/ 1 h 59"/>
                  <a:gd name="T12" fmla="*/ 0 w 57"/>
                  <a:gd name="T13" fmla="*/ 0 h 59"/>
                  <a:gd name="T14" fmla="*/ 0 w 57"/>
                  <a:gd name="T15" fmla="*/ 1 h 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7" h="59">
                    <a:moveTo>
                      <a:pt x="0" y="50"/>
                    </a:moveTo>
                    <a:lnTo>
                      <a:pt x="9" y="51"/>
                    </a:lnTo>
                    <a:lnTo>
                      <a:pt x="47" y="59"/>
                    </a:lnTo>
                    <a:lnTo>
                      <a:pt x="57" y="10"/>
                    </a:lnTo>
                    <a:lnTo>
                      <a:pt x="18" y="1"/>
                    </a:lnTo>
                    <a:lnTo>
                      <a:pt x="15" y="1"/>
                    </a:lnTo>
                    <a:lnTo>
                      <a:pt x="5" y="0"/>
                    </a:lnTo>
                    <a:lnTo>
                      <a:pt x="0" y="5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 name="Freeform 217"/>
              <p:cNvSpPr>
                <a:spLocks/>
              </p:cNvSpPr>
              <p:nvPr/>
            </p:nvSpPr>
            <p:spPr bwMode="auto">
              <a:xfrm>
                <a:off x="2872" y="2446"/>
                <a:ext cx="32" cy="33"/>
              </a:xfrm>
              <a:custGeom>
                <a:avLst/>
                <a:gdLst>
                  <a:gd name="T0" fmla="*/ 0 w 65"/>
                  <a:gd name="T1" fmla="*/ 1 h 66"/>
                  <a:gd name="T2" fmla="*/ 0 w 65"/>
                  <a:gd name="T3" fmla="*/ 1 h 66"/>
                  <a:gd name="T4" fmla="*/ 0 w 65"/>
                  <a:gd name="T5" fmla="*/ 1 h 66"/>
                  <a:gd name="T6" fmla="*/ 0 w 65"/>
                  <a:gd name="T7" fmla="*/ 1 h 66"/>
                  <a:gd name="T8" fmla="*/ 0 w 65"/>
                  <a:gd name="T9" fmla="*/ 1 h 66"/>
                  <a:gd name="T10" fmla="*/ 0 w 65"/>
                  <a:gd name="T11" fmla="*/ 1 h 66"/>
                  <a:gd name="T12" fmla="*/ 0 w 65"/>
                  <a:gd name="T13" fmla="*/ 0 h 66"/>
                  <a:gd name="T14" fmla="*/ 0 w 65"/>
                  <a:gd name="T15" fmla="*/ 1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5" h="66">
                    <a:moveTo>
                      <a:pt x="0" y="48"/>
                    </a:moveTo>
                    <a:lnTo>
                      <a:pt x="8" y="51"/>
                    </a:lnTo>
                    <a:lnTo>
                      <a:pt x="46" y="66"/>
                    </a:lnTo>
                    <a:lnTo>
                      <a:pt x="65" y="19"/>
                    </a:lnTo>
                    <a:lnTo>
                      <a:pt x="24" y="3"/>
                    </a:lnTo>
                    <a:lnTo>
                      <a:pt x="23" y="3"/>
                    </a:lnTo>
                    <a:lnTo>
                      <a:pt x="15" y="0"/>
                    </a:lnTo>
                    <a:lnTo>
                      <a:pt x="0" y="4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 name="Freeform 218"/>
              <p:cNvSpPr>
                <a:spLocks/>
              </p:cNvSpPr>
              <p:nvPr/>
            </p:nvSpPr>
            <p:spPr bwMode="auto">
              <a:xfrm>
                <a:off x="2916" y="2466"/>
                <a:ext cx="34" cy="34"/>
              </a:xfrm>
              <a:custGeom>
                <a:avLst/>
                <a:gdLst>
                  <a:gd name="T0" fmla="*/ 0 w 66"/>
                  <a:gd name="T1" fmla="*/ 1 h 68"/>
                  <a:gd name="T2" fmla="*/ 1 w 66"/>
                  <a:gd name="T3" fmla="*/ 1 h 68"/>
                  <a:gd name="T4" fmla="*/ 1 w 66"/>
                  <a:gd name="T5" fmla="*/ 1 h 68"/>
                  <a:gd name="T6" fmla="*/ 1 w 66"/>
                  <a:gd name="T7" fmla="*/ 1 h 68"/>
                  <a:gd name="T8" fmla="*/ 1 w 66"/>
                  <a:gd name="T9" fmla="*/ 1 h 68"/>
                  <a:gd name="T10" fmla="*/ 1 w 66"/>
                  <a:gd name="T11" fmla="*/ 0 h 68"/>
                  <a:gd name="T12" fmla="*/ 0 w 66"/>
                  <a:gd name="T13" fmla="*/ 1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68">
                    <a:moveTo>
                      <a:pt x="0" y="45"/>
                    </a:moveTo>
                    <a:lnTo>
                      <a:pt x="5" y="47"/>
                    </a:lnTo>
                    <a:lnTo>
                      <a:pt x="44" y="68"/>
                    </a:lnTo>
                    <a:lnTo>
                      <a:pt x="66" y="22"/>
                    </a:lnTo>
                    <a:lnTo>
                      <a:pt x="27" y="2"/>
                    </a:lnTo>
                    <a:lnTo>
                      <a:pt x="21" y="0"/>
                    </a:lnTo>
                    <a:lnTo>
                      <a:pt x="0" y="4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 name="Freeform 219"/>
              <p:cNvSpPr>
                <a:spLocks/>
              </p:cNvSpPr>
              <p:nvPr/>
            </p:nvSpPr>
            <p:spPr bwMode="auto">
              <a:xfrm>
                <a:off x="2959" y="2492"/>
                <a:ext cx="35" cy="35"/>
              </a:xfrm>
              <a:custGeom>
                <a:avLst/>
                <a:gdLst>
                  <a:gd name="T0" fmla="*/ 0 w 69"/>
                  <a:gd name="T1" fmla="*/ 1 h 70"/>
                  <a:gd name="T2" fmla="*/ 1 w 69"/>
                  <a:gd name="T3" fmla="*/ 1 h 70"/>
                  <a:gd name="T4" fmla="*/ 1 w 69"/>
                  <a:gd name="T5" fmla="*/ 1 h 70"/>
                  <a:gd name="T6" fmla="*/ 1 w 69"/>
                  <a:gd name="T7" fmla="*/ 1 h 70"/>
                  <a:gd name="T8" fmla="*/ 1 w 69"/>
                  <a:gd name="T9" fmla="*/ 1 h 70"/>
                  <a:gd name="T10" fmla="*/ 1 w 69"/>
                  <a:gd name="T11" fmla="*/ 1 h 70"/>
                  <a:gd name="T12" fmla="*/ 1 w 69"/>
                  <a:gd name="T13" fmla="*/ 0 h 70"/>
                  <a:gd name="T14" fmla="*/ 0 w 69"/>
                  <a:gd name="T15" fmla="*/ 1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0">
                    <a:moveTo>
                      <a:pt x="0" y="43"/>
                    </a:moveTo>
                    <a:lnTo>
                      <a:pt x="3" y="45"/>
                    </a:lnTo>
                    <a:lnTo>
                      <a:pt x="41" y="70"/>
                    </a:lnTo>
                    <a:lnTo>
                      <a:pt x="69" y="29"/>
                    </a:lnTo>
                    <a:lnTo>
                      <a:pt x="30" y="4"/>
                    </a:lnTo>
                    <a:lnTo>
                      <a:pt x="30" y="3"/>
                    </a:lnTo>
                    <a:lnTo>
                      <a:pt x="27" y="0"/>
                    </a:lnTo>
                    <a:lnTo>
                      <a:pt x="0" y="43"/>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 name="Freeform 220"/>
              <p:cNvSpPr>
                <a:spLocks/>
              </p:cNvSpPr>
              <p:nvPr/>
            </p:nvSpPr>
            <p:spPr bwMode="auto">
              <a:xfrm>
                <a:off x="2998" y="2522"/>
                <a:ext cx="35" cy="37"/>
              </a:xfrm>
              <a:custGeom>
                <a:avLst/>
                <a:gdLst>
                  <a:gd name="T0" fmla="*/ 0 w 69"/>
                  <a:gd name="T1" fmla="*/ 1 h 73"/>
                  <a:gd name="T2" fmla="*/ 1 w 69"/>
                  <a:gd name="T3" fmla="*/ 1 h 73"/>
                  <a:gd name="T4" fmla="*/ 1 w 69"/>
                  <a:gd name="T5" fmla="*/ 1 h 73"/>
                  <a:gd name="T6" fmla="*/ 1 w 69"/>
                  <a:gd name="T7" fmla="*/ 1 h 73"/>
                  <a:gd name="T8" fmla="*/ 1 w 69"/>
                  <a:gd name="T9" fmla="*/ 1 h 73"/>
                  <a:gd name="T10" fmla="*/ 1 w 69"/>
                  <a:gd name="T11" fmla="*/ 1 h 73"/>
                  <a:gd name="T12" fmla="*/ 1 w 69"/>
                  <a:gd name="T13" fmla="*/ 0 h 73"/>
                  <a:gd name="T14" fmla="*/ 0 w 69"/>
                  <a:gd name="T15" fmla="*/ 1 h 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73">
                    <a:moveTo>
                      <a:pt x="0" y="39"/>
                    </a:moveTo>
                    <a:lnTo>
                      <a:pt x="2" y="40"/>
                    </a:lnTo>
                    <a:lnTo>
                      <a:pt x="36" y="73"/>
                    </a:lnTo>
                    <a:lnTo>
                      <a:pt x="69" y="36"/>
                    </a:lnTo>
                    <a:lnTo>
                      <a:pt x="36" y="3"/>
                    </a:lnTo>
                    <a:lnTo>
                      <a:pt x="34" y="1"/>
                    </a:lnTo>
                    <a:lnTo>
                      <a:pt x="32" y="0"/>
                    </a:lnTo>
                    <a:lnTo>
                      <a:pt x="0" y="3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 name="Freeform 221"/>
              <p:cNvSpPr>
                <a:spLocks/>
              </p:cNvSpPr>
              <p:nvPr/>
            </p:nvSpPr>
            <p:spPr bwMode="auto">
              <a:xfrm>
                <a:off x="3030" y="2561"/>
                <a:ext cx="36" cy="34"/>
              </a:xfrm>
              <a:custGeom>
                <a:avLst/>
                <a:gdLst>
                  <a:gd name="T0" fmla="*/ 0 w 72"/>
                  <a:gd name="T1" fmla="*/ 1 h 68"/>
                  <a:gd name="T2" fmla="*/ 1 w 72"/>
                  <a:gd name="T3" fmla="*/ 1 h 68"/>
                  <a:gd name="T4" fmla="*/ 1 w 72"/>
                  <a:gd name="T5" fmla="*/ 1 h 68"/>
                  <a:gd name="T6" fmla="*/ 1 w 72"/>
                  <a:gd name="T7" fmla="*/ 1 h 68"/>
                  <a:gd name="T8" fmla="*/ 1 w 72"/>
                  <a:gd name="T9" fmla="*/ 1 h 68"/>
                  <a:gd name="T10" fmla="*/ 1 w 72"/>
                  <a:gd name="T11" fmla="*/ 1 h 68"/>
                  <a:gd name="T12" fmla="*/ 1 w 72"/>
                  <a:gd name="T13" fmla="*/ 0 h 68"/>
                  <a:gd name="T14" fmla="*/ 0 w 72"/>
                  <a:gd name="T15" fmla="*/ 1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68">
                    <a:moveTo>
                      <a:pt x="0" y="29"/>
                    </a:moveTo>
                    <a:lnTo>
                      <a:pt x="28" y="68"/>
                    </a:lnTo>
                    <a:lnTo>
                      <a:pt x="29" y="68"/>
                    </a:lnTo>
                    <a:lnTo>
                      <a:pt x="72" y="42"/>
                    </a:lnTo>
                    <a:lnTo>
                      <a:pt x="71" y="41"/>
                    </a:lnTo>
                    <a:lnTo>
                      <a:pt x="70" y="39"/>
                    </a:lnTo>
                    <a:lnTo>
                      <a:pt x="42" y="0"/>
                    </a:lnTo>
                    <a:lnTo>
                      <a:pt x="0" y="2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 name="Freeform 222"/>
              <p:cNvSpPr>
                <a:spLocks/>
              </p:cNvSpPr>
              <p:nvPr/>
            </p:nvSpPr>
            <p:spPr bwMode="auto">
              <a:xfrm>
                <a:off x="3056" y="2606"/>
                <a:ext cx="33" cy="32"/>
              </a:xfrm>
              <a:custGeom>
                <a:avLst/>
                <a:gdLst>
                  <a:gd name="T0" fmla="*/ 0 w 67"/>
                  <a:gd name="T1" fmla="*/ 1 h 64"/>
                  <a:gd name="T2" fmla="*/ 0 w 67"/>
                  <a:gd name="T3" fmla="*/ 1 h 64"/>
                  <a:gd name="T4" fmla="*/ 0 w 67"/>
                  <a:gd name="T5" fmla="*/ 1 h 64"/>
                  <a:gd name="T6" fmla="*/ 0 w 67"/>
                  <a:gd name="T7" fmla="*/ 1 h 64"/>
                  <a:gd name="T8" fmla="*/ 0 w 67"/>
                  <a:gd name="T9" fmla="*/ 1 h 64"/>
                  <a:gd name="T10" fmla="*/ 0 w 67"/>
                  <a:gd name="T11" fmla="*/ 0 h 64"/>
                  <a:gd name="T12" fmla="*/ 0 w 67"/>
                  <a:gd name="T13" fmla="*/ 1 h 6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7" h="64">
                    <a:moveTo>
                      <a:pt x="0" y="20"/>
                    </a:moveTo>
                    <a:lnTo>
                      <a:pt x="19" y="64"/>
                    </a:lnTo>
                    <a:lnTo>
                      <a:pt x="67" y="49"/>
                    </a:lnTo>
                    <a:lnTo>
                      <a:pt x="67" y="48"/>
                    </a:lnTo>
                    <a:lnTo>
                      <a:pt x="65" y="45"/>
                    </a:lnTo>
                    <a:lnTo>
                      <a:pt x="47" y="0"/>
                    </a:lnTo>
                    <a:lnTo>
                      <a:pt x="0" y="2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 name="Freeform 223"/>
              <p:cNvSpPr>
                <a:spLocks/>
              </p:cNvSpPr>
              <p:nvPr/>
            </p:nvSpPr>
            <p:spPr bwMode="auto">
              <a:xfrm>
                <a:off x="3073" y="2654"/>
                <a:ext cx="29" cy="31"/>
              </a:xfrm>
              <a:custGeom>
                <a:avLst/>
                <a:gdLst>
                  <a:gd name="T0" fmla="*/ 0 w 58"/>
                  <a:gd name="T1" fmla="*/ 1 h 62"/>
                  <a:gd name="T2" fmla="*/ 1 w 58"/>
                  <a:gd name="T3" fmla="*/ 1 h 62"/>
                  <a:gd name="T4" fmla="*/ 1 w 58"/>
                  <a:gd name="T5" fmla="*/ 1 h 62"/>
                  <a:gd name="T6" fmla="*/ 1 w 58"/>
                  <a:gd name="T7" fmla="*/ 1 h 62"/>
                  <a:gd name="T8" fmla="*/ 1 w 58"/>
                  <a:gd name="T9" fmla="*/ 1 h 62"/>
                  <a:gd name="T10" fmla="*/ 1 w 58"/>
                  <a:gd name="T11" fmla="*/ 1 h 62"/>
                  <a:gd name="T12" fmla="*/ 1 w 58"/>
                  <a:gd name="T13" fmla="*/ 1 h 62"/>
                  <a:gd name="T14" fmla="*/ 1 w 58"/>
                  <a:gd name="T15" fmla="*/ 1 h 62"/>
                  <a:gd name="T16" fmla="*/ 1 w 58"/>
                  <a:gd name="T17" fmla="*/ 0 h 62"/>
                  <a:gd name="T18" fmla="*/ 0 w 58"/>
                  <a:gd name="T19" fmla="*/ 1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8" h="62">
                    <a:moveTo>
                      <a:pt x="0" y="15"/>
                    </a:moveTo>
                    <a:lnTo>
                      <a:pt x="1" y="16"/>
                    </a:lnTo>
                    <a:lnTo>
                      <a:pt x="5" y="43"/>
                    </a:lnTo>
                    <a:lnTo>
                      <a:pt x="9" y="62"/>
                    </a:lnTo>
                    <a:lnTo>
                      <a:pt x="58" y="53"/>
                    </a:lnTo>
                    <a:lnTo>
                      <a:pt x="55" y="34"/>
                    </a:lnTo>
                    <a:lnTo>
                      <a:pt x="55" y="33"/>
                    </a:lnTo>
                    <a:lnTo>
                      <a:pt x="50" y="5"/>
                    </a:lnTo>
                    <a:lnTo>
                      <a:pt x="48" y="0"/>
                    </a:lnTo>
                    <a:lnTo>
                      <a:pt x="0" y="1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6" name="Freeform 224"/>
              <p:cNvSpPr>
                <a:spLocks/>
              </p:cNvSpPr>
              <p:nvPr/>
            </p:nvSpPr>
            <p:spPr bwMode="auto">
              <a:xfrm>
                <a:off x="3080" y="2707"/>
                <a:ext cx="26" cy="26"/>
              </a:xfrm>
              <a:custGeom>
                <a:avLst/>
                <a:gdLst>
                  <a:gd name="T0" fmla="*/ 0 w 51"/>
                  <a:gd name="T1" fmla="*/ 1 h 51"/>
                  <a:gd name="T2" fmla="*/ 1 w 51"/>
                  <a:gd name="T3" fmla="*/ 1 h 51"/>
                  <a:gd name="T4" fmla="*/ 1 w 51"/>
                  <a:gd name="T5" fmla="*/ 1 h 51"/>
                  <a:gd name="T6" fmla="*/ 1 w 51"/>
                  <a:gd name="T7" fmla="*/ 1 h 51"/>
                  <a:gd name="T8" fmla="*/ 1 w 51"/>
                  <a:gd name="T9" fmla="*/ 1 h 51"/>
                  <a:gd name="T10" fmla="*/ 1 w 51"/>
                  <a:gd name="T11" fmla="*/ 0 h 51"/>
                  <a:gd name="T12" fmla="*/ 0 w 51"/>
                  <a:gd name="T13" fmla="*/ 1 h 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51">
                    <a:moveTo>
                      <a:pt x="0" y="2"/>
                    </a:moveTo>
                    <a:lnTo>
                      <a:pt x="1" y="22"/>
                    </a:lnTo>
                    <a:lnTo>
                      <a:pt x="1" y="51"/>
                    </a:lnTo>
                    <a:lnTo>
                      <a:pt x="51" y="51"/>
                    </a:lnTo>
                    <a:lnTo>
                      <a:pt x="51" y="21"/>
                    </a:lnTo>
                    <a:lnTo>
                      <a:pt x="50" y="0"/>
                    </a:lnTo>
                    <a:lnTo>
                      <a:pt x="0" y="2"/>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7" name="Freeform 225"/>
              <p:cNvSpPr>
                <a:spLocks/>
              </p:cNvSpPr>
              <p:nvPr/>
            </p:nvSpPr>
            <p:spPr bwMode="auto">
              <a:xfrm>
                <a:off x="3077" y="2757"/>
                <a:ext cx="28" cy="28"/>
              </a:xfrm>
              <a:custGeom>
                <a:avLst/>
                <a:gdLst>
                  <a:gd name="T0" fmla="*/ 1 w 55"/>
                  <a:gd name="T1" fmla="*/ 0 h 55"/>
                  <a:gd name="T2" fmla="*/ 0 w 55"/>
                  <a:gd name="T3" fmla="*/ 1 h 55"/>
                  <a:gd name="T4" fmla="*/ 1 w 55"/>
                  <a:gd name="T5" fmla="*/ 1 h 55"/>
                  <a:gd name="T6" fmla="*/ 1 w 55"/>
                  <a:gd name="T7" fmla="*/ 1 h 55"/>
                  <a:gd name="T8" fmla="*/ 1 w 55"/>
                  <a:gd name="T9" fmla="*/ 0 h 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55">
                    <a:moveTo>
                      <a:pt x="5" y="0"/>
                    </a:moveTo>
                    <a:lnTo>
                      <a:pt x="0" y="50"/>
                    </a:lnTo>
                    <a:lnTo>
                      <a:pt x="50" y="55"/>
                    </a:lnTo>
                    <a:lnTo>
                      <a:pt x="55" y="5"/>
                    </a:lnTo>
                    <a:lnTo>
                      <a:pt x="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8" name="Freeform 226"/>
              <p:cNvSpPr>
                <a:spLocks/>
              </p:cNvSpPr>
              <p:nvPr/>
            </p:nvSpPr>
            <p:spPr bwMode="auto">
              <a:xfrm>
                <a:off x="3068" y="2805"/>
                <a:ext cx="30" cy="31"/>
              </a:xfrm>
              <a:custGeom>
                <a:avLst/>
                <a:gdLst>
                  <a:gd name="T0" fmla="*/ 1 w 60"/>
                  <a:gd name="T1" fmla="*/ 0 h 60"/>
                  <a:gd name="T2" fmla="*/ 1 w 60"/>
                  <a:gd name="T3" fmla="*/ 1 h 60"/>
                  <a:gd name="T4" fmla="*/ 0 w 60"/>
                  <a:gd name="T5" fmla="*/ 1 h 60"/>
                  <a:gd name="T6" fmla="*/ 1 w 60"/>
                  <a:gd name="T7" fmla="*/ 1 h 60"/>
                  <a:gd name="T8" fmla="*/ 1 w 60"/>
                  <a:gd name="T9" fmla="*/ 1 h 60"/>
                  <a:gd name="T10" fmla="*/ 1 w 60"/>
                  <a:gd name="T11" fmla="*/ 1 h 60"/>
                  <a:gd name="T12" fmla="*/ 1 w 60"/>
                  <a:gd name="T13" fmla="*/ 1 h 60"/>
                  <a:gd name="T14" fmla="*/ 1 w 60"/>
                  <a:gd name="T15" fmla="*/ 0 h 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0" h="60">
                    <a:moveTo>
                      <a:pt x="10" y="0"/>
                    </a:moveTo>
                    <a:lnTo>
                      <a:pt x="6" y="20"/>
                    </a:lnTo>
                    <a:lnTo>
                      <a:pt x="0" y="48"/>
                    </a:lnTo>
                    <a:lnTo>
                      <a:pt x="49" y="60"/>
                    </a:lnTo>
                    <a:lnTo>
                      <a:pt x="55" y="31"/>
                    </a:lnTo>
                    <a:lnTo>
                      <a:pt x="57" y="30"/>
                    </a:lnTo>
                    <a:lnTo>
                      <a:pt x="60" y="10"/>
                    </a:lnTo>
                    <a:lnTo>
                      <a:pt x="10"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9" name="Freeform 227"/>
              <p:cNvSpPr>
                <a:spLocks/>
              </p:cNvSpPr>
              <p:nvPr/>
            </p:nvSpPr>
            <p:spPr bwMode="auto">
              <a:xfrm>
                <a:off x="3053" y="2853"/>
                <a:ext cx="32" cy="32"/>
              </a:xfrm>
              <a:custGeom>
                <a:avLst/>
                <a:gdLst>
                  <a:gd name="T0" fmla="*/ 1 w 64"/>
                  <a:gd name="T1" fmla="*/ 0 h 64"/>
                  <a:gd name="T2" fmla="*/ 0 w 64"/>
                  <a:gd name="T3" fmla="*/ 1 h 64"/>
                  <a:gd name="T4" fmla="*/ 1 w 64"/>
                  <a:gd name="T5" fmla="*/ 1 h 64"/>
                  <a:gd name="T6" fmla="*/ 1 w 64"/>
                  <a:gd name="T7" fmla="*/ 1 h 64"/>
                  <a:gd name="T8" fmla="*/ 1 w 64"/>
                  <a:gd name="T9" fmla="*/ 0 h 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4">
                    <a:moveTo>
                      <a:pt x="16" y="0"/>
                    </a:moveTo>
                    <a:lnTo>
                      <a:pt x="0" y="48"/>
                    </a:lnTo>
                    <a:lnTo>
                      <a:pt x="48" y="64"/>
                    </a:lnTo>
                    <a:lnTo>
                      <a:pt x="64" y="17"/>
                    </a:lnTo>
                    <a:lnTo>
                      <a:pt x="1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0" name="Freeform 228"/>
              <p:cNvSpPr>
                <a:spLocks/>
              </p:cNvSpPr>
              <p:nvPr/>
            </p:nvSpPr>
            <p:spPr bwMode="auto">
              <a:xfrm>
                <a:off x="3031" y="2898"/>
                <a:ext cx="35" cy="34"/>
              </a:xfrm>
              <a:custGeom>
                <a:avLst/>
                <a:gdLst>
                  <a:gd name="T0" fmla="*/ 1 w 69"/>
                  <a:gd name="T1" fmla="*/ 0 h 68"/>
                  <a:gd name="T2" fmla="*/ 1 w 69"/>
                  <a:gd name="T3" fmla="*/ 1 h 68"/>
                  <a:gd name="T4" fmla="*/ 0 w 69"/>
                  <a:gd name="T5" fmla="*/ 1 h 68"/>
                  <a:gd name="T6" fmla="*/ 1 w 69"/>
                  <a:gd name="T7" fmla="*/ 1 h 68"/>
                  <a:gd name="T8" fmla="*/ 1 w 69"/>
                  <a:gd name="T9" fmla="*/ 1 h 68"/>
                  <a:gd name="T10" fmla="*/ 1 w 69"/>
                  <a:gd name="T11" fmla="*/ 1 h 68"/>
                  <a:gd name="T12" fmla="*/ 1 w 69"/>
                  <a:gd name="T13" fmla="*/ 1 h 68"/>
                  <a:gd name="T14" fmla="*/ 1 w 69"/>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9" h="68">
                    <a:moveTo>
                      <a:pt x="24" y="0"/>
                    </a:moveTo>
                    <a:lnTo>
                      <a:pt x="18" y="12"/>
                    </a:lnTo>
                    <a:lnTo>
                      <a:pt x="0" y="43"/>
                    </a:lnTo>
                    <a:lnTo>
                      <a:pt x="44" y="68"/>
                    </a:lnTo>
                    <a:lnTo>
                      <a:pt x="62" y="36"/>
                    </a:lnTo>
                    <a:lnTo>
                      <a:pt x="63" y="34"/>
                    </a:lnTo>
                    <a:lnTo>
                      <a:pt x="69" y="21"/>
                    </a:lnTo>
                    <a:lnTo>
                      <a:pt x="2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1" name="Freeform 229"/>
              <p:cNvSpPr>
                <a:spLocks/>
              </p:cNvSpPr>
              <p:nvPr/>
            </p:nvSpPr>
            <p:spPr bwMode="auto">
              <a:xfrm>
                <a:off x="3006" y="2940"/>
                <a:ext cx="34" cy="36"/>
              </a:xfrm>
              <a:custGeom>
                <a:avLst/>
                <a:gdLst>
                  <a:gd name="T0" fmla="*/ 0 w 70"/>
                  <a:gd name="T1" fmla="*/ 0 h 72"/>
                  <a:gd name="T2" fmla="*/ 0 w 70"/>
                  <a:gd name="T3" fmla="*/ 1 h 72"/>
                  <a:gd name="T4" fmla="*/ 0 w 70"/>
                  <a:gd name="T5" fmla="*/ 1 h 72"/>
                  <a:gd name="T6" fmla="*/ 0 w 70"/>
                  <a:gd name="T7" fmla="*/ 1 h 72"/>
                  <a:gd name="T8" fmla="*/ 0 w 70"/>
                  <a:gd name="T9" fmla="*/ 1 h 72"/>
                  <a:gd name="T10" fmla="*/ 0 w 70"/>
                  <a:gd name="T11" fmla="*/ 1 h 72"/>
                  <a:gd name="T12" fmla="*/ 0 w 70"/>
                  <a:gd name="T13" fmla="*/ 1 h 72"/>
                  <a:gd name="T14" fmla="*/ 0 w 70"/>
                  <a:gd name="T15" fmla="*/ 0 h 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72">
                    <a:moveTo>
                      <a:pt x="27" y="0"/>
                    </a:moveTo>
                    <a:lnTo>
                      <a:pt x="7" y="34"/>
                    </a:lnTo>
                    <a:lnTo>
                      <a:pt x="0" y="40"/>
                    </a:lnTo>
                    <a:lnTo>
                      <a:pt x="41" y="72"/>
                    </a:lnTo>
                    <a:lnTo>
                      <a:pt x="47" y="63"/>
                    </a:lnTo>
                    <a:lnTo>
                      <a:pt x="48" y="62"/>
                    </a:lnTo>
                    <a:lnTo>
                      <a:pt x="70" y="28"/>
                    </a:lnTo>
                    <a:lnTo>
                      <a:pt x="2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2" name="Freeform 230"/>
              <p:cNvSpPr>
                <a:spLocks/>
              </p:cNvSpPr>
              <p:nvPr/>
            </p:nvSpPr>
            <p:spPr bwMode="auto">
              <a:xfrm>
                <a:off x="2974" y="2980"/>
                <a:ext cx="37" cy="35"/>
              </a:xfrm>
              <a:custGeom>
                <a:avLst/>
                <a:gdLst>
                  <a:gd name="T0" fmla="*/ 1 w 73"/>
                  <a:gd name="T1" fmla="*/ 0 h 69"/>
                  <a:gd name="T2" fmla="*/ 0 w 73"/>
                  <a:gd name="T3" fmla="*/ 1 h 69"/>
                  <a:gd name="T4" fmla="*/ 1 w 73"/>
                  <a:gd name="T5" fmla="*/ 1 h 69"/>
                  <a:gd name="T6" fmla="*/ 1 w 73"/>
                  <a:gd name="T7" fmla="*/ 1 h 69"/>
                  <a:gd name="T8" fmla="*/ 1 w 73"/>
                  <a:gd name="T9" fmla="*/ 1 h 69"/>
                  <a:gd name="T10" fmla="*/ 1 w 73"/>
                  <a:gd name="T11" fmla="*/ 0 h 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69">
                    <a:moveTo>
                      <a:pt x="33" y="0"/>
                    </a:moveTo>
                    <a:lnTo>
                      <a:pt x="0" y="36"/>
                    </a:lnTo>
                    <a:lnTo>
                      <a:pt x="39" y="69"/>
                    </a:lnTo>
                    <a:lnTo>
                      <a:pt x="71" y="32"/>
                    </a:lnTo>
                    <a:lnTo>
                      <a:pt x="73" y="30"/>
                    </a:lnTo>
                    <a:lnTo>
                      <a:pt x="33"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3" name="Freeform 231"/>
              <p:cNvSpPr>
                <a:spLocks/>
              </p:cNvSpPr>
              <p:nvPr/>
            </p:nvSpPr>
            <p:spPr bwMode="auto">
              <a:xfrm>
                <a:off x="2940" y="3017"/>
                <a:ext cx="36" cy="36"/>
              </a:xfrm>
              <a:custGeom>
                <a:avLst/>
                <a:gdLst>
                  <a:gd name="T0" fmla="*/ 1 w 72"/>
                  <a:gd name="T1" fmla="*/ 0 h 71"/>
                  <a:gd name="T2" fmla="*/ 1 w 72"/>
                  <a:gd name="T3" fmla="*/ 1 h 71"/>
                  <a:gd name="T4" fmla="*/ 0 w 72"/>
                  <a:gd name="T5" fmla="*/ 1 h 71"/>
                  <a:gd name="T6" fmla="*/ 1 w 72"/>
                  <a:gd name="T7" fmla="*/ 1 h 71"/>
                  <a:gd name="T8" fmla="*/ 1 w 72"/>
                  <a:gd name="T9" fmla="*/ 1 h 71"/>
                  <a:gd name="T10" fmla="*/ 1 w 72"/>
                  <a:gd name="T11" fmla="*/ 1 h 71"/>
                  <a:gd name="T12" fmla="*/ 1 w 72"/>
                  <a:gd name="T13" fmla="*/ 1 h 71"/>
                  <a:gd name="T14" fmla="*/ 1 w 72"/>
                  <a:gd name="T15" fmla="*/ 0 h 7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2" h="71">
                    <a:moveTo>
                      <a:pt x="36" y="0"/>
                    </a:moveTo>
                    <a:lnTo>
                      <a:pt x="18" y="19"/>
                    </a:lnTo>
                    <a:lnTo>
                      <a:pt x="0" y="34"/>
                    </a:lnTo>
                    <a:lnTo>
                      <a:pt x="36" y="71"/>
                    </a:lnTo>
                    <a:lnTo>
                      <a:pt x="53" y="55"/>
                    </a:lnTo>
                    <a:lnTo>
                      <a:pt x="55" y="54"/>
                    </a:lnTo>
                    <a:lnTo>
                      <a:pt x="72" y="35"/>
                    </a:lnTo>
                    <a:lnTo>
                      <a:pt x="3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4" name="Freeform 232"/>
              <p:cNvSpPr>
                <a:spLocks/>
              </p:cNvSpPr>
              <p:nvPr/>
            </p:nvSpPr>
            <p:spPr bwMode="auto">
              <a:xfrm>
                <a:off x="2904" y="3051"/>
                <a:ext cx="35" cy="36"/>
              </a:xfrm>
              <a:custGeom>
                <a:avLst/>
                <a:gdLst>
                  <a:gd name="T0" fmla="*/ 1 w 70"/>
                  <a:gd name="T1" fmla="*/ 0 h 70"/>
                  <a:gd name="T2" fmla="*/ 0 w 70"/>
                  <a:gd name="T3" fmla="*/ 1 h 70"/>
                  <a:gd name="T4" fmla="*/ 1 w 70"/>
                  <a:gd name="T5" fmla="*/ 1 h 70"/>
                  <a:gd name="T6" fmla="*/ 1 w 70"/>
                  <a:gd name="T7" fmla="*/ 1 h 70"/>
                  <a:gd name="T8" fmla="*/ 1 w 70"/>
                  <a:gd name="T9" fmla="*/ 0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0">
                    <a:moveTo>
                      <a:pt x="36" y="0"/>
                    </a:moveTo>
                    <a:lnTo>
                      <a:pt x="0" y="34"/>
                    </a:lnTo>
                    <a:lnTo>
                      <a:pt x="33" y="70"/>
                    </a:lnTo>
                    <a:lnTo>
                      <a:pt x="70" y="36"/>
                    </a:lnTo>
                    <a:lnTo>
                      <a:pt x="3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37" name="Freeform 234"/>
            <p:cNvSpPr>
              <a:spLocks/>
            </p:cNvSpPr>
            <p:nvPr/>
          </p:nvSpPr>
          <p:spPr bwMode="auto">
            <a:xfrm>
              <a:off x="2866" y="3084"/>
              <a:ext cx="35" cy="36"/>
            </a:xfrm>
            <a:custGeom>
              <a:avLst/>
              <a:gdLst>
                <a:gd name="T0" fmla="*/ 1 w 70"/>
                <a:gd name="T1" fmla="*/ 0 h 72"/>
                <a:gd name="T2" fmla="*/ 0 w 70"/>
                <a:gd name="T3" fmla="*/ 1 h 72"/>
                <a:gd name="T4" fmla="*/ 1 w 70"/>
                <a:gd name="T5" fmla="*/ 1 h 72"/>
                <a:gd name="T6" fmla="*/ 1 w 70"/>
                <a:gd name="T7" fmla="*/ 1 h 72"/>
                <a:gd name="T8" fmla="*/ 1 w 70"/>
                <a:gd name="T9" fmla="*/ 0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2">
                  <a:moveTo>
                    <a:pt x="38" y="0"/>
                  </a:moveTo>
                  <a:lnTo>
                    <a:pt x="0" y="33"/>
                  </a:lnTo>
                  <a:lnTo>
                    <a:pt x="33" y="72"/>
                  </a:lnTo>
                  <a:lnTo>
                    <a:pt x="70" y="39"/>
                  </a:lnTo>
                  <a:lnTo>
                    <a:pt x="3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 name="Freeform 235"/>
            <p:cNvSpPr>
              <a:spLocks/>
            </p:cNvSpPr>
            <p:nvPr/>
          </p:nvSpPr>
          <p:spPr bwMode="auto">
            <a:xfrm>
              <a:off x="2827" y="3116"/>
              <a:ext cx="35" cy="36"/>
            </a:xfrm>
            <a:custGeom>
              <a:avLst/>
              <a:gdLst>
                <a:gd name="T0" fmla="*/ 1 w 70"/>
                <a:gd name="T1" fmla="*/ 0 h 71"/>
                <a:gd name="T2" fmla="*/ 1 w 70"/>
                <a:gd name="T3" fmla="*/ 1 h 71"/>
                <a:gd name="T4" fmla="*/ 0 w 70"/>
                <a:gd name="T5" fmla="*/ 1 h 71"/>
                <a:gd name="T6" fmla="*/ 1 w 70"/>
                <a:gd name="T7" fmla="*/ 1 h 71"/>
                <a:gd name="T8" fmla="*/ 1 w 70"/>
                <a:gd name="T9" fmla="*/ 1 h 71"/>
                <a:gd name="T10" fmla="*/ 1 w 70"/>
                <a:gd name="T11" fmla="*/ 1 h 71"/>
                <a:gd name="T12" fmla="*/ 1 w 70"/>
                <a:gd name="T13" fmla="*/ 0 h 7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71">
                  <a:moveTo>
                    <a:pt x="39" y="0"/>
                  </a:moveTo>
                  <a:lnTo>
                    <a:pt x="10" y="23"/>
                  </a:lnTo>
                  <a:lnTo>
                    <a:pt x="0" y="31"/>
                  </a:lnTo>
                  <a:lnTo>
                    <a:pt x="31" y="71"/>
                  </a:lnTo>
                  <a:lnTo>
                    <a:pt x="40" y="64"/>
                  </a:lnTo>
                  <a:lnTo>
                    <a:pt x="70" y="40"/>
                  </a:lnTo>
                  <a:lnTo>
                    <a:pt x="39"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 name="Freeform 236"/>
            <p:cNvSpPr>
              <a:spLocks/>
            </p:cNvSpPr>
            <p:nvPr/>
          </p:nvSpPr>
          <p:spPr bwMode="auto">
            <a:xfrm>
              <a:off x="2787" y="3148"/>
              <a:ext cx="36" cy="34"/>
            </a:xfrm>
            <a:custGeom>
              <a:avLst/>
              <a:gdLst>
                <a:gd name="T0" fmla="*/ 1 w 70"/>
                <a:gd name="T1" fmla="*/ 0 h 70"/>
                <a:gd name="T2" fmla="*/ 1 w 70"/>
                <a:gd name="T3" fmla="*/ 0 h 70"/>
                <a:gd name="T4" fmla="*/ 0 w 70"/>
                <a:gd name="T5" fmla="*/ 0 h 70"/>
                <a:gd name="T6" fmla="*/ 1 w 70"/>
                <a:gd name="T7" fmla="*/ 0 h 70"/>
                <a:gd name="T8" fmla="*/ 1 w 70"/>
                <a:gd name="T9" fmla="*/ 0 h 70"/>
                <a:gd name="T10" fmla="*/ 1 w 70"/>
                <a:gd name="T11" fmla="*/ 0 h 70"/>
                <a:gd name="T12" fmla="*/ 1 w 70"/>
                <a:gd name="T13" fmla="*/ 0 h 70"/>
                <a:gd name="T14" fmla="*/ 1 w 70"/>
                <a:gd name="T15" fmla="*/ 0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70">
                  <a:moveTo>
                    <a:pt x="40" y="0"/>
                  </a:moveTo>
                  <a:lnTo>
                    <a:pt x="37" y="2"/>
                  </a:lnTo>
                  <a:lnTo>
                    <a:pt x="0" y="28"/>
                  </a:lnTo>
                  <a:lnTo>
                    <a:pt x="27" y="70"/>
                  </a:lnTo>
                  <a:lnTo>
                    <a:pt x="66" y="43"/>
                  </a:lnTo>
                  <a:lnTo>
                    <a:pt x="68" y="42"/>
                  </a:lnTo>
                  <a:lnTo>
                    <a:pt x="70" y="39"/>
                  </a:lnTo>
                  <a:lnTo>
                    <a:pt x="40"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 name="Freeform 237"/>
            <p:cNvSpPr>
              <a:spLocks/>
            </p:cNvSpPr>
            <p:nvPr/>
          </p:nvSpPr>
          <p:spPr bwMode="auto">
            <a:xfrm>
              <a:off x="2745" y="3175"/>
              <a:ext cx="35" cy="34"/>
            </a:xfrm>
            <a:custGeom>
              <a:avLst/>
              <a:gdLst>
                <a:gd name="T0" fmla="*/ 1 w 70"/>
                <a:gd name="T1" fmla="*/ 0 h 69"/>
                <a:gd name="T2" fmla="*/ 1 w 70"/>
                <a:gd name="T3" fmla="*/ 0 h 69"/>
                <a:gd name="T4" fmla="*/ 0 w 70"/>
                <a:gd name="T5" fmla="*/ 0 h 69"/>
                <a:gd name="T6" fmla="*/ 1 w 70"/>
                <a:gd name="T7" fmla="*/ 0 h 69"/>
                <a:gd name="T8" fmla="*/ 1 w 70"/>
                <a:gd name="T9" fmla="*/ 0 h 69"/>
                <a:gd name="T10" fmla="*/ 1 w 70"/>
                <a:gd name="T11" fmla="*/ 0 h 69"/>
                <a:gd name="T12" fmla="*/ 1 w 70"/>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 h="69">
                  <a:moveTo>
                    <a:pt x="43" y="0"/>
                  </a:moveTo>
                  <a:lnTo>
                    <a:pt x="33" y="6"/>
                  </a:lnTo>
                  <a:lnTo>
                    <a:pt x="0" y="27"/>
                  </a:lnTo>
                  <a:lnTo>
                    <a:pt x="28" y="69"/>
                  </a:lnTo>
                  <a:lnTo>
                    <a:pt x="61" y="49"/>
                  </a:lnTo>
                  <a:lnTo>
                    <a:pt x="70" y="42"/>
                  </a:lnTo>
                  <a:lnTo>
                    <a:pt x="43"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 name="Freeform 238"/>
            <p:cNvSpPr>
              <a:spLocks/>
            </p:cNvSpPr>
            <p:nvPr/>
          </p:nvSpPr>
          <p:spPr bwMode="auto">
            <a:xfrm>
              <a:off x="2702" y="3201"/>
              <a:ext cx="34" cy="34"/>
            </a:xfrm>
            <a:custGeom>
              <a:avLst/>
              <a:gdLst>
                <a:gd name="T0" fmla="*/ 1 w 68"/>
                <a:gd name="T1" fmla="*/ 0 h 69"/>
                <a:gd name="T2" fmla="*/ 1 w 68"/>
                <a:gd name="T3" fmla="*/ 0 h 69"/>
                <a:gd name="T4" fmla="*/ 0 w 68"/>
                <a:gd name="T5" fmla="*/ 0 h 69"/>
                <a:gd name="T6" fmla="*/ 1 w 68"/>
                <a:gd name="T7" fmla="*/ 0 h 69"/>
                <a:gd name="T8" fmla="*/ 1 w 68"/>
                <a:gd name="T9" fmla="*/ 0 h 69"/>
                <a:gd name="T10" fmla="*/ 1 w 68"/>
                <a:gd name="T11" fmla="*/ 0 h 69"/>
                <a:gd name="T12" fmla="*/ 1 w 68"/>
                <a:gd name="T13" fmla="*/ 0 h 6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 h="69">
                  <a:moveTo>
                    <a:pt x="43" y="0"/>
                  </a:moveTo>
                  <a:lnTo>
                    <a:pt x="10" y="20"/>
                  </a:lnTo>
                  <a:lnTo>
                    <a:pt x="0" y="25"/>
                  </a:lnTo>
                  <a:lnTo>
                    <a:pt x="24" y="69"/>
                  </a:lnTo>
                  <a:lnTo>
                    <a:pt x="35" y="63"/>
                  </a:lnTo>
                  <a:lnTo>
                    <a:pt x="68" y="44"/>
                  </a:lnTo>
                  <a:lnTo>
                    <a:pt x="43"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239"/>
            <p:cNvSpPr>
              <a:spLocks/>
            </p:cNvSpPr>
            <p:nvPr/>
          </p:nvSpPr>
          <p:spPr bwMode="auto">
            <a:xfrm>
              <a:off x="2658" y="3226"/>
              <a:ext cx="34" cy="34"/>
            </a:xfrm>
            <a:custGeom>
              <a:avLst/>
              <a:gdLst>
                <a:gd name="T0" fmla="*/ 1 w 68"/>
                <a:gd name="T1" fmla="*/ 0 h 67"/>
                <a:gd name="T2" fmla="*/ 1 w 68"/>
                <a:gd name="T3" fmla="*/ 1 h 67"/>
                <a:gd name="T4" fmla="*/ 0 w 68"/>
                <a:gd name="T5" fmla="*/ 1 h 67"/>
                <a:gd name="T6" fmla="*/ 1 w 68"/>
                <a:gd name="T7" fmla="*/ 1 h 67"/>
                <a:gd name="T8" fmla="*/ 1 w 68"/>
                <a:gd name="T9" fmla="*/ 1 h 67"/>
                <a:gd name="T10" fmla="*/ 1 w 68"/>
                <a:gd name="T11" fmla="*/ 1 h 67"/>
                <a:gd name="T12" fmla="*/ 1 w 68"/>
                <a:gd name="T13" fmla="*/ 1 h 67"/>
                <a:gd name="T14" fmla="*/ 1 w 68"/>
                <a:gd name="T15" fmla="*/ 0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8" h="67">
                  <a:moveTo>
                    <a:pt x="44" y="0"/>
                  </a:moveTo>
                  <a:lnTo>
                    <a:pt x="17" y="13"/>
                  </a:lnTo>
                  <a:lnTo>
                    <a:pt x="0" y="22"/>
                  </a:lnTo>
                  <a:lnTo>
                    <a:pt x="22" y="67"/>
                  </a:lnTo>
                  <a:lnTo>
                    <a:pt x="40" y="59"/>
                  </a:lnTo>
                  <a:lnTo>
                    <a:pt x="41" y="57"/>
                  </a:lnTo>
                  <a:lnTo>
                    <a:pt x="68" y="42"/>
                  </a:lnTo>
                  <a:lnTo>
                    <a:pt x="4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240"/>
            <p:cNvSpPr>
              <a:spLocks/>
            </p:cNvSpPr>
            <p:nvPr/>
          </p:nvSpPr>
          <p:spPr bwMode="auto">
            <a:xfrm>
              <a:off x="2614" y="3248"/>
              <a:ext cx="34" cy="34"/>
            </a:xfrm>
            <a:custGeom>
              <a:avLst/>
              <a:gdLst>
                <a:gd name="T0" fmla="*/ 1 w 66"/>
                <a:gd name="T1" fmla="*/ 0 h 68"/>
                <a:gd name="T2" fmla="*/ 1 w 66"/>
                <a:gd name="T3" fmla="*/ 1 h 68"/>
                <a:gd name="T4" fmla="*/ 0 w 66"/>
                <a:gd name="T5" fmla="*/ 1 h 68"/>
                <a:gd name="T6" fmla="*/ 1 w 66"/>
                <a:gd name="T7" fmla="*/ 1 h 68"/>
                <a:gd name="T8" fmla="*/ 1 w 66"/>
                <a:gd name="T9" fmla="*/ 1 h 68"/>
                <a:gd name="T10" fmla="*/ 1 w 66"/>
                <a:gd name="T11" fmla="*/ 1 h 68"/>
                <a:gd name="T12" fmla="*/ 1 w 66"/>
                <a:gd name="T13" fmla="*/ 1 h 68"/>
                <a:gd name="T14" fmla="*/ 1 w 66"/>
                <a:gd name="T15" fmla="*/ 0 h 6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6" h="68">
                  <a:moveTo>
                    <a:pt x="44" y="0"/>
                  </a:moveTo>
                  <a:lnTo>
                    <a:pt x="19" y="12"/>
                  </a:lnTo>
                  <a:lnTo>
                    <a:pt x="0" y="21"/>
                  </a:lnTo>
                  <a:lnTo>
                    <a:pt x="20" y="68"/>
                  </a:lnTo>
                  <a:lnTo>
                    <a:pt x="40" y="58"/>
                  </a:lnTo>
                  <a:lnTo>
                    <a:pt x="41" y="58"/>
                  </a:lnTo>
                  <a:lnTo>
                    <a:pt x="66" y="45"/>
                  </a:lnTo>
                  <a:lnTo>
                    <a:pt x="44"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241"/>
            <p:cNvSpPr>
              <a:spLocks/>
            </p:cNvSpPr>
            <p:nvPr/>
          </p:nvSpPr>
          <p:spPr bwMode="auto">
            <a:xfrm>
              <a:off x="2568" y="3269"/>
              <a:ext cx="33" cy="34"/>
            </a:xfrm>
            <a:custGeom>
              <a:avLst/>
              <a:gdLst>
                <a:gd name="T0" fmla="*/ 1 w 65"/>
                <a:gd name="T1" fmla="*/ 0 h 67"/>
                <a:gd name="T2" fmla="*/ 1 w 65"/>
                <a:gd name="T3" fmla="*/ 1 h 67"/>
                <a:gd name="T4" fmla="*/ 0 w 65"/>
                <a:gd name="T5" fmla="*/ 1 h 67"/>
                <a:gd name="T6" fmla="*/ 1 w 65"/>
                <a:gd name="T7" fmla="*/ 1 h 67"/>
                <a:gd name="T8" fmla="*/ 1 w 65"/>
                <a:gd name="T9" fmla="*/ 1 h 67"/>
                <a:gd name="T10" fmla="*/ 1 w 65"/>
                <a:gd name="T11" fmla="*/ 1 h 67"/>
                <a:gd name="T12" fmla="*/ 1 w 65"/>
                <a:gd name="T13" fmla="*/ 1 h 67"/>
                <a:gd name="T14" fmla="*/ 1 w 65"/>
                <a:gd name="T15" fmla="*/ 0 h 6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5" h="67">
                  <a:moveTo>
                    <a:pt x="45" y="0"/>
                  </a:moveTo>
                  <a:lnTo>
                    <a:pt x="24" y="10"/>
                  </a:lnTo>
                  <a:lnTo>
                    <a:pt x="0" y="19"/>
                  </a:lnTo>
                  <a:lnTo>
                    <a:pt x="19" y="67"/>
                  </a:lnTo>
                  <a:lnTo>
                    <a:pt x="44" y="57"/>
                  </a:lnTo>
                  <a:lnTo>
                    <a:pt x="44" y="56"/>
                  </a:lnTo>
                  <a:lnTo>
                    <a:pt x="65" y="47"/>
                  </a:lnTo>
                  <a:lnTo>
                    <a:pt x="45"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242"/>
            <p:cNvSpPr>
              <a:spLocks/>
            </p:cNvSpPr>
            <p:nvPr/>
          </p:nvSpPr>
          <p:spPr bwMode="auto">
            <a:xfrm>
              <a:off x="2522" y="3289"/>
              <a:ext cx="33" cy="32"/>
            </a:xfrm>
            <a:custGeom>
              <a:avLst/>
              <a:gdLst>
                <a:gd name="T0" fmla="*/ 1 w 65"/>
                <a:gd name="T1" fmla="*/ 0 h 65"/>
                <a:gd name="T2" fmla="*/ 1 w 65"/>
                <a:gd name="T3" fmla="*/ 0 h 65"/>
                <a:gd name="T4" fmla="*/ 0 w 65"/>
                <a:gd name="T5" fmla="*/ 0 h 65"/>
                <a:gd name="T6" fmla="*/ 1 w 65"/>
                <a:gd name="T7" fmla="*/ 0 h 65"/>
                <a:gd name="T8" fmla="*/ 1 w 65"/>
                <a:gd name="T9" fmla="*/ 0 h 65"/>
                <a:gd name="T10" fmla="*/ 1 w 65"/>
                <a:gd name="T11" fmla="*/ 0 h 65"/>
                <a:gd name="T12" fmla="*/ 1 w 65"/>
                <a:gd name="T13" fmla="*/ 0 h 65"/>
                <a:gd name="T14" fmla="*/ 1 w 65"/>
                <a:gd name="T15" fmla="*/ 0 h 6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5" h="65">
                  <a:moveTo>
                    <a:pt x="46" y="0"/>
                  </a:moveTo>
                  <a:lnTo>
                    <a:pt x="31" y="5"/>
                  </a:lnTo>
                  <a:lnTo>
                    <a:pt x="0" y="17"/>
                  </a:lnTo>
                  <a:lnTo>
                    <a:pt x="17" y="65"/>
                  </a:lnTo>
                  <a:lnTo>
                    <a:pt x="49" y="53"/>
                  </a:lnTo>
                  <a:lnTo>
                    <a:pt x="50" y="53"/>
                  </a:lnTo>
                  <a:lnTo>
                    <a:pt x="65" y="47"/>
                  </a:lnTo>
                  <a:lnTo>
                    <a:pt x="46"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Freeform 243"/>
            <p:cNvSpPr>
              <a:spLocks/>
            </p:cNvSpPr>
            <p:nvPr/>
          </p:nvSpPr>
          <p:spPr bwMode="auto">
            <a:xfrm>
              <a:off x="2475" y="3304"/>
              <a:ext cx="31" cy="32"/>
            </a:xfrm>
            <a:custGeom>
              <a:avLst/>
              <a:gdLst>
                <a:gd name="T0" fmla="*/ 0 w 63"/>
                <a:gd name="T1" fmla="*/ 0 h 64"/>
                <a:gd name="T2" fmla="*/ 0 w 63"/>
                <a:gd name="T3" fmla="*/ 1 h 64"/>
                <a:gd name="T4" fmla="*/ 0 w 63"/>
                <a:gd name="T5" fmla="*/ 1 h 64"/>
                <a:gd name="T6" fmla="*/ 0 w 63"/>
                <a:gd name="T7" fmla="*/ 1 h 64"/>
                <a:gd name="T8" fmla="*/ 0 w 63"/>
                <a:gd name="T9" fmla="*/ 1 h 64"/>
                <a:gd name="T10" fmla="*/ 0 w 63"/>
                <a:gd name="T11" fmla="*/ 1 h 64"/>
                <a:gd name="T12" fmla="*/ 0 w 63"/>
                <a:gd name="T13" fmla="*/ 1 h 64"/>
                <a:gd name="T14" fmla="*/ 0 w 63"/>
                <a:gd name="T15" fmla="*/ 1 h 64"/>
                <a:gd name="T16" fmla="*/ 0 w 63"/>
                <a:gd name="T17" fmla="*/ 1 h 64"/>
                <a:gd name="T18" fmla="*/ 0 w 63"/>
                <a:gd name="T19" fmla="*/ 0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 h="64">
                  <a:moveTo>
                    <a:pt x="48" y="0"/>
                  </a:moveTo>
                  <a:lnTo>
                    <a:pt x="46" y="1"/>
                  </a:lnTo>
                  <a:lnTo>
                    <a:pt x="7" y="14"/>
                  </a:lnTo>
                  <a:lnTo>
                    <a:pt x="0" y="15"/>
                  </a:lnTo>
                  <a:lnTo>
                    <a:pt x="14" y="64"/>
                  </a:lnTo>
                  <a:lnTo>
                    <a:pt x="20" y="61"/>
                  </a:lnTo>
                  <a:lnTo>
                    <a:pt x="22" y="61"/>
                  </a:lnTo>
                  <a:lnTo>
                    <a:pt x="61" y="49"/>
                  </a:lnTo>
                  <a:lnTo>
                    <a:pt x="63" y="49"/>
                  </a:lnTo>
                  <a:lnTo>
                    <a:pt x="4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244"/>
            <p:cNvSpPr>
              <a:spLocks/>
            </p:cNvSpPr>
            <p:nvPr/>
          </p:nvSpPr>
          <p:spPr bwMode="auto">
            <a:xfrm>
              <a:off x="2427" y="3318"/>
              <a:ext cx="30" cy="31"/>
            </a:xfrm>
            <a:custGeom>
              <a:avLst/>
              <a:gdLst>
                <a:gd name="T0" fmla="*/ 1 w 60"/>
                <a:gd name="T1" fmla="*/ 0 h 62"/>
                <a:gd name="T2" fmla="*/ 1 w 60"/>
                <a:gd name="T3" fmla="*/ 1 h 62"/>
                <a:gd name="T4" fmla="*/ 1 w 60"/>
                <a:gd name="T5" fmla="*/ 1 h 62"/>
                <a:gd name="T6" fmla="*/ 0 w 60"/>
                <a:gd name="T7" fmla="*/ 1 h 62"/>
                <a:gd name="T8" fmla="*/ 1 w 60"/>
                <a:gd name="T9" fmla="*/ 1 h 62"/>
                <a:gd name="T10" fmla="*/ 1 w 60"/>
                <a:gd name="T11" fmla="*/ 1 h 62"/>
                <a:gd name="T12" fmla="*/ 1 w 60"/>
                <a:gd name="T13" fmla="*/ 1 h 62"/>
                <a:gd name="T14" fmla="*/ 1 w 60"/>
                <a:gd name="T15" fmla="*/ 1 h 62"/>
                <a:gd name="T16" fmla="*/ 1 w 60"/>
                <a:gd name="T17" fmla="*/ 1 h 62"/>
                <a:gd name="T18" fmla="*/ 1 w 60"/>
                <a:gd name="T19" fmla="*/ 0 h 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62">
                  <a:moveTo>
                    <a:pt x="48" y="0"/>
                  </a:moveTo>
                  <a:lnTo>
                    <a:pt x="31" y="6"/>
                  </a:lnTo>
                  <a:lnTo>
                    <a:pt x="1" y="13"/>
                  </a:lnTo>
                  <a:lnTo>
                    <a:pt x="0" y="13"/>
                  </a:lnTo>
                  <a:lnTo>
                    <a:pt x="10" y="62"/>
                  </a:lnTo>
                  <a:lnTo>
                    <a:pt x="11" y="62"/>
                  </a:lnTo>
                  <a:lnTo>
                    <a:pt x="12" y="61"/>
                  </a:lnTo>
                  <a:lnTo>
                    <a:pt x="44" y="53"/>
                  </a:lnTo>
                  <a:lnTo>
                    <a:pt x="60" y="50"/>
                  </a:lnTo>
                  <a:lnTo>
                    <a:pt x="48"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245"/>
            <p:cNvSpPr>
              <a:spLocks/>
            </p:cNvSpPr>
            <p:nvPr/>
          </p:nvSpPr>
          <p:spPr bwMode="auto">
            <a:xfrm>
              <a:off x="2379" y="3329"/>
              <a:ext cx="28" cy="28"/>
            </a:xfrm>
            <a:custGeom>
              <a:avLst/>
              <a:gdLst>
                <a:gd name="T0" fmla="*/ 1 w 55"/>
                <a:gd name="T1" fmla="*/ 0 h 57"/>
                <a:gd name="T2" fmla="*/ 1 w 55"/>
                <a:gd name="T3" fmla="*/ 0 h 57"/>
                <a:gd name="T4" fmla="*/ 1 w 55"/>
                <a:gd name="T5" fmla="*/ 0 h 57"/>
                <a:gd name="T6" fmla="*/ 0 w 55"/>
                <a:gd name="T7" fmla="*/ 0 h 57"/>
                <a:gd name="T8" fmla="*/ 1 w 55"/>
                <a:gd name="T9" fmla="*/ 0 h 57"/>
                <a:gd name="T10" fmla="*/ 1 w 55"/>
                <a:gd name="T11" fmla="*/ 0 h 57"/>
                <a:gd name="T12" fmla="*/ 1 w 55"/>
                <a:gd name="T13" fmla="*/ 0 h 57"/>
                <a:gd name="T14" fmla="*/ 1 w 55"/>
                <a:gd name="T15" fmla="*/ 0 h 57"/>
                <a:gd name="T16" fmla="*/ 1 w 55"/>
                <a:gd name="T17" fmla="*/ 0 h 57"/>
                <a:gd name="T18" fmla="*/ 1 w 55"/>
                <a:gd name="T19" fmla="*/ 0 h 57"/>
                <a:gd name="T20" fmla="*/ 1 w 55"/>
                <a:gd name="T21" fmla="*/ 0 h 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5" h="57">
                  <a:moveTo>
                    <a:pt x="47" y="0"/>
                  </a:moveTo>
                  <a:lnTo>
                    <a:pt x="42" y="1"/>
                  </a:lnTo>
                  <a:lnTo>
                    <a:pt x="19" y="5"/>
                  </a:lnTo>
                  <a:lnTo>
                    <a:pt x="0" y="6"/>
                  </a:lnTo>
                  <a:lnTo>
                    <a:pt x="3" y="57"/>
                  </a:lnTo>
                  <a:lnTo>
                    <a:pt x="23" y="55"/>
                  </a:lnTo>
                  <a:lnTo>
                    <a:pt x="25" y="55"/>
                  </a:lnTo>
                  <a:lnTo>
                    <a:pt x="49" y="51"/>
                  </a:lnTo>
                  <a:lnTo>
                    <a:pt x="50" y="51"/>
                  </a:lnTo>
                  <a:lnTo>
                    <a:pt x="55" y="50"/>
                  </a:lnTo>
                  <a:lnTo>
                    <a:pt x="47" y="0"/>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Freeform 246"/>
            <p:cNvSpPr>
              <a:spLocks/>
            </p:cNvSpPr>
            <p:nvPr/>
          </p:nvSpPr>
          <p:spPr bwMode="auto">
            <a:xfrm>
              <a:off x="2327" y="3328"/>
              <a:ext cx="29" cy="29"/>
            </a:xfrm>
            <a:custGeom>
              <a:avLst/>
              <a:gdLst>
                <a:gd name="T0" fmla="*/ 0 w 59"/>
                <a:gd name="T1" fmla="*/ 1 h 58"/>
                <a:gd name="T2" fmla="*/ 0 w 59"/>
                <a:gd name="T3" fmla="*/ 1 h 58"/>
                <a:gd name="T4" fmla="*/ 0 w 59"/>
                <a:gd name="T5" fmla="*/ 0 h 58"/>
                <a:gd name="T6" fmla="*/ 0 w 59"/>
                <a:gd name="T7" fmla="*/ 1 h 58"/>
                <a:gd name="T8" fmla="*/ 0 w 59"/>
                <a:gd name="T9" fmla="*/ 1 h 58"/>
                <a:gd name="T10" fmla="*/ 0 w 59"/>
                <a:gd name="T11" fmla="*/ 1 h 58"/>
                <a:gd name="T12" fmla="*/ 0 w 59"/>
                <a:gd name="T13" fmla="*/ 1 h 58"/>
                <a:gd name="T14" fmla="*/ 0 w 59"/>
                <a:gd name="T15" fmla="*/ 1 h 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 h="58">
                  <a:moveTo>
                    <a:pt x="59" y="9"/>
                  </a:moveTo>
                  <a:lnTo>
                    <a:pt x="27" y="4"/>
                  </a:lnTo>
                  <a:lnTo>
                    <a:pt x="12" y="0"/>
                  </a:lnTo>
                  <a:lnTo>
                    <a:pt x="0" y="49"/>
                  </a:lnTo>
                  <a:lnTo>
                    <a:pt x="16" y="53"/>
                  </a:lnTo>
                  <a:lnTo>
                    <a:pt x="18" y="54"/>
                  </a:lnTo>
                  <a:lnTo>
                    <a:pt x="52" y="58"/>
                  </a:lnTo>
                  <a:lnTo>
                    <a:pt x="59" y="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247"/>
            <p:cNvSpPr>
              <a:spLocks/>
            </p:cNvSpPr>
            <p:nvPr/>
          </p:nvSpPr>
          <p:spPr bwMode="auto">
            <a:xfrm>
              <a:off x="2276" y="3310"/>
              <a:ext cx="34" cy="34"/>
            </a:xfrm>
            <a:custGeom>
              <a:avLst/>
              <a:gdLst>
                <a:gd name="T0" fmla="*/ 1 w 68"/>
                <a:gd name="T1" fmla="*/ 1 h 68"/>
                <a:gd name="T2" fmla="*/ 1 w 68"/>
                <a:gd name="T3" fmla="*/ 1 h 68"/>
                <a:gd name="T4" fmla="*/ 1 w 68"/>
                <a:gd name="T5" fmla="*/ 1 h 68"/>
                <a:gd name="T6" fmla="*/ 1 w 68"/>
                <a:gd name="T7" fmla="*/ 0 h 68"/>
                <a:gd name="T8" fmla="*/ 0 w 68"/>
                <a:gd name="T9" fmla="*/ 1 h 68"/>
                <a:gd name="T10" fmla="*/ 1 w 68"/>
                <a:gd name="T11" fmla="*/ 1 h 68"/>
                <a:gd name="T12" fmla="*/ 1 w 68"/>
                <a:gd name="T13" fmla="*/ 1 h 68"/>
                <a:gd name="T14" fmla="*/ 1 w 68"/>
                <a:gd name="T15" fmla="*/ 1 h 68"/>
                <a:gd name="T16" fmla="*/ 1 w 68"/>
                <a:gd name="T17" fmla="*/ 1 h 68"/>
                <a:gd name="T18" fmla="*/ 1 w 68"/>
                <a:gd name="T19" fmla="*/ 1 h 68"/>
                <a:gd name="T20" fmla="*/ 1 w 68"/>
                <a:gd name="T21" fmla="*/ 1 h 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8" h="68">
                  <a:moveTo>
                    <a:pt x="68" y="22"/>
                  </a:moveTo>
                  <a:lnTo>
                    <a:pt x="63" y="19"/>
                  </a:lnTo>
                  <a:lnTo>
                    <a:pt x="31" y="1"/>
                  </a:lnTo>
                  <a:lnTo>
                    <a:pt x="30" y="0"/>
                  </a:lnTo>
                  <a:lnTo>
                    <a:pt x="0" y="40"/>
                  </a:lnTo>
                  <a:lnTo>
                    <a:pt x="2" y="43"/>
                  </a:lnTo>
                  <a:lnTo>
                    <a:pt x="5" y="44"/>
                  </a:lnTo>
                  <a:lnTo>
                    <a:pt x="39" y="63"/>
                  </a:lnTo>
                  <a:lnTo>
                    <a:pt x="43" y="66"/>
                  </a:lnTo>
                  <a:lnTo>
                    <a:pt x="50" y="68"/>
                  </a:lnTo>
                  <a:lnTo>
                    <a:pt x="68" y="22"/>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248"/>
            <p:cNvSpPr>
              <a:spLocks/>
            </p:cNvSpPr>
            <p:nvPr/>
          </p:nvSpPr>
          <p:spPr bwMode="auto">
            <a:xfrm>
              <a:off x="2239" y="3277"/>
              <a:ext cx="35" cy="36"/>
            </a:xfrm>
            <a:custGeom>
              <a:avLst/>
              <a:gdLst>
                <a:gd name="T0" fmla="*/ 0 w 71"/>
                <a:gd name="T1" fmla="*/ 1 h 70"/>
                <a:gd name="T2" fmla="*/ 0 w 71"/>
                <a:gd name="T3" fmla="*/ 1 h 70"/>
                <a:gd name="T4" fmla="*/ 0 w 71"/>
                <a:gd name="T5" fmla="*/ 0 h 70"/>
                <a:gd name="T6" fmla="*/ 0 w 71"/>
                <a:gd name="T7" fmla="*/ 1 h 70"/>
                <a:gd name="T8" fmla="*/ 0 w 71"/>
                <a:gd name="T9" fmla="*/ 1 h 70"/>
                <a:gd name="T10" fmla="*/ 0 w 71"/>
                <a:gd name="T11" fmla="*/ 1 h 70"/>
                <a:gd name="T12" fmla="*/ 0 w 71"/>
                <a:gd name="T13" fmla="*/ 1 h 70"/>
                <a:gd name="T14" fmla="*/ 0 w 71"/>
                <a:gd name="T15" fmla="*/ 1 h 7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1" h="70">
                  <a:moveTo>
                    <a:pt x="71" y="36"/>
                  </a:moveTo>
                  <a:lnTo>
                    <a:pt x="56" y="20"/>
                  </a:lnTo>
                  <a:lnTo>
                    <a:pt x="43" y="0"/>
                  </a:lnTo>
                  <a:lnTo>
                    <a:pt x="0" y="27"/>
                  </a:lnTo>
                  <a:lnTo>
                    <a:pt x="14" y="49"/>
                  </a:lnTo>
                  <a:lnTo>
                    <a:pt x="17" y="51"/>
                  </a:lnTo>
                  <a:lnTo>
                    <a:pt x="34" y="70"/>
                  </a:lnTo>
                  <a:lnTo>
                    <a:pt x="71" y="36"/>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249"/>
            <p:cNvSpPr>
              <a:spLocks/>
            </p:cNvSpPr>
            <p:nvPr/>
          </p:nvSpPr>
          <p:spPr bwMode="auto">
            <a:xfrm>
              <a:off x="2217" y="3235"/>
              <a:ext cx="32" cy="32"/>
            </a:xfrm>
            <a:custGeom>
              <a:avLst/>
              <a:gdLst>
                <a:gd name="T0" fmla="*/ 1 w 63"/>
                <a:gd name="T1" fmla="*/ 0 h 66"/>
                <a:gd name="T2" fmla="*/ 1 w 63"/>
                <a:gd name="T3" fmla="*/ 0 h 66"/>
                <a:gd name="T4" fmla="*/ 1 w 63"/>
                <a:gd name="T5" fmla="*/ 0 h 66"/>
                <a:gd name="T6" fmla="*/ 0 w 63"/>
                <a:gd name="T7" fmla="*/ 0 h 66"/>
                <a:gd name="T8" fmla="*/ 1 w 63"/>
                <a:gd name="T9" fmla="*/ 0 h 66"/>
                <a:gd name="T10" fmla="*/ 1 w 63"/>
                <a:gd name="T11" fmla="*/ 0 h 66"/>
                <a:gd name="T12" fmla="*/ 1 w 63"/>
                <a:gd name="T13" fmla="*/ 0 h 66"/>
                <a:gd name="T14" fmla="*/ 1 w 63"/>
                <a:gd name="T15" fmla="*/ 0 h 6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 h="66">
                  <a:moveTo>
                    <a:pt x="63" y="44"/>
                  </a:moveTo>
                  <a:lnTo>
                    <a:pt x="60" y="37"/>
                  </a:lnTo>
                  <a:lnTo>
                    <a:pt x="47" y="0"/>
                  </a:lnTo>
                  <a:lnTo>
                    <a:pt x="0" y="15"/>
                  </a:lnTo>
                  <a:lnTo>
                    <a:pt x="12" y="54"/>
                  </a:lnTo>
                  <a:lnTo>
                    <a:pt x="14" y="58"/>
                  </a:lnTo>
                  <a:lnTo>
                    <a:pt x="17" y="66"/>
                  </a:lnTo>
                  <a:lnTo>
                    <a:pt x="63" y="44"/>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250"/>
            <p:cNvSpPr>
              <a:spLocks/>
            </p:cNvSpPr>
            <p:nvPr/>
          </p:nvSpPr>
          <p:spPr bwMode="auto">
            <a:xfrm>
              <a:off x="2208" y="3188"/>
              <a:ext cx="28" cy="28"/>
            </a:xfrm>
            <a:custGeom>
              <a:avLst/>
              <a:gdLst>
                <a:gd name="T0" fmla="*/ 1 w 56"/>
                <a:gd name="T1" fmla="*/ 1 h 55"/>
                <a:gd name="T2" fmla="*/ 1 w 56"/>
                <a:gd name="T3" fmla="*/ 1 h 55"/>
                <a:gd name="T4" fmla="*/ 1 w 56"/>
                <a:gd name="T5" fmla="*/ 0 h 55"/>
                <a:gd name="T6" fmla="*/ 0 w 56"/>
                <a:gd name="T7" fmla="*/ 1 h 55"/>
                <a:gd name="T8" fmla="*/ 0 w 56"/>
                <a:gd name="T9" fmla="*/ 1 h 55"/>
                <a:gd name="T10" fmla="*/ 1 w 56"/>
                <a:gd name="T11" fmla="*/ 1 h 55"/>
                <a:gd name="T12" fmla="*/ 1 w 56"/>
                <a:gd name="T13" fmla="*/ 1 h 5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6" h="55">
                  <a:moveTo>
                    <a:pt x="56" y="48"/>
                  </a:moveTo>
                  <a:lnTo>
                    <a:pt x="50" y="6"/>
                  </a:lnTo>
                  <a:lnTo>
                    <a:pt x="50" y="0"/>
                  </a:lnTo>
                  <a:lnTo>
                    <a:pt x="0" y="4"/>
                  </a:lnTo>
                  <a:lnTo>
                    <a:pt x="0" y="13"/>
                  </a:lnTo>
                  <a:lnTo>
                    <a:pt x="6" y="55"/>
                  </a:lnTo>
                  <a:lnTo>
                    <a:pt x="56" y="4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251"/>
            <p:cNvSpPr>
              <a:spLocks/>
            </p:cNvSpPr>
            <p:nvPr/>
          </p:nvSpPr>
          <p:spPr bwMode="auto">
            <a:xfrm>
              <a:off x="2207" y="3138"/>
              <a:ext cx="26" cy="26"/>
            </a:xfrm>
            <a:custGeom>
              <a:avLst/>
              <a:gdLst>
                <a:gd name="T0" fmla="*/ 0 w 53"/>
                <a:gd name="T1" fmla="*/ 0 h 53"/>
                <a:gd name="T2" fmla="*/ 0 w 53"/>
                <a:gd name="T3" fmla="*/ 0 h 53"/>
                <a:gd name="T4" fmla="*/ 0 w 53"/>
                <a:gd name="T5" fmla="*/ 0 h 53"/>
                <a:gd name="T6" fmla="*/ 0 w 53"/>
                <a:gd name="T7" fmla="*/ 0 h 53"/>
                <a:gd name="T8" fmla="*/ 0 w 53"/>
                <a:gd name="T9" fmla="*/ 0 h 53"/>
                <a:gd name="T10" fmla="*/ 0 w 53"/>
                <a:gd name="T11" fmla="*/ 0 h 53"/>
                <a:gd name="T12" fmla="*/ 0 w 53"/>
                <a:gd name="T13" fmla="*/ 0 h 53"/>
                <a:gd name="T14" fmla="*/ 0 w 53"/>
                <a:gd name="T15" fmla="*/ 0 h 5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3" h="53">
                  <a:moveTo>
                    <a:pt x="51" y="53"/>
                  </a:moveTo>
                  <a:lnTo>
                    <a:pt x="52" y="17"/>
                  </a:lnTo>
                  <a:lnTo>
                    <a:pt x="53" y="5"/>
                  </a:lnTo>
                  <a:lnTo>
                    <a:pt x="3" y="0"/>
                  </a:lnTo>
                  <a:lnTo>
                    <a:pt x="2" y="13"/>
                  </a:lnTo>
                  <a:lnTo>
                    <a:pt x="2" y="14"/>
                  </a:lnTo>
                  <a:lnTo>
                    <a:pt x="0" y="52"/>
                  </a:lnTo>
                  <a:lnTo>
                    <a:pt x="51" y="53"/>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Freeform 252"/>
            <p:cNvSpPr>
              <a:spLocks/>
            </p:cNvSpPr>
            <p:nvPr/>
          </p:nvSpPr>
          <p:spPr bwMode="auto">
            <a:xfrm>
              <a:off x="2211" y="3087"/>
              <a:ext cx="30" cy="29"/>
            </a:xfrm>
            <a:custGeom>
              <a:avLst/>
              <a:gdLst>
                <a:gd name="T0" fmla="*/ 1 w 59"/>
                <a:gd name="T1" fmla="*/ 1 h 58"/>
                <a:gd name="T2" fmla="*/ 1 w 59"/>
                <a:gd name="T3" fmla="*/ 1 h 58"/>
                <a:gd name="T4" fmla="*/ 1 w 59"/>
                <a:gd name="T5" fmla="*/ 1 h 58"/>
                <a:gd name="T6" fmla="*/ 1 w 59"/>
                <a:gd name="T7" fmla="*/ 0 h 58"/>
                <a:gd name="T8" fmla="*/ 1 w 59"/>
                <a:gd name="T9" fmla="*/ 1 h 58"/>
                <a:gd name="T10" fmla="*/ 1 w 59"/>
                <a:gd name="T11" fmla="*/ 1 h 58"/>
                <a:gd name="T12" fmla="*/ 0 w 59"/>
                <a:gd name="T13" fmla="*/ 1 h 58"/>
                <a:gd name="T14" fmla="*/ 1 w 59"/>
                <a:gd name="T15" fmla="*/ 1 h 5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9" h="58">
                  <a:moveTo>
                    <a:pt x="50" y="58"/>
                  </a:moveTo>
                  <a:lnTo>
                    <a:pt x="55" y="29"/>
                  </a:lnTo>
                  <a:lnTo>
                    <a:pt x="59" y="10"/>
                  </a:lnTo>
                  <a:lnTo>
                    <a:pt x="10" y="0"/>
                  </a:lnTo>
                  <a:lnTo>
                    <a:pt x="5" y="19"/>
                  </a:lnTo>
                  <a:lnTo>
                    <a:pt x="5" y="21"/>
                  </a:lnTo>
                  <a:lnTo>
                    <a:pt x="0" y="51"/>
                  </a:lnTo>
                  <a:lnTo>
                    <a:pt x="50" y="58"/>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 name="Freeform 253"/>
            <p:cNvSpPr>
              <a:spLocks/>
            </p:cNvSpPr>
            <p:nvPr/>
          </p:nvSpPr>
          <p:spPr bwMode="auto">
            <a:xfrm>
              <a:off x="2222" y="3036"/>
              <a:ext cx="31" cy="32"/>
            </a:xfrm>
            <a:custGeom>
              <a:avLst/>
              <a:gdLst>
                <a:gd name="T0" fmla="*/ 1 w 62"/>
                <a:gd name="T1" fmla="*/ 1 h 63"/>
                <a:gd name="T2" fmla="*/ 1 w 62"/>
                <a:gd name="T3" fmla="*/ 1 h 63"/>
                <a:gd name="T4" fmla="*/ 1 w 62"/>
                <a:gd name="T5" fmla="*/ 1 h 63"/>
                <a:gd name="T6" fmla="*/ 1 w 62"/>
                <a:gd name="T7" fmla="*/ 0 h 63"/>
                <a:gd name="T8" fmla="*/ 1 w 62"/>
                <a:gd name="T9" fmla="*/ 1 h 63"/>
                <a:gd name="T10" fmla="*/ 1 w 62"/>
                <a:gd name="T11" fmla="*/ 1 h 63"/>
                <a:gd name="T12" fmla="*/ 0 w 62"/>
                <a:gd name="T13" fmla="*/ 1 h 63"/>
                <a:gd name="T14" fmla="*/ 1 w 62"/>
                <a:gd name="T15" fmla="*/ 1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 h="63">
                  <a:moveTo>
                    <a:pt x="50" y="63"/>
                  </a:moveTo>
                  <a:lnTo>
                    <a:pt x="56" y="34"/>
                  </a:lnTo>
                  <a:lnTo>
                    <a:pt x="62" y="15"/>
                  </a:lnTo>
                  <a:lnTo>
                    <a:pt x="14" y="0"/>
                  </a:lnTo>
                  <a:lnTo>
                    <a:pt x="8" y="20"/>
                  </a:lnTo>
                  <a:lnTo>
                    <a:pt x="8" y="21"/>
                  </a:lnTo>
                  <a:lnTo>
                    <a:pt x="0" y="50"/>
                  </a:lnTo>
                  <a:lnTo>
                    <a:pt x="50" y="63"/>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Freeform 254"/>
            <p:cNvSpPr>
              <a:spLocks/>
            </p:cNvSpPr>
            <p:nvPr/>
          </p:nvSpPr>
          <p:spPr bwMode="auto">
            <a:xfrm>
              <a:off x="2236" y="2988"/>
              <a:ext cx="32" cy="32"/>
            </a:xfrm>
            <a:custGeom>
              <a:avLst/>
              <a:gdLst>
                <a:gd name="T0" fmla="*/ 1 w 63"/>
                <a:gd name="T1" fmla="*/ 1 h 64"/>
                <a:gd name="T2" fmla="*/ 1 w 63"/>
                <a:gd name="T3" fmla="*/ 1 h 64"/>
                <a:gd name="T4" fmla="*/ 1 w 63"/>
                <a:gd name="T5" fmla="*/ 1 h 64"/>
                <a:gd name="T6" fmla="*/ 1 w 63"/>
                <a:gd name="T7" fmla="*/ 0 h 64"/>
                <a:gd name="T8" fmla="*/ 1 w 63"/>
                <a:gd name="T9" fmla="*/ 1 h 64"/>
                <a:gd name="T10" fmla="*/ 1 w 63"/>
                <a:gd name="T11" fmla="*/ 1 h 64"/>
                <a:gd name="T12" fmla="*/ 0 w 63"/>
                <a:gd name="T13" fmla="*/ 1 h 64"/>
                <a:gd name="T14" fmla="*/ 1 w 63"/>
                <a:gd name="T15" fmla="*/ 1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 h="64">
                  <a:moveTo>
                    <a:pt x="48" y="64"/>
                  </a:moveTo>
                  <a:lnTo>
                    <a:pt x="60" y="29"/>
                  </a:lnTo>
                  <a:lnTo>
                    <a:pt x="63" y="17"/>
                  </a:lnTo>
                  <a:lnTo>
                    <a:pt x="17" y="0"/>
                  </a:lnTo>
                  <a:lnTo>
                    <a:pt x="12" y="12"/>
                  </a:lnTo>
                  <a:lnTo>
                    <a:pt x="12" y="14"/>
                  </a:lnTo>
                  <a:lnTo>
                    <a:pt x="0" y="49"/>
                  </a:lnTo>
                  <a:lnTo>
                    <a:pt x="48" y="64"/>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 name="Freeform 255"/>
            <p:cNvSpPr>
              <a:spLocks/>
            </p:cNvSpPr>
            <p:nvPr/>
          </p:nvSpPr>
          <p:spPr bwMode="auto">
            <a:xfrm>
              <a:off x="2253" y="2941"/>
              <a:ext cx="32" cy="32"/>
            </a:xfrm>
            <a:custGeom>
              <a:avLst/>
              <a:gdLst>
                <a:gd name="T0" fmla="*/ 1 w 64"/>
                <a:gd name="T1" fmla="*/ 0 h 65"/>
                <a:gd name="T2" fmla="*/ 1 w 64"/>
                <a:gd name="T3" fmla="*/ 0 h 65"/>
                <a:gd name="T4" fmla="*/ 1 w 64"/>
                <a:gd name="T5" fmla="*/ 0 h 65"/>
                <a:gd name="T6" fmla="*/ 0 w 64"/>
                <a:gd name="T7" fmla="*/ 0 h 65"/>
                <a:gd name="T8" fmla="*/ 1 w 64"/>
                <a:gd name="T9" fmla="*/ 0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65">
                  <a:moveTo>
                    <a:pt x="48" y="65"/>
                  </a:moveTo>
                  <a:lnTo>
                    <a:pt x="64" y="18"/>
                  </a:lnTo>
                  <a:lnTo>
                    <a:pt x="16" y="0"/>
                  </a:lnTo>
                  <a:lnTo>
                    <a:pt x="0" y="48"/>
                  </a:lnTo>
                  <a:lnTo>
                    <a:pt x="48" y="65"/>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45" name="Footer Placeholder 244"/>
          <p:cNvSpPr>
            <a:spLocks noGrp="1"/>
          </p:cNvSpPr>
          <p:nvPr>
            <p:ph type="ftr" sz="quarter" idx="10"/>
          </p:nvPr>
        </p:nvSpPr>
        <p:spPr/>
        <p:txBody>
          <a:bodyPr/>
          <a:lstStyle/>
          <a:p>
            <a:pPr>
              <a:defRPr/>
            </a:pPr>
            <a:r>
              <a:rPr lang="en-US" smtClean="0"/>
              <a:t>2016-05-09   © 2016 LafargeHolcim</a:t>
            </a:r>
            <a:endParaRPr lang="en-US"/>
          </a:p>
        </p:txBody>
      </p:sp>
      <p:sp>
        <p:nvSpPr>
          <p:cNvPr id="246" name="Slide Number Placeholder 245"/>
          <p:cNvSpPr>
            <a:spLocks noGrp="1"/>
          </p:cNvSpPr>
          <p:nvPr>
            <p:ph type="sldNum" sz="quarter" idx="11"/>
          </p:nvPr>
        </p:nvSpPr>
        <p:spPr/>
        <p:txBody>
          <a:bodyPr/>
          <a:lstStyle/>
          <a:p>
            <a:pPr>
              <a:defRPr/>
            </a:pPr>
            <a:fld id="{73500169-3664-4419-9D50-9BEB7C21E38A}" type="slidenum">
              <a:rPr lang="en-US" smtClean="0"/>
              <a:pPr>
                <a:defRPr/>
              </a:pPr>
              <a:t>28</a:t>
            </a:fld>
            <a:endParaRPr lang="en-US" dirty="0"/>
          </a:p>
        </p:txBody>
      </p:sp>
    </p:spTree>
    <p:extLst>
      <p:ext uri="{BB962C8B-B14F-4D97-AF65-F5344CB8AC3E}">
        <p14:creationId xmlns:p14="http://schemas.microsoft.com/office/powerpoint/2010/main" val="247924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4.35897E-6 2.22222E-6 L -0.06827 0.13055 " pathEditMode="relative" ptsTypes="AA">
                                      <p:cBhvr>
                                        <p:cTn id="11" dur="2000" fill="hold"/>
                                        <p:tgtEl>
                                          <p:spTgt spid="34"/>
                                        </p:tgtEl>
                                        <p:attrNameLst>
                                          <p:attrName>ppt_x</p:attrName>
                                          <p:attrName>ppt_y</p:attrName>
                                        </p:attrNameLst>
                                      </p:cBhvr>
                                    </p:animMotion>
                                  </p:childTnLst>
                                </p:cTn>
                              </p:par>
                            </p:childTnLst>
                          </p:cTn>
                        </p:par>
                        <p:par>
                          <p:cTn id="12" fill="hold">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blinds(horizontal)">
                                      <p:cBhvr>
                                        <p:cTn id="15" dur="500"/>
                                        <p:tgtEl>
                                          <p:spTgt spid="33"/>
                                        </p:tgtEl>
                                      </p:cBhvr>
                                    </p:animEffect>
                                  </p:childTnLst>
                                </p:cTn>
                              </p:par>
                              <p:par>
                                <p:cTn id="16" presetID="3" presetClass="exit" presetSubtype="10" fill="hold" nodeType="withEffect">
                                  <p:stCondLst>
                                    <p:cond delay="0"/>
                                  </p:stCondLst>
                                  <p:childTnLst>
                                    <p:animEffect transition="out" filter="blinds(horizontal)">
                                      <p:cBhvr>
                                        <p:cTn id="17" dur="500"/>
                                        <p:tgtEl>
                                          <p:spTgt spid="19"/>
                                        </p:tgtEl>
                                      </p:cBhvr>
                                    </p:animEffect>
                                    <p:set>
                                      <p:cBhvr>
                                        <p:cTn id="1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2AEECE4D-F4EB-45A7-9CCB-FB03C24D55D0}" type="slidenum">
              <a:rPr lang="en-US" sz="800"/>
              <a:pPr algn="r"/>
              <a:t>29</a:t>
            </a:fld>
            <a:endParaRPr lang="en-US" sz="800"/>
          </a:p>
        </p:txBody>
      </p:sp>
      <p:sp>
        <p:nvSpPr>
          <p:cNvPr id="54276"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Impeller Types, Efficiency and Dust Load</a:t>
            </a:r>
          </a:p>
        </p:txBody>
      </p:sp>
      <p:grpSp>
        <p:nvGrpSpPr>
          <p:cNvPr id="54277" name="Group 10"/>
          <p:cNvGrpSpPr>
            <a:grpSpLocks/>
          </p:cNvGrpSpPr>
          <p:nvPr/>
        </p:nvGrpSpPr>
        <p:grpSpPr bwMode="auto">
          <a:xfrm>
            <a:off x="544513" y="1230313"/>
            <a:ext cx="8729662" cy="5006975"/>
            <a:chOff x="472" y="621"/>
            <a:chExt cx="5628" cy="3244"/>
          </a:xfrm>
        </p:grpSpPr>
        <p:grpSp>
          <p:nvGrpSpPr>
            <p:cNvPr id="54278" name="Group 8"/>
            <p:cNvGrpSpPr>
              <a:grpSpLocks/>
            </p:cNvGrpSpPr>
            <p:nvPr/>
          </p:nvGrpSpPr>
          <p:grpSpPr bwMode="auto">
            <a:xfrm>
              <a:off x="472" y="621"/>
              <a:ext cx="5628" cy="3244"/>
              <a:chOff x="472" y="621"/>
              <a:chExt cx="5628" cy="3244"/>
            </a:xfrm>
          </p:grpSpPr>
          <p:grpSp>
            <p:nvGrpSpPr>
              <p:cNvPr id="54280" name="Group 4"/>
              <p:cNvGrpSpPr>
                <a:grpSpLocks/>
              </p:cNvGrpSpPr>
              <p:nvPr/>
            </p:nvGrpSpPr>
            <p:grpSpPr bwMode="auto">
              <a:xfrm>
                <a:off x="472" y="621"/>
                <a:ext cx="5628" cy="3244"/>
                <a:chOff x="472" y="621"/>
                <a:chExt cx="5628" cy="3244"/>
              </a:xfrm>
            </p:grpSpPr>
            <p:pic>
              <p:nvPicPr>
                <p:cNvPr id="54282" name="Picture 5"/>
                <p:cNvPicPr>
                  <a:picLocks noChangeAspect="1" noChangeArrowheads="1"/>
                </p:cNvPicPr>
                <p:nvPr/>
              </p:nvPicPr>
              <p:blipFill>
                <a:blip r:embed="rId2"/>
                <a:srcRect/>
                <a:stretch>
                  <a:fillRect/>
                </a:stretch>
              </p:blipFill>
              <p:spPr bwMode="auto">
                <a:xfrm>
                  <a:off x="472" y="634"/>
                  <a:ext cx="5628" cy="3231"/>
                </a:xfrm>
                <a:prstGeom prst="rect">
                  <a:avLst/>
                </a:prstGeom>
                <a:noFill/>
                <a:ln w="9525">
                  <a:noFill/>
                  <a:miter lim="800000"/>
                  <a:headEnd/>
                  <a:tailEnd/>
                </a:ln>
              </p:spPr>
            </p:pic>
            <p:sp>
              <p:nvSpPr>
                <p:cNvPr id="54283" name="AutoShape 6"/>
                <p:cNvSpPr>
                  <a:spLocks noChangeArrowheads="1"/>
                </p:cNvSpPr>
                <p:nvPr/>
              </p:nvSpPr>
              <p:spPr bwMode="auto">
                <a:xfrm flipH="1">
                  <a:off x="2206" y="621"/>
                  <a:ext cx="290" cy="32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28 w 21600"/>
                    <a:gd name="T19" fmla="*/ 3105 h 21600"/>
                    <a:gd name="T20" fmla="*/ 18472 w 21600"/>
                    <a:gd name="T21" fmla="*/ 18495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7819" y="14342"/>
                      </a:moveTo>
                      <a:cubicBezTo>
                        <a:pt x="18374" y="13244"/>
                        <a:pt x="18663" y="12030"/>
                        <a:pt x="18663" y="10800"/>
                      </a:cubicBezTo>
                      <a:cubicBezTo>
                        <a:pt x="18663" y="6457"/>
                        <a:pt x="15142" y="2937"/>
                        <a:pt x="10800" y="2937"/>
                      </a:cubicBezTo>
                      <a:cubicBezTo>
                        <a:pt x="6457" y="2937"/>
                        <a:pt x="2937" y="6457"/>
                        <a:pt x="2937" y="10800"/>
                      </a:cubicBezTo>
                      <a:cubicBezTo>
                        <a:pt x="2936" y="14031"/>
                        <a:pt x="4913" y="16933"/>
                        <a:pt x="7920" y="18116"/>
                      </a:cubicBezTo>
                      <a:lnTo>
                        <a:pt x="6845" y="20849"/>
                      </a:lnTo>
                      <a:cubicBezTo>
                        <a:pt x="2715" y="19224"/>
                        <a:pt x="0" y="15238"/>
                        <a:pt x="0" y="10800"/>
                      </a:cubicBezTo>
                      <a:cubicBezTo>
                        <a:pt x="0" y="4835"/>
                        <a:pt x="4835" y="0"/>
                        <a:pt x="10800" y="0"/>
                      </a:cubicBezTo>
                      <a:cubicBezTo>
                        <a:pt x="16764" y="0"/>
                        <a:pt x="21600" y="4835"/>
                        <a:pt x="21600" y="10800"/>
                      </a:cubicBezTo>
                      <a:cubicBezTo>
                        <a:pt x="21600" y="12490"/>
                        <a:pt x="21203" y="14157"/>
                        <a:pt x="20441" y="15666"/>
                      </a:cubicBezTo>
                      <a:lnTo>
                        <a:pt x="22852" y="16882"/>
                      </a:lnTo>
                      <a:lnTo>
                        <a:pt x="17253" y="18726"/>
                      </a:lnTo>
                      <a:lnTo>
                        <a:pt x="15409" y="13126"/>
                      </a:lnTo>
                      <a:lnTo>
                        <a:pt x="17819" y="14342"/>
                      </a:lnTo>
                      <a:close/>
                    </a:path>
                  </a:pathLst>
                </a:custGeom>
                <a:solidFill>
                  <a:srgbClr val="FFFF00"/>
                </a:solidFill>
                <a:ln w="9525">
                  <a:noFill/>
                  <a:round/>
                  <a:headEnd/>
                  <a:tailEnd/>
                </a:ln>
              </p:spPr>
              <p:txBody>
                <a:bodyPr lIns="90000" tIns="46800" rIns="90000" bIns="46800" anchor="ctr">
                  <a:spAutoFit/>
                </a:bodyPr>
                <a:lstStyle/>
                <a:p>
                  <a:endParaRPr lang="de-DE"/>
                </a:p>
              </p:txBody>
            </p:sp>
          </p:grpSp>
          <p:sp>
            <p:nvSpPr>
              <p:cNvPr id="54281" name="Rectangle 7"/>
              <p:cNvSpPr>
                <a:spLocks noChangeArrowheads="1"/>
              </p:cNvSpPr>
              <p:nvPr/>
            </p:nvSpPr>
            <p:spPr bwMode="auto">
              <a:xfrm>
                <a:off x="4548" y="1290"/>
                <a:ext cx="1068" cy="222"/>
              </a:xfrm>
              <a:prstGeom prst="rect">
                <a:avLst/>
              </a:prstGeom>
              <a:solidFill>
                <a:schemeClr val="bg1"/>
              </a:solidFill>
              <a:ln w="9525">
                <a:noFill/>
                <a:miter lim="800000"/>
                <a:headEnd/>
                <a:tailEnd/>
              </a:ln>
            </p:spPr>
            <p:txBody>
              <a:bodyPr wrap="none" anchor="ctr"/>
              <a:lstStyle/>
              <a:p>
                <a:endParaRPr lang="en-US"/>
              </a:p>
            </p:txBody>
          </p:sp>
        </p:grpSp>
        <p:sp>
          <p:nvSpPr>
            <p:cNvPr id="54279" name="Rectangle 9"/>
            <p:cNvSpPr>
              <a:spLocks noChangeArrowheads="1"/>
            </p:cNvSpPr>
            <p:nvPr/>
          </p:nvSpPr>
          <p:spPr bwMode="auto">
            <a:xfrm>
              <a:off x="5928" y="1134"/>
              <a:ext cx="56" cy="186"/>
            </a:xfrm>
            <a:prstGeom prst="rect">
              <a:avLst/>
            </a:prstGeom>
            <a:solidFill>
              <a:schemeClr val="bg1"/>
            </a:solidFill>
            <a:ln w="9525">
              <a:noFill/>
              <a:miter lim="800000"/>
              <a:headEnd/>
              <a:tailEnd/>
            </a:ln>
          </p:spPr>
          <p:txBody>
            <a:bodyPr wrap="none" anchor="ctr"/>
            <a:lstStyle/>
            <a:p>
              <a:endParaRPr lang="en-US"/>
            </a:p>
          </p:txBody>
        </p:sp>
      </p:gr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6AD1E47B-A3D1-4B04-B642-2F2404C0C44D}" type="slidenum">
              <a:rPr lang="en-US" sz="800"/>
              <a:pPr algn="r"/>
              <a:t>3</a:t>
            </a:fld>
            <a:endParaRPr lang="en-US" sz="800"/>
          </a:p>
        </p:txBody>
      </p:sp>
      <p:sp>
        <p:nvSpPr>
          <p:cNvPr id="17412" name="Title 1"/>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Agenda</a:t>
            </a:r>
          </a:p>
        </p:txBody>
      </p:sp>
      <p:sp>
        <p:nvSpPr>
          <p:cNvPr id="17413" name="TocEntry1"/>
          <p:cNvSpPr txBox="1">
            <a:spLocks noChangeArrowheads="1"/>
          </p:cNvSpPr>
          <p:nvPr>
            <p:custDataLst>
              <p:tags r:id="rId1"/>
            </p:custDataLst>
          </p:nvPr>
        </p:nvSpPr>
        <p:spPr bwMode="auto">
          <a:xfrm>
            <a:off x="560388" y="1712913"/>
            <a:ext cx="7366000" cy="50800"/>
          </a:xfrm>
          <a:prstGeom prst="rect">
            <a:avLst/>
          </a:prstGeom>
          <a:noFill/>
          <a:ln w="9525">
            <a:noFill/>
            <a:miter lim="800000"/>
            <a:headEnd/>
            <a:tailEnd/>
          </a:ln>
        </p:spPr>
        <p:txBody>
          <a:bodyPr lIns="0" tIns="0" rIns="0" bIns="0"/>
          <a:lstStyle/>
          <a:p>
            <a:pPr indent="-457200"/>
            <a:endParaRPr lang="de-CH" sz="2200"/>
          </a:p>
        </p:txBody>
      </p:sp>
      <p:cxnSp>
        <p:nvCxnSpPr>
          <p:cNvPr id="7" name="TocLine2"/>
          <p:cNvCxnSpPr/>
          <p:nvPr/>
        </p:nvCxnSpPr>
        <p:spPr>
          <a:xfrm>
            <a:off x="560388" y="1763713"/>
            <a:ext cx="8785225" cy="0"/>
          </a:xfrm>
          <a:prstGeom prst="line">
            <a:avLst/>
          </a:prstGeom>
          <a:ln w="9525" cmpd="sng">
            <a:solidFill>
              <a:srgbClr val="70707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415" name="TocSlideNumber2"/>
          <p:cNvSpPr txBox="1">
            <a:spLocks noChangeArrowheads="1"/>
          </p:cNvSpPr>
          <p:nvPr>
            <p:custDataLst>
              <p:tags r:id="rId2"/>
            </p:custDataLst>
          </p:nvPr>
        </p:nvSpPr>
        <p:spPr bwMode="auto">
          <a:xfrm>
            <a:off x="8408988" y="1712913"/>
            <a:ext cx="936625" cy="400050"/>
          </a:xfrm>
          <a:prstGeom prst="rect">
            <a:avLst/>
          </a:prstGeom>
          <a:noFill/>
          <a:ln w="9525">
            <a:noFill/>
            <a:miter lim="800000"/>
            <a:headEnd/>
            <a:tailEnd/>
          </a:ln>
        </p:spPr>
        <p:txBody>
          <a:bodyPr lIns="0" tIns="0" rIns="0" bIns="0"/>
          <a:lstStyle/>
          <a:p>
            <a:pPr algn="r"/>
            <a:r>
              <a:rPr lang="de-CH" sz="2200"/>
              <a:t> </a:t>
            </a:r>
          </a:p>
        </p:txBody>
      </p:sp>
      <p:sp>
        <p:nvSpPr>
          <p:cNvPr id="17416" name="TocEntry2"/>
          <p:cNvSpPr txBox="1">
            <a:spLocks noChangeArrowheads="1"/>
          </p:cNvSpPr>
          <p:nvPr>
            <p:custDataLst>
              <p:tags r:id="rId3"/>
            </p:custDataLst>
          </p:nvPr>
        </p:nvSpPr>
        <p:spPr bwMode="auto">
          <a:xfrm>
            <a:off x="560388" y="1801813"/>
            <a:ext cx="7366000" cy="368300"/>
          </a:xfrm>
          <a:prstGeom prst="rect">
            <a:avLst/>
          </a:prstGeom>
          <a:noFill/>
          <a:ln w="9525">
            <a:noFill/>
            <a:miter lim="800000"/>
            <a:headEnd/>
            <a:tailEnd/>
          </a:ln>
        </p:spPr>
        <p:txBody>
          <a:bodyPr lIns="0" tIns="0" rIns="0" bIns="0"/>
          <a:lstStyle/>
          <a:p>
            <a:r>
              <a:rPr lang="de-CH" sz="2200"/>
              <a:t>Fan Basics</a:t>
            </a:r>
          </a:p>
        </p:txBody>
      </p:sp>
      <p:cxnSp>
        <p:nvCxnSpPr>
          <p:cNvPr id="10" name="TocLine3"/>
          <p:cNvCxnSpPr/>
          <p:nvPr/>
        </p:nvCxnSpPr>
        <p:spPr>
          <a:xfrm>
            <a:off x="560388" y="2170113"/>
            <a:ext cx="8785225" cy="0"/>
          </a:xfrm>
          <a:prstGeom prst="line">
            <a:avLst/>
          </a:prstGeom>
          <a:ln w="9525" cmpd="sng">
            <a:solidFill>
              <a:srgbClr val="70707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418" name="TocSlideNumber3"/>
          <p:cNvSpPr txBox="1">
            <a:spLocks noChangeArrowheads="1"/>
          </p:cNvSpPr>
          <p:nvPr>
            <p:custDataLst>
              <p:tags r:id="rId4"/>
            </p:custDataLst>
          </p:nvPr>
        </p:nvSpPr>
        <p:spPr bwMode="auto">
          <a:xfrm>
            <a:off x="8408988" y="1801813"/>
            <a:ext cx="936625" cy="400050"/>
          </a:xfrm>
          <a:prstGeom prst="rect">
            <a:avLst/>
          </a:prstGeom>
          <a:noFill/>
          <a:ln w="9525">
            <a:noFill/>
            <a:miter lim="800000"/>
            <a:headEnd/>
            <a:tailEnd/>
          </a:ln>
        </p:spPr>
        <p:txBody>
          <a:bodyPr lIns="0" tIns="0" rIns="0" bIns="0"/>
          <a:lstStyle/>
          <a:p>
            <a:pPr algn="r"/>
            <a:r>
              <a:rPr lang="de-CH" sz="2200"/>
              <a:t>3</a:t>
            </a:r>
          </a:p>
        </p:txBody>
      </p:sp>
      <p:sp>
        <p:nvSpPr>
          <p:cNvPr id="17419" name="TocEntry3"/>
          <p:cNvSpPr txBox="1">
            <a:spLocks noChangeArrowheads="1"/>
          </p:cNvSpPr>
          <p:nvPr>
            <p:custDataLst>
              <p:tags r:id="rId5"/>
            </p:custDataLst>
          </p:nvPr>
        </p:nvSpPr>
        <p:spPr bwMode="auto">
          <a:xfrm>
            <a:off x="560388" y="2208213"/>
            <a:ext cx="7366000" cy="368300"/>
          </a:xfrm>
          <a:prstGeom prst="rect">
            <a:avLst/>
          </a:prstGeom>
          <a:noFill/>
          <a:ln w="9525">
            <a:noFill/>
            <a:miter lim="800000"/>
            <a:headEnd/>
            <a:tailEnd/>
          </a:ln>
        </p:spPr>
        <p:txBody>
          <a:bodyPr lIns="0" tIns="0" rIns="0" bIns="0"/>
          <a:lstStyle/>
          <a:p>
            <a:r>
              <a:rPr lang="de-CH" sz="2200"/>
              <a:t>Fan Efficiency</a:t>
            </a:r>
          </a:p>
        </p:txBody>
      </p:sp>
      <p:cxnSp>
        <p:nvCxnSpPr>
          <p:cNvPr id="13" name="TocLine4"/>
          <p:cNvCxnSpPr/>
          <p:nvPr/>
        </p:nvCxnSpPr>
        <p:spPr>
          <a:xfrm>
            <a:off x="560388" y="2576513"/>
            <a:ext cx="8785225" cy="0"/>
          </a:xfrm>
          <a:prstGeom prst="line">
            <a:avLst/>
          </a:prstGeom>
          <a:ln w="9525" cmpd="sng">
            <a:solidFill>
              <a:srgbClr val="70707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421" name="TocSlideNumber4"/>
          <p:cNvSpPr txBox="1">
            <a:spLocks noChangeArrowheads="1"/>
          </p:cNvSpPr>
          <p:nvPr>
            <p:custDataLst>
              <p:tags r:id="rId6"/>
            </p:custDataLst>
          </p:nvPr>
        </p:nvSpPr>
        <p:spPr bwMode="auto">
          <a:xfrm>
            <a:off x="8408988" y="2208213"/>
            <a:ext cx="936625" cy="400050"/>
          </a:xfrm>
          <a:prstGeom prst="rect">
            <a:avLst/>
          </a:prstGeom>
          <a:noFill/>
          <a:ln w="9525">
            <a:noFill/>
            <a:miter lim="800000"/>
            <a:headEnd/>
            <a:tailEnd/>
          </a:ln>
        </p:spPr>
        <p:txBody>
          <a:bodyPr lIns="0" tIns="0" rIns="0" bIns="0"/>
          <a:lstStyle/>
          <a:p>
            <a:pPr algn="r"/>
            <a:r>
              <a:rPr lang="de-CH" sz="2200"/>
              <a:t>19</a:t>
            </a:r>
          </a:p>
        </p:txBody>
      </p:sp>
      <p:sp>
        <p:nvSpPr>
          <p:cNvPr id="17422" name="TocEntry4"/>
          <p:cNvSpPr txBox="1">
            <a:spLocks noChangeArrowheads="1"/>
          </p:cNvSpPr>
          <p:nvPr>
            <p:custDataLst>
              <p:tags r:id="rId7"/>
            </p:custDataLst>
          </p:nvPr>
        </p:nvSpPr>
        <p:spPr bwMode="auto">
          <a:xfrm>
            <a:off x="560388" y="2614613"/>
            <a:ext cx="7366000" cy="368300"/>
          </a:xfrm>
          <a:prstGeom prst="rect">
            <a:avLst/>
          </a:prstGeom>
          <a:noFill/>
          <a:ln w="9525">
            <a:noFill/>
            <a:miter lim="800000"/>
            <a:headEnd/>
            <a:tailEnd/>
          </a:ln>
        </p:spPr>
        <p:txBody>
          <a:bodyPr lIns="0" tIns="0" rIns="0" bIns="0"/>
          <a:lstStyle/>
          <a:p>
            <a:r>
              <a:rPr lang="de-CH" sz="2200"/>
              <a:t>Fan Assessment</a:t>
            </a:r>
          </a:p>
        </p:txBody>
      </p:sp>
      <p:cxnSp>
        <p:nvCxnSpPr>
          <p:cNvPr id="16" name="TocLine5"/>
          <p:cNvCxnSpPr/>
          <p:nvPr/>
        </p:nvCxnSpPr>
        <p:spPr>
          <a:xfrm>
            <a:off x="560388" y="2982913"/>
            <a:ext cx="8785225" cy="0"/>
          </a:xfrm>
          <a:prstGeom prst="line">
            <a:avLst/>
          </a:prstGeom>
          <a:ln w="9525" cmpd="sng">
            <a:solidFill>
              <a:srgbClr val="70707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424" name="TocSlideNumber5"/>
          <p:cNvSpPr txBox="1">
            <a:spLocks noChangeArrowheads="1"/>
          </p:cNvSpPr>
          <p:nvPr>
            <p:custDataLst>
              <p:tags r:id="rId8"/>
            </p:custDataLst>
          </p:nvPr>
        </p:nvSpPr>
        <p:spPr bwMode="auto">
          <a:xfrm>
            <a:off x="8408988" y="2614613"/>
            <a:ext cx="936625" cy="400050"/>
          </a:xfrm>
          <a:prstGeom prst="rect">
            <a:avLst/>
          </a:prstGeom>
          <a:noFill/>
          <a:ln w="9525">
            <a:noFill/>
            <a:miter lim="800000"/>
            <a:headEnd/>
            <a:tailEnd/>
          </a:ln>
        </p:spPr>
        <p:txBody>
          <a:bodyPr lIns="0" tIns="0" rIns="0" bIns="0"/>
          <a:lstStyle/>
          <a:p>
            <a:pPr algn="r"/>
            <a:r>
              <a:rPr lang="de-CH" sz="2200"/>
              <a:t>28</a:t>
            </a:r>
          </a:p>
        </p:txBody>
      </p:sp>
      <p:sp>
        <p:nvSpPr>
          <p:cNvPr id="17425" name="TocEntry5"/>
          <p:cNvSpPr txBox="1">
            <a:spLocks noChangeArrowheads="1"/>
          </p:cNvSpPr>
          <p:nvPr>
            <p:custDataLst>
              <p:tags r:id="rId9"/>
            </p:custDataLst>
          </p:nvPr>
        </p:nvSpPr>
        <p:spPr bwMode="auto">
          <a:xfrm>
            <a:off x="560388" y="3021013"/>
            <a:ext cx="7366000" cy="368300"/>
          </a:xfrm>
          <a:prstGeom prst="rect">
            <a:avLst/>
          </a:prstGeom>
          <a:noFill/>
          <a:ln w="9525">
            <a:noFill/>
            <a:miter lim="800000"/>
            <a:headEnd/>
            <a:tailEnd/>
          </a:ln>
        </p:spPr>
        <p:txBody>
          <a:bodyPr lIns="0" tIns="0" rIns="0" bIns="0"/>
          <a:lstStyle/>
          <a:p>
            <a:r>
              <a:rPr lang="de-CH" sz="2200"/>
              <a:t>Fan Issues and Maintenance</a:t>
            </a:r>
          </a:p>
        </p:txBody>
      </p:sp>
      <p:cxnSp>
        <p:nvCxnSpPr>
          <p:cNvPr id="20" name="TocLine6"/>
          <p:cNvCxnSpPr/>
          <p:nvPr/>
        </p:nvCxnSpPr>
        <p:spPr>
          <a:xfrm>
            <a:off x="560388" y="3389313"/>
            <a:ext cx="8785225" cy="0"/>
          </a:xfrm>
          <a:prstGeom prst="line">
            <a:avLst/>
          </a:prstGeom>
          <a:ln w="9525" cmpd="sng">
            <a:solidFill>
              <a:srgbClr val="70707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427" name="TocSlideNumber6"/>
          <p:cNvSpPr txBox="1">
            <a:spLocks noChangeArrowheads="1"/>
          </p:cNvSpPr>
          <p:nvPr>
            <p:custDataLst>
              <p:tags r:id="rId10"/>
            </p:custDataLst>
          </p:nvPr>
        </p:nvSpPr>
        <p:spPr bwMode="auto">
          <a:xfrm>
            <a:off x="8408988" y="3021013"/>
            <a:ext cx="936625" cy="400050"/>
          </a:xfrm>
          <a:prstGeom prst="rect">
            <a:avLst/>
          </a:prstGeom>
          <a:noFill/>
          <a:ln w="9525">
            <a:noFill/>
            <a:miter lim="800000"/>
            <a:headEnd/>
            <a:tailEnd/>
          </a:ln>
        </p:spPr>
        <p:txBody>
          <a:bodyPr lIns="0" tIns="0" rIns="0" bIns="0"/>
          <a:lstStyle/>
          <a:p>
            <a:pPr algn="r"/>
            <a:r>
              <a:rPr lang="de-CH" sz="2200"/>
              <a:t>45</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1"/>
          </p:nvPr>
        </p:nvSpPr>
        <p:spPr/>
        <p:txBody>
          <a:bodyPr/>
          <a:lstStyle/>
          <a:p>
            <a:pPr>
              <a:defRPr/>
            </a:pPr>
            <a:fld id="{2769C510-0734-4155-82AA-15A9CA3272D4}" type="slidenum">
              <a:rPr lang="en-US" smtClean="0"/>
              <a:pPr>
                <a:defRPr/>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5B564EF-522E-47FF-B29A-9C2189DC15B1}" type="slidenum">
              <a:rPr lang="en-US" sz="800"/>
              <a:pPr algn="r"/>
              <a:t>30</a:t>
            </a:fld>
            <a:endParaRPr lang="en-US" sz="800"/>
          </a:p>
        </p:txBody>
      </p:sp>
      <p:sp>
        <p:nvSpPr>
          <p:cNvPr id="55300"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dirty="0"/>
              <a:t>Efficiency vs. Build-Up Risk</a:t>
            </a:r>
          </a:p>
        </p:txBody>
      </p:sp>
      <p:sp>
        <p:nvSpPr>
          <p:cNvPr id="55301" name="Rectangle 205"/>
          <p:cNvSpPr>
            <a:spLocks noChangeArrowheads="1"/>
          </p:cNvSpPr>
          <p:nvPr/>
        </p:nvSpPr>
        <p:spPr bwMode="auto">
          <a:xfrm>
            <a:off x="848544" y="1176338"/>
            <a:ext cx="4048125" cy="5257800"/>
          </a:xfrm>
          <a:prstGeom prst="rect">
            <a:avLst/>
          </a:prstGeom>
          <a:noFill/>
          <a:ln w="9525">
            <a:noFill/>
            <a:miter lim="800000"/>
            <a:headEnd/>
            <a:tailEnd/>
          </a:ln>
        </p:spPr>
        <p:txBody>
          <a:bodyPr/>
          <a:lstStyle/>
          <a:p>
            <a:pPr marL="290513" indent="-290513">
              <a:lnSpc>
                <a:spcPct val="110000"/>
              </a:lnSpc>
              <a:spcAft>
                <a:spcPct val="30000"/>
              </a:spcAft>
            </a:pPr>
            <a:r>
              <a:rPr lang="en-US" sz="1600" b="1" dirty="0" smtClean="0"/>
              <a:t>steep </a:t>
            </a:r>
            <a:r>
              <a:rPr lang="en-US" sz="1600" b="1" dirty="0"/>
              <a:t>blades </a:t>
            </a:r>
            <a:r>
              <a:rPr lang="en-US" sz="1600" b="1" dirty="0" smtClean="0"/>
              <a:t>(large </a:t>
            </a:r>
            <a:r>
              <a:rPr lang="en-US" sz="1600" b="1" dirty="0" smtClean="0">
                <a:latin typeface="Symbol" pitchFamily="18" charset="2"/>
              </a:rPr>
              <a:t>b</a:t>
            </a:r>
            <a:r>
              <a:rPr lang="en-US" sz="1600" b="1" dirty="0" smtClean="0"/>
              <a:t>1, </a:t>
            </a:r>
            <a:r>
              <a:rPr lang="en-US" sz="1600" b="1" dirty="0" smtClean="0">
                <a:latin typeface="Symbol" pitchFamily="18" charset="2"/>
              </a:rPr>
              <a:t>b</a:t>
            </a:r>
            <a:r>
              <a:rPr lang="en-US" sz="1600" b="1" dirty="0" smtClean="0"/>
              <a:t>2)</a:t>
            </a:r>
            <a:endParaRPr lang="en-US" sz="1600" dirty="0" smtClean="0"/>
          </a:p>
          <a:p>
            <a:pPr marL="290513" indent="-290513">
              <a:lnSpc>
                <a:spcPct val="110000"/>
              </a:lnSpc>
              <a:spcAft>
                <a:spcPct val="30000"/>
              </a:spcAft>
              <a:buClr>
                <a:schemeClr val="accent2"/>
              </a:buClr>
              <a:buFontTx/>
              <a:buChar char="•"/>
            </a:pPr>
            <a:r>
              <a:rPr lang="en-US" sz="1600" dirty="0" smtClean="0"/>
              <a:t>lower efficiency</a:t>
            </a:r>
          </a:p>
          <a:p>
            <a:pPr marL="290513" indent="-290513">
              <a:lnSpc>
                <a:spcPct val="110000"/>
              </a:lnSpc>
              <a:spcAft>
                <a:spcPct val="30000"/>
              </a:spcAft>
              <a:buClr>
                <a:schemeClr val="accent2"/>
              </a:buClr>
              <a:buFontTx/>
              <a:buChar char="•"/>
            </a:pPr>
            <a:r>
              <a:rPr lang="en-US" sz="1600" dirty="0" smtClean="0"/>
              <a:t>lower </a:t>
            </a:r>
            <a:r>
              <a:rPr lang="en-US" sz="1600" dirty="0"/>
              <a:t>build-up risk</a:t>
            </a:r>
          </a:p>
        </p:txBody>
      </p:sp>
      <p:grpSp>
        <p:nvGrpSpPr>
          <p:cNvPr id="55302" name="Group 291"/>
          <p:cNvGrpSpPr>
            <a:grpSpLocks/>
          </p:cNvGrpSpPr>
          <p:nvPr/>
        </p:nvGrpSpPr>
        <p:grpSpPr bwMode="auto">
          <a:xfrm>
            <a:off x="920750" y="2420938"/>
            <a:ext cx="2808288" cy="3600450"/>
            <a:chOff x="1288" y="910"/>
            <a:chExt cx="1931" cy="2643"/>
          </a:xfrm>
        </p:grpSpPr>
        <p:pic>
          <p:nvPicPr>
            <p:cNvPr id="55310" name="Picture 259" descr="Laufradgeschwindigkeiten_SteileSchaufel"/>
            <p:cNvPicPr>
              <a:picLocks noChangeAspect="1" noChangeArrowheads="1"/>
            </p:cNvPicPr>
            <p:nvPr/>
          </p:nvPicPr>
          <p:blipFill>
            <a:blip r:embed="rId2"/>
            <a:srcRect/>
            <a:stretch>
              <a:fillRect/>
            </a:stretch>
          </p:blipFill>
          <p:spPr bwMode="auto">
            <a:xfrm>
              <a:off x="1288" y="910"/>
              <a:ext cx="1931" cy="2643"/>
            </a:xfrm>
            <a:prstGeom prst="rect">
              <a:avLst/>
            </a:prstGeom>
            <a:noFill/>
            <a:ln w="9525">
              <a:noFill/>
              <a:miter lim="800000"/>
              <a:headEnd/>
              <a:tailEnd/>
            </a:ln>
          </p:spPr>
        </p:pic>
        <p:sp>
          <p:nvSpPr>
            <p:cNvPr id="55311" name="Rectangle 287"/>
            <p:cNvSpPr>
              <a:spLocks noChangeArrowheads="1"/>
            </p:cNvSpPr>
            <p:nvPr/>
          </p:nvSpPr>
          <p:spPr bwMode="auto">
            <a:xfrm>
              <a:off x="3024" y="3150"/>
              <a:ext cx="108" cy="90"/>
            </a:xfrm>
            <a:prstGeom prst="rect">
              <a:avLst/>
            </a:prstGeom>
            <a:solidFill>
              <a:srgbClr val="22C8E2"/>
            </a:solidFill>
            <a:ln w="9525">
              <a:noFill/>
              <a:miter lim="800000"/>
              <a:headEnd/>
              <a:tailEnd/>
            </a:ln>
          </p:spPr>
          <p:txBody>
            <a:bodyPr wrap="none" anchor="ctr"/>
            <a:lstStyle/>
            <a:p>
              <a:endParaRPr lang="en-US"/>
            </a:p>
          </p:txBody>
        </p:sp>
        <p:sp>
          <p:nvSpPr>
            <p:cNvPr id="55312" name="Rectangle 288"/>
            <p:cNvSpPr>
              <a:spLocks noChangeArrowheads="1"/>
            </p:cNvSpPr>
            <p:nvPr/>
          </p:nvSpPr>
          <p:spPr bwMode="auto">
            <a:xfrm>
              <a:off x="1942" y="2662"/>
              <a:ext cx="108" cy="90"/>
            </a:xfrm>
            <a:prstGeom prst="rect">
              <a:avLst/>
            </a:prstGeom>
            <a:solidFill>
              <a:srgbClr val="22C8E2"/>
            </a:solidFill>
            <a:ln w="9525">
              <a:noFill/>
              <a:miter lim="800000"/>
              <a:headEnd/>
              <a:tailEnd/>
            </a:ln>
          </p:spPr>
          <p:txBody>
            <a:bodyPr wrap="none" anchor="ctr"/>
            <a:lstStyle/>
            <a:p>
              <a:endParaRPr lang="en-US"/>
            </a:p>
          </p:txBody>
        </p:sp>
        <p:sp>
          <p:nvSpPr>
            <p:cNvPr id="55313" name="Text Box 285"/>
            <p:cNvSpPr txBox="1">
              <a:spLocks noChangeAspect="1" noChangeArrowheads="1"/>
            </p:cNvSpPr>
            <p:nvPr/>
          </p:nvSpPr>
          <p:spPr bwMode="auto">
            <a:xfrm>
              <a:off x="2957" y="3116"/>
              <a:ext cx="242" cy="202"/>
            </a:xfrm>
            <a:prstGeom prst="rect">
              <a:avLst/>
            </a:prstGeom>
            <a:noFill/>
            <a:ln w="9525">
              <a:noFill/>
              <a:miter lim="800000"/>
              <a:headEnd/>
              <a:tailEnd/>
            </a:ln>
          </p:spPr>
          <p:txBody>
            <a:bodyPr wrap="none">
              <a:spAutoFit/>
            </a:bodyPr>
            <a:lstStyle/>
            <a:p>
              <a:pPr marL="290513" indent="-290513"/>
              <a:r>
                <a:rPr lang="en-US" sz="1200" b="1">
                  <a:latin typeface="Symbol" pitchFamily="18" charset="2"/>
                  <a:cs typeface="Times New Roman" pitchFamily="18" charset="0"/>
                </a:rPr>
                <a:t>b</a:t>
              </a:r>
              <a:r>
                <a:rPr lang="en-US" sz="1200" b="1">
                  <a:cs typeface="Times New Roman" pitchFamily="18" charset="0"/>
                </a:rPr>
                <a:t>2</a:t>
              </a:r>
            </a:p>
          </p:txBody>
        </p:sp>
        <p:sp>
          <p:nvSpPr>
            <p:cNvPr id="55314" name="Text Box 282"/>
            <p:cNvSpPr txBox="1">
              <a:spLocks noChangeAspect="1" noChangeArrowheads="1"/>
            </p:cNvSpPr>
            <p:nvPr/>
          </p:nvSpPr>
          <p:spPr bwMode="auto">
            <a:xfrm>
              <a:off x="1898" y="2608"/>
              <a:ext cx="243" cy="202"/>
            </a:xfrm>
            <a:prstGeom prst="rect">
              <a:avLst/>
            </a:prstGeom>
            <a:noFill/>
            <a:ln w="9525">
              <a:noFill/>
              <a:miter lim="800000"/>
              <a:headEnd/>
              <a:tailEnd/>
            </a:ln>
          </p:spPr>
          <p:txBody>
            <a:bodyPr wrap="none">
              <a:spAutoFit/>
            </a:bodyPr>
            <a:lstStyle/>
            <a:p>
              <a:pPr marL="290513" indent="-290513"/>
              <a:r>
                <a:rPr lang="en-US" sz="1200" b="1">
                  <a:latin typeface="Symbol" pitchFamily="18" charset="2"/>
                  <a:cs typeface="Times New Roman" pitchFamily="18" charset="0"/>
                </a:rPr>
                <a:t>b</a:t>
              </a:r>
              <a:r>
                <a:rPr lang="en-US" sz="1200" b="1">
                  <a:cs typeface="Times New Roman" pitchFamily="18" charset="0"/>
                </a:rPr>
                <a:t>1</a:t>
              </a:r>
            </a:p>
          </p:txBody>
        </p:sp>
      </p:grpSp>
      <p:grpSp>
        <p:nvGrpSpPr>
          <p:cNvPr id="55303" name="Group 292"/>
          <p:cNvGrpSpPr>
            <a:grpSpLocks/>
          </p:cNvGrpSpPr>
          <p:nvPr/>
        </p:nvGrpSpPr>
        <p:grpSpPr bwMode="auto">
          <a:xfrm>
            <a:off x="5313363" y="2420938"/>
            <a:ext cx="2914650" cy="3600450"/>
            <a:chOff x="3730" y="911"/>
            <a:chExt cx="1927" cy="2641"/>
          </a:xfrm>
        </p:grpSpPr>
        <p:pic>
          <p:nvPicPr>
            <p:cNvPr id="55305" name="Picture 260" descr="Laufradgeschwindigkeiten_FlacheSchaufel"/>
            <p:cNvPicPr>
              <a:picLocks noChangeAspect="1" noChangeArrowheads="1"/>
            </p:cNvPicPr>
            <p:nvPr/>
          </p:nvPicPr>
          <p:blipFill>
            <a:blip r:embed="rId3"/>
            <a:srcRect/>
            <a:stretch>
              <a:fillRect/>
            </a:stretch>
          </p:blipFill>
          <p:spPr bwMode="auto">
            <a:xfrm>
              <a:off x="3730" y="911"/>
              <a:ext cx="1927" cy="2641"/>
            </a:xfrm>
            <a:prstGeom prst="rect">
              <a:avLst/>
            </a:prstGeom>
            <a:noFill/>
            <a:ln w="9525">
              <a:noFill/>
              <a:miter lim="800000"/>
              <a:headEnd/>
              <a:tailEnd/>
            </a:ln>
          </p:spPr>
        </p:pic>
        <p:sp>
          <p:nvSpPr>
            <p:cNvPr id="55306" name="Rectangle 289"/>
            <p:cNvSpPr>
              <a:spLocks noChangeArrowheads="1"/>
            </p:cNvSpPr>
            <p:nvPr/>
          </p:nvSpPr>
          <p:spPr bwMode="auto">
            <a:xfrm>
              <a:off x="4334" y="2504"/>
              <a:ext cx="108" cy="90"/>
            </a:xfrm>
            <a:prstGeom prst="rect">
              <a:avLst/>
            </a:prstGeom>
            <a:solidFill>
              <a:srgbClr val="22C8E2"/>
            </a:solidFill>
            <a:ln w="9525">
              <a:noFill/>
              <a:miter lim="800000"/>
              <a:headEnd/>
              <a:tailEnd/>
            </a:ln>
          </p:spPr>
          <p:txBody>
            <a:bodyPr wrap="none" anchor="ctr"/>
            <a:lstStyle/>
            <a:p>
              <a:endParaRPr lang="en-US"/>
            </a:p>
          </p:txBody>
        </p:sp>
        <p:sp>
          <p:nvSpPr>
            <p:cNvPr id="55307" name="Rectangle 290"/>
            <p:cNvSpPr>
              <a:spLocks noChangeArrowheads="1"/>
            </p:cNvSpPr>
            <p:nvPr/>
          </p:nvSpPr>
          <p:spPr bwMode="auto">
            <a:xfrm>
              <a:off x="5472" y="3174"/>
              <a:ext cx="108" cy="90"/>
            </a:xfrm>
            <a:prstGeom prst="rect">
              <a:avLst/>
            </a:prstGeom>
            <a:solidFill>
              <a:srgbClr val="22C8E2"/>
            </a:solidFill>
            <a:ln w="9525">
              <a:noFill/>
              <a:miter lim="800000"/>
              <a:headEnd/>
              <a:tailEnd/>
            </a:ln>
          </p:spPr>
          <p:txBody>
            <a:bodyPr wrap="none" anchor="ctr"/>
            <a:lstStyle/>
            <a:p>
              <a:endParaRPr lang="en-US"/>
            </a:p>
          </p:txBody>
        </p:sp>
        <p:sp>
          <p:nvSpPr>
            <p:cNvPr id="55308" name="Text Box 283"/>
            <p:cNvSpPr txBox="1">
              <a:spLocks noChangeAspect="1" noChangeArrowheads="1"/>
            </p:cNvSpPr>
            <p:nvPr/>
          </p:nvSpPr>
          <p:spPr bwMode="auto">
            <a:xfrm>
              <a:off x="5419" y="3130"/>
              <a:ext cx="233" cy="202"/>
            </a:xfrm>
            <a:prstGeom prst="rect">
              <a:avLst/>
            </a:prstGeom>
            <a:noFill/>
            <a:ln w="9525">
              <a:noFill/>
              <a:miter lim="800000"/>
              <a:headEnd/>
              <a:tailEnd/>
            </a:ln>
          </p:spPr>
          <p:txBody>
            <a:bodyPr wrap="none">
              <a:spAutoFit/>
            </a:bodyPr>
            <a:lstStyle/>
            <a:p>
              <a:pPr marL="290513" indent="-290513"/>
              <a:r>
                <a:rPr lang="en-US" sz="1200" b="1">
                  <a:latin typeface="Symbol" pitchFamily="18" charset="2"/>
                  <a:cs typeface="Times New Roman" pitchFamily="18" charset="0"/>
                </a:rPr>
                <a:t>b</a:t>
              </a:r>
              <a:r>
                <a:rPr lang="en-US" sz="1200" b="1">
                  <a:cs typeface="Times New Roman" pitchFamily="18" charset="0"/>
                </a:rPr>
                <a:t>2</a:t>
              </a:r>
            </a:p>
          </p:txBody>
        </p:sp>
        <p:sp>
          <p:nvSpPr>
            <p:cNvPr id="55309" name="Text Box 284"/>
            <p:cNvSpPr txBox="1">
              <a:spLocks noChangeAspect="1" noChangeArrowheads="1"/>
            </p:cNvSpPr>
            <p:nvPr/>
          </p:nvSpPr>
          <p:spPr bwMode="auto">
            <a:xfrm>
              <a:off x="4272" y="2438"/>
              <a:ext cx="233" cy="201"/>
            </a:xfrm>
            <a:prstGeom prst="rect">
              <a:avLst/>
            </a:prstGeom>
            <a:noFill/>
            <a:ln w="9525">
              <a:noFill/>
              <a:miter lim="800000"/>
              <a:headEnd/>
              <a:tailEnd/>
            </a:ln>
          </p:spPr>
          <p:txBody>
            <a:bodyPr wrap="none">
              <a:spAutoFit/>
            </a:bodyPr>
            <a:lstStyle/>
            <a:p>
              <a:pPr marL="290513" indent="-290513"/>
              <a:r>
                <a:rPr lang="en-US" sz="1200" b="1">
                  <a:latin typeface="Symbol" pitchFamily="18" charset="2"/>
                  <a:cs typeface="Times New Roman" pitchFamily="18" charset="0"/>
                </a:rPr>
                <a:t>b</a:t>
              </a:r>
              <a:r>
                <a:rPr lang="en-US" sz="1200" b="1">
                  <a:cs typeface="Times New Roman" pitchFamily="18" charset="0"/>
                </a:rPr>
                <a:t>1</a:t>
              </a:r>
            </a:p>
          </p:txBody>
        </p:sp>
      </p:grpSp>
      <p:sp>
        <p:nvSpPr>
          <p:cNvPr id="55304" name="Rectangle 293"/>
          <p:cNvSpPr>
            <a:spLocks noChangeArrowheads="1"/>
          </p:cNvSpPr>
          <p:nvPr/>
        </p:nvSpPr>
        <p:spPr bwMode="auto">
          <a:xfrm>
            <a:off x="5241032" y="1173163"/>
            <a:ext cx="4086225" cy="5257800"/>
          </a:xfrm>
          <a:prstGeom prst="rect">
            <a:avLst/>
          </a:prstGeom>
          <a:noFill/>
          <a:ln w="9525">
            <a:noFill/>
            <a:miter lim="800000"/>
            <a:headEnd/>
            <a:tailEnd/>
          </a:ln>
        </p:spPr>
        <p:txBody>
          <a:bodyPr/>
          <a:lstStyle/>
          <a:p>
            <a:pPr marL="290513" indent="-290513">
              <a:lnSpc>
                <a:spcPct val="110000"/>
              </a:lnSpc>
              <a:spcAft>
                <a:spcPct val="30000"/>
              </a:spcAft>
            </a:pPr>
            <a:r>
              <a:rPr lang="en-US" sz="1600" b="1" dirty="0" smtClean="0"/>
              <a:t>flat </a:t>
            </a:r>
            <a:r>
              <a:rPr lang="en-US" sz="1600" b="1" dirty="0"/>
              <a:t>blades (small </a:t>
            </a:r>
            <a:r>
              <a:rPr lang="en-US" sz="1600" b="1" dirty="0">
                <a:latin typeface="Symbol" pitchFamily="18" charset="2"/>
              </a:rPr>
              <a:t>b</a:t>
            </a:r>
            <a:r>
              <a:rPr lang="en-US" sz="1600" b="1" dirty="0"/>
              <a:t>1, </a:t>
            </a:r>
            <a:r>
              <a:rPr lang="en-US" sz="1600" b="1" dirty="0">
                <a:latin typeface="Symbol" pitchFamily="18" charset="2"/>
              </a:rPr>
              <a:t>b</a:t>
            </a:r>
            <a:r>
              <a:rPr lang="en-US" sz="1600" b="1" dirty="0"/>
              <a:t>2)</a:t>
            </a:r>
            <a:endParaRPr lang="en-US" sz="1600" dirty="0"/>
          </a:p>
          <a:p>
            <a:pPr marL="290513" indent="-290513">
              <a:lnSpc>
                <a:spcPct val="110000"/>
              </a:lnSpc>
              <a:spcAft>
                <a:spcPct val="30000"/>
              </a:spcAft>
              <a:buClr>
                <a:schemeClr val="accent2"/>
              </a:buClr>
              <a:buFontTx/>
              <a:buChar char="•"/>
            </a:pPr>
            <a:r>
              <a:rPr lang="en-US" sz="1600" dirty="0" smtClean="0"/>
              <a:t>higher </a:t>
            </a:r>
            <a:r>
              <a:rPr lang="en-US" sz="1600" dirty="0"/>
              <a:t>efficiency</a:t>
            </a:r>
          </a:p>
          <a:p>
            <a:pPr marL="290513" indent="-290513">
              <a:lnSpc>
                <a:spcPct val="110000"/>
              </a:lnSpc>
              <a:spcAft>
                <a:spcPct val="30000"/>
              </a:spcAft>
              <a:buClr>
                <a:schemeClr val="accent2"/>
              </a:buClr>
              <a:buFontTx/>
              <a:buChar char="•"/>
            </a:pPr>
            <a:r>
              <a:rPr lang="en-US" sz="1600" dirty="0" smtClean="0"/>
              <a:t>higher </a:t>
            </a:r>
            <a:r>
              <a:rPr lang="en-US" sz="1600" dirty="0"/>
              <a:t>build-up risk</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504" y="1484784"/>
            <a:ext cx="8640960" cy="648072"/>
          </a:xfrm>
          <a:prstGeom prst="rect">
            <a:avLst/>
          </a:prstGeom>
        </p:spPr>
        <p:txBody>
          <a:bodyPr wrap="square">
            <a:spAutoFit/>
          </a:bodyPr>
          <a:lstStyle/>
          <a:p>
            <a:r>
              <a:rPr lang="en-US" dirty="0">
                <a:hlinkClick r:id="rId2"/>
              </a:rPr>
              <a:t>https://sites.google.com/a/holcim.com/cp-internal-training-work-site</a:t>
            </a:r>
            <a:r>
              <a:rPr lang="en-US" dirty="0" smtClean="0">
                <a:hlinkClick r:id="rId2"/>
              </a:rPr>
              <a:t>/</a:t>
            </a:r>
            <a:endParaRPr lang="en-US" dirty="0" smtClean="0"/>
          </a:p>
          <a:p>
            <a:endParaRPr lang="en-US" dirty="0"/>
          </a:p>
        </p:txBody>
      </p:sp>
      <p:sp>
        <p:nvSpPr>
          <p:cNvPr id="5"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dirty="0" smtClean="0"/>
              <a:t>Fan Efficiency Tool (FET) and Fan Benefit Calculator (FBC)</a:t>
            </a:r>
            <a:endParaRPr lang="en-US" sz="2400" b="1" dirty="0"/>
          </a:p>
        </p:txBody>
      </p:sp>
      <p:sp>
        <p:nvSpPr>
          <p:cNvPr id="9" name="Footer Placeholder 8"/>
          <p:cNvSpPr>
            <a:spLocks noGrp="1"/>
          </p:cNvSpPr>
          <p:nvPr>
            <p:ph type="ftr" sz="quarter" idx="10"/>
          </p:nvPr>
        </p:nvSpPr>
        <p:spPr/>
        <p:txBody>
          <a:bodyPr/>
          <a:lstStyle/>
          <a:p>
            <a:pPr>
              <a:defRPr/>
            </a:pPr>
            <a:r>
              <a:rPr lang="en-US" smtClean="0"/>
              <a:t>2016-05-09   © 2016 LafargeHolcim</a:t>
            </a:r>
            <a:endParaRPr lang="en-US"/>
          </a:p>
        </p:txBody>
      </p:sp>
      <p:sp>
        <p:nvSpPr>
          <p:cNvPr id="10" name="Slide Number Placeholder 9"/>
          <p:cNvSpPr>
            <a:spLocks noGrp="1"/>
          </p:cNvSpPr>
          <p:nvPr>
            <p:ph type="sldNum" sz="quarter" idx="11"/>
          </p:nvPr>
        </p:nvSpPr>
        <p:spPr/>
        <p:txBody>
          <a:bodyPr/>
          <a:lstStyle/>
          <a:p>
            <a:pPr>
              <a:defRPr/>
            </a:pPr>
            <a:fld id="{12DAB12B-9646-41B4-8838-7E0643645623}" type="slidenum">
              <a:rPr lang="en-US" smtClean="0"/>
              <a:pPr>
                <a:defRPr/>
              </a:pPr>
              <a:t>31</a:t>
            </a:fld>
            <a:endParaRPr lang="en-US" dirty="0"/>
          </a:p>
        </p:txBody>
      </p:sp>
    </p:spTree>
    <p:extLst>
      <p:ext uri="{BB962C8B-B14F-4D97-AF65-F5344CB8AC3E}">
        <p14:creationId xmlns:p14="http://schemas.microsoft.com/office/powerpoint/2010/main" val="11749464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7360636E-DDE1-41DB-AFAA-BD4CCA9C66EF}" type="slidenum">
              <a:rPr lang="en-US" sz="800"/>
              <a:pPr algn="r"/>
              <a:t>32</a:t>
            </a:fld>
            <a:endParaRPr lang="en-US" sz="800"/>
          </a:p>
        </p:txBody>
      </p:sp>
      <p:pic>
        <p:nvPicPr>
          <p:cNvPr id="56324" name="Picture Placeholder 5"/>
          <p:cNvPicPr>
            <a:picLocks noChangeAspect="1"/>
          </p:cNvPicPr>
          <p:nvPr/>
        </p:nvPicPr>
        <p:blipFill>
          <a:blip r:embed="rId2"/>
          <a:srcRect/>
          <a:stretch>
            <a:fillRect/>
          </a:stretch>
        </p:blipFill>
        <p:spPr bwMode="auto">
          <a:xfrm>
            <a:off x="0" y="2579688"/>
            <a:ext cx="9906000" cy="4292600"/>
          </a:xfrm>
          <a:prstGeom prst="rect">
            <a:avLst/>
          </a:prstGeom>
          <a:noFill/>
          <a:ln w="9525">
            <a:noFill/>
            <a:miter lim="800000"/>
            <a:headEnd/>
            <a:tailEnd/>
          </a:ln>
        </p:spPr>
      </p:pic>
      <p:sp>
        <p:nvSpPr>
          <p:cNvPr id="7" name="TextBox 6"/>
          <p:cNvSpPr txBox="1"/>
          <p:nvPr/>
        </p:nvSpPr>
        <p:spPr>
          <a:xfrm>
            <a:off x="128588" y="5084763"/>
            <a:ext cx="5256460" cy="2000548"/>
          </a:xfrm>
          <a:prstGeom prst="rect">
            <a:avLst/>
          </a:prstGeom>
          <a:noFill/>
        </p:spPr>
        <p:txBody>
          <a:bodyPr wrap="square">
            <a:spAutoFit/>
          </a:bodyPr>
          <a:lstStyle/>
          <a:p>
            <a:pPr marL="285750" indent="-285750" fontAlgn="auto">
              <a:spcBef>
                <a:spcPts val="0"/>
              </a:spcBef>
              <a:spcAft>
                <a:spcPts val="0"/>
              </a:spcAft>
              <a:buFont typeface="Arial" panose="020B0604020202020204" pitchFamily="34" charset="0"/>
              <a:buChar char="•"/>
              <a:defRPr/>
            </a:pPr>
            <a:r>
              <a:rPr lang="de-CH" sz="2000" b="1" dirty="0">
                <a:solidFill>
                  <a:schemeClr val="bg1"/>
                </a:solidFill>
                <a:latin typeface="+mn-lt"/>
                <a:cs typeface="+mn-cs"/>
              </a:rPr>
              <a:t>The Fan Assessment </a:t>
            </a:r>
            <a:r>
              <a:rPr lang="de-CH" sz="2000" b="1" dirty="0" err="1">
                <a:solidFill>
                  <a:schemeClr val="bg1"/>
                </a:solidFill>
                <a:latin typeface="+mn-lt"/>
                <a:cs typeface="+mn-cs"/>
              </a:rPr>
              <a:t>Process</a:t>
            </a:r>
            <a:endParaRPr lang="de-CH" sz="2000" b="1" dirty="0">
              <a:solidFill>
                <a:schemeClr val="bg1"/>
              </a:solidFill>
              <a:latin typeface="+mn-lt"/>
              <a:cs typeface="+mn-cs"/>
            </a:endParaRPr>
          </a:p>
          <a:p>
            <a:pPr marL="285750" indent="-285750" fontAlgn="auto">
              <a:spcBef>
                <a:spcPts val="0"/>
              </a:spcBef>
              <a:spcAft>
                <a:spcPts val="0"/>
              </a:spcAft>
              <a:buFont typeface="Arial" panose="020B0604020202020204" pitchFamily="34" charset="0"/>
              <a:buChar char="•"/>
              <a:defRPr/>
            </a:pPr>
            <a:r>
              <a:rPr lang="de-CH" sz="2000" b="1" dirty="0">
                <a:solidFill>
                  <a:schemeClr val="bg1"/>
                </a:solidFill>
                <a:latin typeface="+mn-lt"/>
                <a:cs typeface="+mn-cs"/>
              </a:rPr>
              <a:t>Tools</a:t>
            </a:r>
          </a:p>
          <a:p>
            <a:pPr marL="285750" indent="-285750" fontAlgn="auto">
              <a:spcBef>
                <a:spcPts val="0"/>
              </a:spcBef>
              <a:spcAft>
                <a:spcPts val="0"/>
              </a:spcAft>
              <a:buFont typeface="Arial" panose="020B0604020202020204" pitchFamily="34" charset="0"/>
              <a:buChar char="•"/>
              <a:defRPr/>
            </a:pPr>
            <a:r>
              <a:rPr lang="de-CH" sz="2000" b="1" dirty="0" err="1">
                <a:solidFill>
                  <a:schemeClr val="bg1"/>
                </a:solidFill>
                <a:latin typeface="+mn-lt"/>
                <a:cs typeface="+mn-cs"/>
              </a:rPr>
              <a:t>Selection</a:t>
            </a:r>
            <a:r>
              <a:rPr lang="de-CH" sz="2000" b="1" dirty="0">
                <a:solidFill>
                  <a:schemeClr val="bg1"/>
                </a:solidFill>
                <a:latin typeface="+mn-lt"/>
                <a:cs typeface="+mn-cs"/>
              </a:rPr>
              <a:t> </a:t>
            </a:r>
            <a:r>
              <a:rPr lang="de-CH" sz="2000" b="1" dirty="0" err="1">
                <a:solidFill>
                  <a:schemeClr val="bg1"/>
                </a:solidFill>
                <a:latin typeface="+mn-lt"/>
                <a:cs typeface="+mn-cs"/>
              </a:rPr>
              <a:t>of</a:t>
            </a:r>
            <a:r>
              <a:rPr lang="de-CH" sz="2000" b="1" dirty="0">
                <a:solidFill>
                  <a:schemeClr val="bg1"/>
                </a:solidFill>
                <a:latin typeface="+mn-lt"/>
                <a:cs typeface="+mn-cs"/>
              </a:rPr>
              <a:t> </a:t>
            </a:r>
            <a:r>
              <a:rPr lang="de-CH" sz="2000" b="1" dirty="0" err="1">
                <a:solidFill>
                  <a:schemeClr val="bg1"/>
                </a:solidFill>
                <a:latin typeface="+mn-lt"/>
                <a:cs typeface="+mn-cs"/>
              </a:rPr>
              <a:t>Measuring</a:t>
            </a:r>
            <a:r>
              <a:rPr lang="de-CH" sz="2000" b="1" dirty="0">
                <a:solidFill>
                  <a:schemeClr val="bg1"/>
                </a:solidFill>
                <a:latin typeface="+mn-lt"/>
                <a:cs typeface="+mn-cs"/>
              </a:rPr>
              <a:t> Points</a:t>
            </a:r>
          </a:p>
          <a:p>
            <a:pPr marL="285750" indent="-285750" fontAlgn="auto">
              <a:spcBef>
                <a:spcPts val="0"/>
              </a:spcBef>
              <a:spcAft>
                <a:spcPts val="0"/>
              </a:spcAft>
              <a:buFont typeface="Arial" panose="020B0604020202020204" pitchFamily="34" charset="0"/>
              <a:buChar char="•"/>
              <a:defRPr/>
            </a:pPr>
            <a:r>
              <a:rPr lang="de-CH" sz="2000" b="1" dirty="0" err="1">
                <a:solidFill>
                  <a:schemeClr val="bg1"/>
                </a:solidFill>
                <a:latin typeface="+mn-lt"/>
                <a:cs typeface="+mn-cs"/>
              </a:rPr>
              <a:t>Required</a:t>
            </a:r>
            <a:r>
              <a:rPr lang="de-CH" sz="2000" b="1" dirty="0">
                <a:solidFill>
                  <a:schemeClr val="bg1"/>
                </a:solidFill>
                <a:latin typeface="+mn-lt"/>
                <a:cs typeface="+mn-cs"/>
              </a:rPr>
              <a:t> </a:t>
            </a:r>
            <a:r>
              <a:rPr lang="de-CH" sz="2000" b="1" dirty="0" err="1">
                <a:solidFill>
                  <a:schemeClr val="bg1"/>
                </a:solidFill>
                <a:latin typeface="+mn-lt"/>
                <a:cs typeface="+mn-cs"/>
              </a:rPr>
              <a:t>Process</a:t>
            </a:r>
            <a:r>
              <a:rPr lang="de-CH" sz="2000" b="1" dirty="0">
                <a:solidFill>
                  <a:schemeClr val="bg1"/>
                </a:solidFill>
                <a:latin typeface="+mn-lt"/>
                <a:cs typeface="+mn-cs"/>
              </a:rPr>
              <a:t> Data</a:t>
            </a:r>
          </a:p>
          <a:p>
            <a:pPr marL="285750" indent="-285750" fontAlgn="auto">
              <a:spcBef>
                <a:spcPts val="0"/>
              </a:spcBef>
              <a:spcAft>
                <a:spcPts val="0"/>
              </a:spcAft>
              <a:buFont typeface="Arial" panose="020B0604020202020204" pitchFamily="34" charset="0"/>
              <a:buChar char="•"/>
              <a:defRPr/>
            </a:pPr>
            <a:r>
              <a:rPr lang="de-CH" sz="2000" b="1" dirty="0">
                <a:solidFill>
                  <a:schemeClr val="bg1"/>
                </a:solidFill>
                <a:latin typeface="+mn-lt"/>
                <a:cs typeface="+mn-cs"/>
              </a:rPr>
              <a:t>Fan </a:t>
            </a:r>
            <a:r>
              <a:rPr lang="de-CH" sz="2000" b="1" dirty="0" err="1">
                <a:solidFill>
                  <a:schemeClr val="bg1"/>
                </a:solidFill>
                <a:latin typeface="+mn-lt"/>
                <a:cs typeface="+mn-cs"/>
              </a:rPr>
              <a:t>Inspection</a:t>
            </a:r>
            <a:endParaRPr lang="en-GB" sz="2000" b="1" dirty="0">
              <a:solidFill>
                <a:schemeClr val="bg1"/>
              </a:solidFill>
              <a:latin typeface="+mn-lt"/>
              <a:cs typeface="+mn-cs"/>
            </a:endParaRPr>
          </a:p>
          <a:p>
            <a:pPr fontAlgn="auto">
              <a:spcBef>
                <a:spcPts val="0"/>
              </a:spcBef>
              <a:spcAft>
                <a:spcPts val="0"/>
              </a:spcAft>
              <a:defRPr/>
            </a:pPr>
            <a:endParaRPr lang="de-CH" sz="2400" b="1" dirty="0" err="1">
              <a:latin typeface="Arial" pitchFamily="34" charset="0"/>
              <a:cs typeface="Arial" pitchFamily="34" charset="0"/>
            </a:endParaRPr>
          </a:p>
        </p:txBody>
      </p:sp>
      <p:sp>
        <p:nvSpPr>
          <p:cNvPr id="56326" name="Title 2"/>
          <p:cNvSpPr>
            <a:spLocks/>
          </p:cNvSpPr>
          <p:nvPr/>
        </p:nvSpPr>
        <p:spPr bwMode="auto">
          <a:xfrm>
            <a:off x="560388" y="1944688"/>
            <a:ext cx="8785225" cy="1052512"/>
          </a:xfrm>
          <a:prstGeom prst="rect">
            <a:avLst/>
          </a:prstGeom>
          <a:noFill/>
          <a:ln w="9525">
            <a:noFill/>
            <a:miter lim="800000"/>
            <a:headEnd/>
            <a:tailEnd/>
          </a:ln>
        </p:spPr>
        <p:txBody>
          <a:bodyPr lIns="0" tIns="0" rIns="0" bIns="0"/>
          <a:lstStyle/>
          <a:p>
            <a:pPr>
              <a:lnSpc>
                <a:spcPct val="95000"/>
              </a:lnSpc>
            </a:pPr>
            <a:r>
              <a:rPr lang="de-CH" sz="3400" b="1"/>
              <a:t>Fan Assessment</a:t>
            </a:r>
          </a:p>
        </p:txBody>
      </p:sp>
      <p:sp>
        <p:nvSpPr>
          <p:cNvPr id="56327" name="Subtitle 2"/>
          <p:cNvSpPr>
            <a:spLocks/>
          </p:cNvSpPr>
          <p:nvPr/>
        </p:nvSpPr>
        <p:spPr bwMode="auto">
          <a:xfrm>
            <a:off x="581025" y="379413"/>
            <a:ext cx="8909050" cy="817562"/>
          </a:xfrm>
          <a:prstGeom prst="rect">
            <a:avLst/>
          </a:prstGeom>
          <a:noFill/>
          <a:ln w="9525">
            <a:noFill/>
            <a:miter lim="800000"/>
            <a:headEnd/>
            <a:tailEnd/>
          </a:ln>
        </p:spPr>
        <p:txBody>
          <a:bodyPr lIns="0" tIns="0" rIns="0" bIns="0"/>
          <a:lstStyle/>
          <a:p>
            <a:pPr>
              <a:buClr>
                <a:schemeClr val="accent1"/>
              </a:buClr>
              <a:buFont typeface="Arial" charset="0"/>
              <a:buNone/>
            </a:pPr>
            <a:r>
              <a:rPr lang="en-US" sz="2000" dirty="0"/>
              <a:t>Technical Development Program for Process Performance Engineers </a:t>
            </a:r>
            <a:r>
              <a:rPr lang="en-US" sz="2000" dirty="0" smtClean="0"/>
              <a:t>2015</a:t>
            </a:r>
            <a:endParaRPr lang="en-US" sz="2000" dirty="0"/>
          </a:p>
        </p:txBody>
      </p:sp>
      <p:sp>
        <p:nvSpPr>
          <p:cNvPr id="6" name="Footer Placeholder 5"/>
          <p:cNvSpPr>
            <a:spLocks noGrp="1"/>
          </p:cNvSpPr>
          <p:nvPr>
            <p:ph type="ftr" sz="quarter" idx="14"/>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5"/>
          </p:nvPr>
        </p:nvSpPr>
        <p:spPr/>
        <p:txBody>
          <a:bodyPr/>
          <a:lstStyle/>
          <a:p>
            <a:pPr>
              <a:defRPr/>
            </a:pPr>
            <a:fld id="{4A2DB814-173F-4B73-B61D-75D2B65577A8}" type="slidenum">
              <a:rPr lang="en-US" smtClean="0"/>
              <a:pPr>
                <a:defRPr/>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FB3EBC4B-610F-4519-BBC2-459300C11332}" type="slidenum">
              <a:rPr lang="en-US" sz="800"/>
              <a:pPr algn="r"/>
              <a:t>33</a:t>
            </a:fld>
            <a:endParaRPr lang="en-US" sz="800"/>
          </a:p>
        </p:txBody>
      </p:sp>
      <p:sp>
        <p:nvSpPr>
          <p:cNvPr id="57348" name="Content Placeholder 2"/>
          <p:cNvSpPr>
            <a:spLocks/>
          </p:cNvSpPr>
          <p:nvPr/>
        </p:nvSpPr>
        <p:spPr bwMode="auto">
          <a:xfrm>
            <a:off x="560388" y="1352550"/>
            <a:ext cx="8785225"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a:t>Complete study of process fan performance</a:t>
            </a:r>
          </a:p>
          <a:p>
            <a:pPr marL="534988" lvl="1" indent="-265113">
              <a:spcBef>
                <a:spcPts val="1200"/>
              </a:spcBef>
              <a:buClr>
                <a:schemeClr val="accent1"/>
              </a:buClr>
              <a:buFont typeface="Arial" charset="0"/>
              <a:buChar char="•"/>
            </a:pPr>
            <a:r>
              <a:rPr lang="en-US"/>
              <a:t>Fan Performance</a:t>
            </a:r>
          </a:p>
          <a:p>
            <a:pPr marL="534988" lvl="1" indent="-265113">
              <a:spcBef>
                <a:spcPts val="1200"/>
              </a:spcBef>
              <a:buClr>
                <a:schemeClr val="accent1"/>
              </a:buClr>
              <a:buFont typeface="Arial" charset="0"/>
              <a:buChar char="•"/>
            </a:pPr>
            <a:r>
              <a:rPr lang="en-US"/>
              <a:t>Mechanical Condition</a:t>
            </a:r>
          </a:p>
          <a:p>
            <a:pPr marL="534988" lvl="1" indent="-265113">
              <a:spcBef>
                <a:spcPts val="1200"/>
              </a:spcBef>
              <a:buClr>
                <a:schemeClr val="accent1"/>
              </a:buClr>
              <a:buFont typeface="Arial" charset="0"/>
              <a:buChar char="•"/>
            </a:pPr>
            <a:endParaRPr lang="en-US"/>
          </a:p>
          <a:p>
            <a:pPr marL="269875" indent="-269875">
              <a:spcBef>
                <a:spcPts val="1200"/>
              </a:spcBef>
              <a:buClr>
                <a:schemeClr val="accent1"/>
              </a:buClr>
              <a:buFont typeface="Arial" charset="0"/>
              <a:buChar char="•"/>
            </a:pPr>
            <a:r>
              <a:rPr lang="en-US" sz="2000"/>
              <a:t>Proposals for improvement (if necessary)</a:t>
            </a:r>
          </a:p>
          <a:p>
            <a:pPr marL="534988" lvl="1" indent="-265113">
              <a:spcBef>
                <a:spcPts val="1200"/>
              </a:spcBef>
              <a:buClr>
                <a:schemeClr val="accent1"/>
              </a:buClr>
              <a:buFont typeface="Arial" charset="0"/>
              <a:buChar char="•"/>
            </a:pPr>
            <a:r>
              <a:rPr lang="en-US"/>
              <a:t>Process </a:t>
            </a:r>
          </a:p>
          <a:p>
            <a:pPr marL="534988" lvl="1" indent="-265113">
              <a:spcBef>
                <a:spcPts val="1200"/>
              </a:spcBef>
              <a:buClr>
                <a:schemeClr val="accent1"/>
              </a:buClr>
              <a:buFont typeface="Arial" charset="0"/>
              <a:buChar char="•"/>
            </a:pPr>
            <a:r>
              <a:rPr lang="en-US"/>
              <a:t>Maintenance</a:t>
            </a:r>
          </a:p>
          <a:p>
            <a:pPr marL="534988" lvl="1" indent="-265113">
              <a:spcBef>
                <a:spcPts val="1200"/>
              </a:spcBef>
              <a:buClr>
                <a:schemeClr val="accent1"/>
              </a:buClr>
              <a:buFont typeface="Arial" charset="0"/>
              <a:buChar char="•"/>
            </a:pPr>
            <a:r>
              <a:rPr lang="en-US"/>
              <a:t>CAPEX</a:t>
            </a:r>
          </a:p>
          <a:p>
            <a:pPr marL="269875" indent="-269875">
              <a:spcBef>
                <a:spcPts val="1200"/>
              </a:spcBef>
              <a:buClr>
                <a:schemeClr val="accent1"/>
              </a:buClr>
              <a:buFont typeface="Arial" charset="0"/>
              <a:buChar char="•"/>
            </a:pPr>
            <a:endParaRPr lang="en-US" sz="2000"/>
          </a:p>
          <a:p>
            <a:pPr marL="269875" indent="-269875">
              <a:spcBef>
                <a:spcPts val="1200"/>
              </a:spcBef>
              <a:buClr>
                <a:schemeClr val="accent1"/>
              </a:buClr>
              <a:buFont typeface="Arial" charset="0"/>
              <a:buChar char="•"/>
            </a:pPr>
            <a:r>
              <a:rPr lang="en-US" sz="2000"/>
              <a:t>Results verification</a:t>
            </a:r>
          </a:p>
        </p:txBody>
      </p:sp>
      <p:sp>
        <p:nvSpPr>
          <p:cNvPr id="57349"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What is a Fan Assessment</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EB0D448-1387-4635-9670-8A4E46C507BA}" type="slidenum">
              <a:rPr lang="en-US" sz="800"/>
              <a:pPr algn="r"/>
              <a:t>34</a:t>
            </a:fld>
            <a:endParaRPr lang="en-US" sz="800"/>
          </a:p>
        </p:txBody>
      </p:sp>
      <p:sp>
        <p:nvSpPr>
          <p:cNvPr id="58372" name="Content Placeholder 2"/>
          <p:cNvSpPr>
            <a:spLocks/>
          </p:cNvSpPr>
          <p:nvPr/>
        </p:nvSpPr>
        <p:spPr bwMode="auto">
          <a:xfrm>
            <a:off x="560388" y="1323975"/>
            <a:ext cx="8785225"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Suspicion of sub-normal operation</a:t>
            </a:r>
          </a:p>
          <a:p>
            <a:pPr marL="534988" lvl="1" indent="-265113">
              <a:spcBef>
                <a:spcPts val="1200"/>
              </a:spcBef>
              <a:buClr>
                <a:schemeClr val="accent1"/>
              </a:buClr>
              <a:buFont typeface="Arial" charset="0"/>
              <a:buChar char="•"/>
            </a:pPr>
            <a:r>
              <a:rPr lang="en-US" dirty="0"/>
              <a:t>Higher power consumption </a:t>
            </a:r>
          </a:p>
          <a:p>
            <a:pPr marL="534988" lvl="1" indent="-265113">
              <a:spcBef>
                <a:spcPts val="1200"/>
              </a:spcBef>
              <a:buClr>
                <a:schemeClr val="accent1"/>
              </a:buClr>
              <a:buFont typeface="Arial" charset="0"/>
              <a:buChar char="•"/>
            </a:pPr>
            <a:r>
              <a:rPr lang="en-US" dirty="0"/>
              <a:t>High vibrations</a:t>
            </a:r>
          </a:p>
          <a:p>
            <a:pPr marL="534988" lvl="1" indent="-265113">
              <a:spcBef>
                <a:spcPts val="1200"/>
              </a:spcBef>
              <a:buClr>
                <a:schemeClr val="accent1"/>
              </a:buClr>
              <a:buFont typeface="Arial" charset="0"/>
              <a:buChar char="•"/>
            </a:pPr>
            <a:r>
              <a:rPr lang="en-US" dirty="0"/>
              <a:t>Reduced gas handling </a:t>
            </a:r>
            <a:r>
              <a:rPr lang="en-US" dirty="0" smtClean="0"/>
              <a:t>capacity</a:t>
            </a:r>
            <a:br>
              <a:rPr lang="en-US" dirty="0" smtClean="0"/>
            </a:br>
            <a:endParaRPr lang="en-US" dirty="0"/>
          </a:p>
          <a:p>
            <a:pPr marL="269875" indent="-269875">
              <a:spcBef>
                <a:spcPts val="1200"/>
              </a:spcBef>
              <a:buClr>
                <a:schemeClr val="accent1"/>
              </a:buClr>
              <a:buFont typeface="Arial" charset="0"/>
              <a:buChar char="•"/>
            </a:pPr>
            <a:r>
              <a:rPr lang="en-US" sz="2000" dirty="0"/>
              <a:t>Need to know equipment limits</a:t>
            </a:r>
          </a:p>
          <a:p>
            <a:pPr marL="534988" lvl="1" indent="-265113">
              <a:spcBef>
                <a:spcPts val="1200"/>
              </a:spcBef>
              <a:buClr>
                <a:schemeClr val="accent1"/>
              </a:buClr>
              <a:buFont typeface="Arial" charset="0"/>
              <a:buChar char="•"/>
            </a:pPr>
            <a:r>
              <a:rPr lang="en-US" dirty="0"/>
              <a:t>Bottleneck analysis</a:t>
            </a:r>
          </a:p>
          <a:p>
            <a:pPr marL="534988" lvl="1" indent="-265113">
              <a:spcBef>
                <a:spcPts val="1200"/>
              </a:spcBef>
              <a:buClr>
                <a:schemeClr val="accent1"/>
              </a:buClr>
              <a:buFont typeface="Arial" charset="0"/>
              <a:buChar char="•"/>
            </a:pPr>
            <a:r>
              <a:rPr lang="en-US" dirty="0"/>
              <a:t>Upgrade projects</a:t>
            </a:r>
          </a:p>
          <a:p>
            <a:pPr marL="534988" lvl="1" indent="-265113">
              <a:spcBef>
                <a:spcPts val="1200"/>
              </a:spcBef>
              <a:buClr>
                <a:schemeClr val="accent1"/>
              </a:buClr>
              <a:buFont typeface="Arial" charset="0"/>
              <a:buChar char="•"/>
            </a:pPr>
            <a:endParaRPr lang="en-US" dirty="0"/>
          </a:p>
          <a:p>
            <a:pPr marL="534988" lvl="1" indent="-265113">
              <a:spcBef>
                <a:spcPts val="1200"/>
              </a:spcBef>
              <a:buClr>
                <a:schemeClr val="accent1"/>
              </a:buClr>
              <a:buFont typeface="Arial" charset="0"/>
              <a:buChar char="•"/>
            </a:pPr>
            <a:endParaRPr lang="en-US" dirty="0"/>
          </a:p>
        </p:txBody>
      </p:sp>
      <p:sp>
        <p:nvSpPr>
          <p:cNvPr id="58373" name="Title 3"/>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When to perform a Fan Assessment</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EFB6847-0B2E-40A4-A184-1BAD61342468}" type="slidenum">
              <a:rPr lang="en-US" sz="800"/>
              <a:pPr algn="r"/>
              <a:t>35</a:t>
            </a:fld>
            <a:endParaRPr lang="en-US" sz="800"/>
          </a:p>
        </p:txBody>
      </p:sp>
      <p:pic>
        <p:nvPicPr>
          <p:cNvPr id="59396" name="Picture 3" descr="D:\Users\sgarcia6\Desktop\Backward_Inclined.jpg"/>
          <p:cNvPicPr>
            <a:picLocks noChangeAspect="1" noChangeArrowheads="1"/>
          </p:cNvPicPr>
          <p:nvPr/>
        </p:nvPicPr>
        <p:blipFill>
          <a:blip r:embed="rId2"/>
          <a:srcRect/>
          <a:stretch>
            <a:fillRect/>
          </a:stretch>
        </p:blipFill>
        <p:spPr bwMode="auto">
          <a:xfrm>
            <a:off x="2649538" y="1598613"/>
            <a:ext cx="4679950" cy="4464050"/>
          </a:xfrm>
          <a:prstGeom prst="rect">
            <a:avLst/>
          </a:prstGeom>
          <a:noFill/>
          <a:ln w="9525">
            <a:noFill/>
            <a:miter lim="800000"/>
            <a:headEnd/>
            <a:tailEnd/>
          </a:ln>
        </p:spPr>
      </p:pic>
      <p:pic>
        <p:nvPicPr>
          <p:cNvPr id="59397" name="Content Placeholder 5"/>
          <p:cNvPicPr>
            <a:picLocks noChangeArrowheads="1"/>
          </p:cNvPicPr>
          <p:nvPr/>
        </p:nvPicPr>
        <p:blipFill>
          <a:blip r:embed="rId3"/>
          <a:srcRect/>
          <a:stretch>
            <a:fillRect/>
          </a:stretch>
        </p:blipFill>
        <p:spPr bwMode="auto">
          <a:xfrm>
            <a:off x="560388" y="1341438"/>
            <a:ext cx="8797925" cy="5126037"/>
          </a:xfrm>
          <a:prstGeom prst="rect">
            <a:avLst/>
          </a:prstGeom>
          <a:noFill/>
          <a:ln w="9525">
            <a:noFill/>
            <a:miter lim="800000"/>
            <a:headEnd/>
            <a:tailEnd/>
          </a:ln>
        </p:spPr>
      </p:pic>
      <p:sp>
        <p:nvSpPr>
          <p:cNvPr id="59398" name="Title 3"/>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a:lnSpc>
                <a:spcPct val="95000"/>
              </a:lnSpc>
            </a:pPr>
            <a:r>
              <a:rPr lang="en-US" sz="2400" b="1"/>
              <a:t>Fan Assessment Process:</a:t>
            </a:r>
          </a:p>
        </p:txBody>
      </p:sp>
      <p:sp>
        <p:nvSpPr>
          <p:cNvPr id="59399" name="Curved Up Arrow 2"/>
          <p:cNvSpPr>
            <a:spLocks noChangeArrowheads="1"/>
          </p:cNvSpPr>
          <p:nvPr/>
        </p:nvSpPr>
        <p:spPr bwMode="auto">
          <a:xfrm rot="1907526">
            <a:off x="1655763" y="2117725"/>
            <a:ext cx="1439862" cy="674688"/>
          </a:xfrm>
          <a:prstGeom prst="curvedUpArrow">
            <a:avLst>
              <a:gd name="adj1" fmla="val 24957"/>
              <a:gd name="adj2" fmla="val 49895"/>
              <a:gd name="adj3" fmla="val 25000"/>
            </a:avLst>
          </a:prstGeom>
          <a:solidFill>
            <a:srgbClr val="00694B"/>
          </a:solidFill>
          <a:ln w="25400" algn="ctr">
            <a:solidFill>
              <a:srgbClr val="00694B"/>
            </a:solidFill>
            <a:miter lim="800000"/>
            <a:headEnd/>
            <a:tailEnd/>
          </a:ln>
        </p:spPr>
        <p:txBody>
          <a:bodyPr anchor="ctr"/>
          <a:lstStyle/>
          <a:p>
            <a:pPr algn="ctr"/>
            <a:endParaRPr lang="en-US" sz="2000">
              <a:solidFill>
                <a:schemeClr val="bg1"/>
              </a:solidFill>
            </a:endParaRPr>
          </a:p>
        </p:txBody>
      </p:sp>
      <p:sp>
        <p:nvSpPr>
          <p:cNvPr id="59400" name="TextBox 6"/>
          <p:cNvSpPr txBox="1">
            <a:spLocks noChangeArrowheads="1"/>
          </p:cNvSpPr>
          <p:nvPr/>
        </p:nvSpPr>
        <p:spPr bwMode="auto">
          <a:xfrm>
            <a:off x="1352550" y="1765300"/>
            <a:ext cx="1223963" cy="1585913"/>
          </a:xfrm>
          <a:prstGeom prst="rect">
            <a:avLst/>
          </a:prstGeom>
          <a:solidFill>
            <a:schemeClr val="bg1"/>
          </a:solidFill>
          <a:ln w="9525">
            <a:noFill/>
            <a:miter lim="800000"/>
            <a:headEnd/>
            <a:tailEnd/>
          </a:ln>
        </p:spPr>
        <p:txBody>
          <a:bodyPr>
            <a:spAutoFit/>
          </a:bodyPr>
          <a:lstStyle/>
          <a:p>
            <a:endParaRPr lang="en-US" sz="2000"/>
          </a:p>
          <a:p>
            <a:endParaRPr lang="en-US" sz="2000"/>
          </a:p>
          <a:p>
            <a:r>
              <a:rPr lang="en-US"/>
              <a:t>Pre work</a:t>
            </a:r>
          </a:p>
          <a:p>
            <a:endParaRPr lang="en-US" sz="2000"/>
          </a:p>
          <a:p>
            <a:endParaRPr lang="en-US" sz="2000"/>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BD461FD-218C-4D8E-8085-A6FCA8EF8C0F}" type="slidenum">
              <a:rPr lang="en-US" sz="800"/>
              <a:pPr algn="r"/>
              <a:t>36</a:t>
            </a:fld>
            <a:endParaRPr lang="en-US" sz="800"/>
          </a:p>
        </p:txBody>
      </p:sp>
      <p:sp>
        <p:nvSpPr>
          <p:cNvPr id="3" name="Content Placeholder 2"/>
          <p:cNvSpPr>
            <a:spLocks/>
          </p:cNvSpPr>
          <p:nvPr/>
        </p:nvSpPr>
        <p:spPr bwMode="auto">
          <a:xfrm>
            <a:off x="560388" y="1339850"/>
            <a:ext cx="8785225" cy="5111750"/>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Before field work:</a:t>
            </a:r>
          </a:p>
          <a:p>
            <a:pPr marL="534988" lvl="1" indent="-265113">
              <a:spcBef>
                <a:spcPts val="1200"/>
              </a:spcBef>
              <a:buClr>
                <a:schemeClr val="accent1"/>
              </a:buClr>
              <a:buFont typeface="Arial" charset="0"/>
              <a:buChar char="•"/>
            </a:pPr>
            <a:r>
              <a:rPr lang="en-US" b="1" dirty="0" smtClean="0"/>
              <a:t>H&amp;S !</a:t>
            </a:r>
            <a:endParaRPr lang="en-US" b="1" dirty="0"/>
          </a:p>
          <a:p>
            <a:pPr marL="534988" lvl="1" indent="-265113">
              <a:spcBef>
                <a:spcPts val="1200"/>
              </a:spcBef>
              <a:buClr>
                <a:schemeClr val="accent1"/>
              </a:buClr>
              <a:buFont typeface="Arial" charset="0"/>
              <a:buChar char="•"/>
            </a:pPr>
            <a:r>
              <a:rPr lang="en-US" dirty="0"/>
              <a:t>Documentation gathering</a:t>
            </a:r>
          </a:p>
          <a:p>
            <a:pPr marL="820738" lvl="2" indent="-284163">
              <a:spcBef>
                <a:spcPts val="900"/>
              </a:spcBef>
              <a:buClr>
                <a:schemeClr val="accent1"/>
              </a:buClr>
              <a:buFont typeface="Arial" charset="0"/>
              <a:buChar char="•"/>
            </a:pPr>
            <a:r>
              <a:rPr lang="en-US" sz="1600" dirty="0"/>
              <a:t>Fan curves + Reference conditions</a:t>
            </a:r>
          </a:p>
          <a:p>
            <a:pPr marL="820738" lvl="2" indent="-284163">
              <a:spcBef>
                <a:spcPts val="900"/>
              </a:spcBef>
              <a:buClr>
                <a:schemeClr val="accent1"/>
              </a:buClr>
              <a:buFont typeface="Arial" charset="0"/>
              <a:buChar char="•"/>
            </a:pPr>
            <a:r>
              <a:rPr lang="en-US" sz="1600" dirty="0"/>
              <a:t>Fan drawings (Impeller, inlet cone, casing)</a:t>
            </a:r>
          </a:p>
          <a:p>
            <a:pPr marL="820738" lvl="2" indent="-284163">
              <a:spcBef>
                <a:spcPts val="900"/>
              </a:spcBef>
              <a:buClr>
                <a:schemeClr val="accent1"/>
              </a:buClr>
              <a:buFont typeface="Arial" charset="0"/>
              <a:buChar char="•"/>
            </a:pPr>
            <a:r>
              <a:rPr lang="en-US" sz="1600" dirty="0"/>
              <a:t>Arrangement drawings / pictures (Inlet &amp; outlet ducting, installation…)</a:t>
            </a:r>
          </a:p>
          <a:p>
            <a:pPr marL="820738" lvl="2" indent="-284163">
              <a:spcBef>
                <a:spcPts val="900"/>
              </a:spcBef>
              <a:buClr>
                <a:schemeClr val="accent1"/>
              </a:buClr>
              <a:buFont typeface="Arial" charset="0"/>
              <a:buChar char="•"/>
            </a:pPr>
            <a:r>
              <a:rPr lang="en-US" sz="1600" dirty="0"/>
              <a:t>…</a:t>
            </a:r>
          </a:p>
          <a:p>
            <a:pPr marL="534988" lvl="1" indent="-265113">
              <a:spcBef>
                <a:spcPts val="1200"/>
              </a:spcBef>
              <a:buClr>
                <a:schemeClr val="accent1"/>
              </a:buClr>
              <a:buFont typeface="Arial" charset="0"/>
              <a:buChar char="•"/>
            </a:pPr>
            <a:r>
              <a:rPr lang="en-US" dirty="0"/>
              <a:t>Selection of the best flow measurement location and instruments</a:t>
            </a:r>
          </a:p>
          <a:p>
            <a:pPr marL="534988" lvl="1" indent="-265113">
              <a:spcBef>
                <a:spcPts val="1200"/>
              </a:spcBef>
              <a:buClr>
                <a:schemeClr val="accent1"/>
              </a:buClr>
              <a:buFont typeface="Arial" charset="0"/>
              <a:buChar char="•"/>
            </a:pPr>
            <a:r>
              <a:rPr lang="en-US" dirty="0"/>
              <a:t>Measuring ports checking and installation</a:t>
            </a:r>
          </a:p>
        </p:txBody>
      </p:sp>
      <p:sp>
        <p:nvSpPr>
          <p:cNvPr id="60421"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Fan Assessment Process: Steps (1/3)</a:t>
            </a:r>
          </a:p>
        </p:txBody>
      </p:sp>
      <p:sp>
        <p:nvSpPr>
          <p:cNvPr id="2" name="TextBox 1"/>
          <p:cNvSpPr txBox="1">
            <a:spLocks noChangeArrowheads="1"/>
          </p:cNvSpPr>
          <p:nvPr/>
        </p:nvSpPr>
        <p:spPr bwMode="auto">
          <a:xfrm>
            <a:off x="776288" y="5013325"/>
            <a:ext cx="8424862" cy="406400"/>
          </a:xfrm>
          <a:prstGeom prst="rect">
            <a:avLst/>
          </a:prstGeom>
          <a:noFill/>
          <a:ln w="9525">
            <a:solidFill>
              <a:schemeClr val="accent2"/>
            </a:solidFill>
            <a:miter lim="800000"/>
            <a:headEnd/>
            <a:tailEnd/>
          </a:ln>
        </p:spPr>
        <p:txBody>
          <a:bodyPr>
            <a:spAutoFit/>
          </a:bodyPr>
          <a:lstStyle/>
          <a:p>
            <a:pPr algn="ctr"/>
            <a:r>
              <a:rPr lang="en-US" sz="2000" b="1"/>
              <a:t>Remember:</a:t>
            </a:r>
            <a:r>
              <a:rPr lang="en-US" sz="2000"/>
              <a:t> </a:t>
            </a:r>
            <a:r>
              <a:rPr lang="en-US" sz="2000" b="1">
                <a:solidFill>
                  <a:schemeClr val="accent2"/>
                </a:solidFill>
              </a:rPr>
              <a:t>Wrong documentation will lead to wrong conclusions!</a:t>
            </a:r>
            <a:r>
              <a:rPr lang="en-US" sz="2000" b="1">
                <a:solidFill>
                  <a:srgbClr val="FF0000"/>
                </a:solidFill>
              </a:rPr>
              <a:t> </a:t>
            </a:r>
          </a:p>
        </p:txBody>
      </p:sp>
      <p:sp>
        <p:nvSpPr>
          <p:cNvPr id="8" name="Footer Placeholder 7"/>
          <p:cNvSpPr>
            <a:spLocks noGrp="1"/>
          </p:cNvSpPr>
          <p:nvPr>
            <p:ph type="ftr" sz="quarter" idx="10"/>
          </p:nvPr>
        </p:nvSpPr>
        <p:spPr/>
        <p:txBody>
          <a:bodyPr/>
          <a:lstStyle/>
          <a:p>
            <a:pPr>
              <a:defRPr/>
            </a:pPr>
            <a:r>
              <a:rPr lang="en-US" smtClean="0"/>
              <a:t>2016-05-09   © 2016 LafargeHolcim</a:t>
            </a:r>
            <a:endParaRPr lang="en-US"/>
          </a:p>
        </p:txBody>
      </p:sp>
      <p:sp>
        <p:nvSpPr>
          <p:cNvPr id="9" name="Slide Number Placeholder 8"/>
          <p:cNvSpPr>
            <a:spLocks noGrp="1"/>
          </p:cNvSpPr>
          <p:nvPr>
            <p:ph type="sldNum" sz="quarter" idx="11"/>
          </p:nvPr>
        </p:nvSpPr>
        <p:spPr/>
        <p:txBody>
          <a:bodyPr/>
          <a:lstStyle/>
          <a:p>
            <a:pPr>
              <a:defRPr/>
            </a:pPr>
            <a:fld id="{12DAB12B-9646-41B4-8838-7E0643645623}" type="slidenum">
              <a:rPr lang="en-US" smtClean="0"/>
              <a:pPr>
                <a:defRPr/>
              </a:pPr>
              <a:t>36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p:cTn id="39" dur="1000" fill="hold"/>
                                        <p:tgtEl>
                                          <p:spTgt spid="2"/>
                                        </p:tgtEl>
                                        <p:attrNameLst>
                                          <p:attrName>ppt_w</p:attrName>
                                        </p:attrNameLst>
                                      </p:cBhvr>
                                      <p:tavLst>
                                        <p:tav tm="0">
                                          <p:val>
                                            <p:fltVal val="0"/>
                                          </p:val>
                                        </p:tav>
                                        <p:tav tm="100000">
                                          <p:val>
                                            <p:strVal val="#ppt_w"/>
                                          </p:val>
                                        </p:tav>
                                      </p:tavLst>
                                    </p:anim>
                                    <p:anim calcmode="lin" valueType="num">
                                      <p:cBhvr>
                                        <p:cTn id="40" dur="1000" fill="hold"/>
                                        <p:tgtEl>
                                          <p:spTgt spid="2"/>
                                        </p:tgtEl>
                                        <p:attrNameLst>
                                          <p:attrName>ppt_h</p:attrName>
                                        </p:attrNameLst>
                                      </p:cBhvr>
                                      <p:tavLst>
                                        <p:tav tm="0">
                                          <p:val>
                                            <p:fltVal val="0"/>
                                          </p:val>
                                        </p:tav>
                                        <p:tav tm="100000">
                                          <p:val>
                                            <p:strVal val="#ppt_h"/>
                                          </p:val>
                                        </p:tav>
                                      </p:tavLst>
                                    </p:anim>
                                    <p:anim calcmode="lin" valueType="num">
                                      <p:cBhvr>
                                        <p:cTn id="41" dur="1000" fill="hold"/>
                                        <p:tgtEl>
                                          <p:spTgt spid="2"/>
                                        </p:tgtEl>
                                        <p:attrNameLst>
                                          <p:attrName>style.rotation</p:attrName>
                                        </p:attrNameLst>
                                      </p:cBhvr>
                                      <p:tavLst>
                                        <p:tav tm="0">
                                          <p:val>
                                            <p:fltVal val="90"/>
                                          </p:val>
                                        </p:tav>
                                        <p:tav tm="100000">
                                          <p:val>
                                            <p:fltVal val="0"/>
                                          </p:val>
                                        </p:tav>
                                      </p:tavLst>
                                    </p:anim>
                                    <p:animEffect transition="in" filter="fade">
                                      <p:cBhvr>
                                        <p:cTn id="4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719EBAA-DA82-4ECE-BF13-33229DE0422F}" type="slidenum">
              <a:rPr lang="en-US" sz="800"/>
              <a:pPr algn="r"/>
              <a:t>37</a:t>
            </a:fld>
            <a:endParaRPr lang="en-US" sz="800"/>
          </a:p>
        </p:txBody>
      </p:sp>
      <p:sp>
        <p:nvSpPr>
          <p:cNvPr id="3" name="Content Placeholder 2"/>
          <p:cNvSpPr>
            <a:spLocks/>
          </p:cNvSpPr>
          <p:nvPr/>
        </p:nvSpPr>
        <p:spPr bwMode="auto">
          <a:xfrm>
            <a:off x="560388" y="1309688"/>
            <a:ext cx="8785225" cy="5113337"/>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Field work:</a:t>
            </a:r>
          </a:p>
          <a:p>
            <a:pPr marL="534988" lvl="1" indent="-265113">
              <a:spcBef>
                <a:spcPts val="1200"/>
              </a:spcBef>
              <a:buClr>
                <a:schemeClr val="accent1"/>
              </a:buClr>
              <a:buFont typeface="Arial" charset="0"/>
              <a:buChar char="•"/>
            </a:pPr>
            <a:r>
              <a:rPr lang="en-US" dirty="0"/>
              <a:t>Process Measurements:</a:t>
            </a:r>
          </a:p>
          <a:p>
            <a:pPr marL="820738" lvl="2" indent="-284163">
              <a:spcBef>
                <a:spcPts val="900"/>
              </a:spcBef>
              <a:buClr>
                <a:schemeClr val="accent1"/>
              </a:buClr>
              <a:buFont typeface="Arial" charset="0"/>
              <a:buChar char="•"/>
            </a:pPr>
            <a:r>
              <a:rPr lang="en-US" sz="1600" dirty="0"/>
              <a:t>Volume flow at fan inlet or outlet (both if possible, </a:t>
            </a:r>
            <a:r>
              <a:rPr lang="en-US" sz="1600" dirty="0">
                <a:solidFill>
                  <a:schemeClr val="accent2"/>
                </a:solidFill>
              </a:rPr>
              <a:t>consider false air!)</a:t>
            </a:r>
          </a:p>
          <a:p>
            <a:pPr marL="820738" lvl="2" indent="-284163">
              <a:spcBef>
                <a:spcPts val="900"/>
              </a:spcBef>
              <a:buClr>
                <a:schemeClr val="accent1"/>
              </a:buClr>
              <a:buFont typeface="Arial" charset="0"/>
              <a:buChar char="•"/>
            </a:pPr>
            <a:r>
              <a:rPr lang="en-US" sz="1600" dirty="0"/>
              <a:t>p at fan inlet and outlet</a:t>
            </a:r>
          </a:p>
          <a:p>
            <a:pPr marL="820738" lvl="2" indent="-284163">
              <a:spcBef>
                <a:spcPts val="900"/>
              </a:spcBef>
              <a:buClr>
                <a:schemeClr val="accent1"/>
              </a:buClr>
              <a:buFont typeface="Arial" charset="0"/>
              <a:buChar char="•"/>
            </a:pPr>
            <a:r>
              <a:rPr lang="en-US" sz="1600" dirty="0"/>
              <a:t>T at fan inlet and outlet</a:t>
            </a:r>
            <a:endParaRPr lang="en-US" sz="1600" baseline="30000" dirty="0"/>
          </a:p>
          <a:p>
            <a:pPr marL="820738" lvl="2" indent="-284163">
              <a:spcBef>
                <a:spcPts val="900"/>
              </a:spcBef>
              <a:buClr>
                <a:schemeClr val="accent1"/>
              </a:buClr>
              <a:buFont typeface="Arial" charset="0"/>
              <a:buChar char="•"/>
            </a:pPr>
            <a:r>
              <a:rPr lang="en-US" sz="1600" dirty="0"/>
              <a:t>Power consumption &amp; fan speed</a:t>
            </a:r>
          </a:p>
          <a:p>
            <a:pPr marL="534988" lvl="1" indent="-265113">
              <a:spcBef>
                <a:spcPts val="1200"/>
              </a:spcBef>
              <a:buClr>
                <a:schemeClr val="accent1"/>
              </a:buClr>
              <a:buFont typeface="Arial" charset="0"/>
              <a:buChar char="•"/>
            </a:pPr>
            <a:r>
              <a:rPr lang="en-US" dirty="0"/>
              <a:t>Visual </a:t>
            </a:r>
            <a:r>
              <a:rPr lang="en-US" dirty="0" smtClean="0"/>
              <a:t>inspection:</a:t>
            </a:r>
            <a:endParaRPr lang="en-US" dirty="0"/>
          </a:p>
          <a:p>
            <a:pPr marL="820738" lvl="2" indent="-284163">
              <a:spcBef>
                <a:spcPts val="900"/>
              </a:spcBef>
              <a:buClr>
                <a:schemeClr val="accent1"/>
              </a:buClr>
              <a:buFont typeface="Arial" charset="0"/>
              <a:buChar char="•"/>
            </a:pPr>
            <a:r>
              <a:rPr lang="en-US" sz="1600" dirty="0"/>
              <a:t>Blades condition (thickness, length, </a:t>
            </a:r>
            <a:r>
              <a:rPr lang="en-US" sz="1600" dirty="0" smtClean="0"/>
              <a:t>deformation, wear…)</a:t>
            </a:r>
            <a:endParaRPr lang="en-US" sz="1600" dirty="0"/>
          </a:p>
          <a:p>
            <a:pPr marL="820738" lvl="2" indent="-284163">
              <a:spcBef>
                <a:spcPts val="900"/>
              </a:spcBef>
              <a:buClr>
                <a:schemeClr val="accent1"/>
              </a:buClr>
              <a:buFont typeface="Arial" charset="0"/>
              <a:buChar char="•"/>
            </a:pPr>
            <a:r>
              <a:rPr lang="en-US" sz="1600" dirty="0"/>
              <a:t>Inlet cone </a:t>
            </a:r>
            <a:r>
              <a:rPr lang="en-US" sz="1600" dirty="0" smtClean="0"/>
              <a:t>penetration</a:t>
            </a:r>
            <a:endParaRPr lang="en-US" sz="1600" dirty="0"/>
          </a:p>
          <a:p>
            <a:pPr marL="820738" lvl="2" indent="-284163">
              <a:spcBef>
                <a:spcPts val="900"/>
              </a:spcBef>
              <a:buClr>
                <a:schemeClr val="accent1"/>
              </a:buClr>
              <a:buFont typeface="Arial" charset="0"/>
              <a:buChar char="•"/>
            </a:pPr>
            <a:r>
              <a:rPr lang="en-US" sz="1600" dirty="0"/>
              <a:t>Cone – Impeller Gap </a:t>
            </a:r>
          </a:p>
          <a:p>
            <a:pPr marL="820738" lvl="2" indent="-284163">
              <a:spcBef>
                <a:spcPts val="900"/>
              </a:spcBef>
              <a:buClr>
                <a:schemeClr val="accent1"/>
              </a:buClr>
              <a:buFont typeface="Arial" charset="0"/>
              <a:buChar char="•"/>
            </a:pPr>
            <a:r>
              <a:rPr lang="en-US" sz="1600" dirty="0"/>
              <a:t>Build-ups (take pictures, take samples, hard/soft?)</a:t>
            </a:r>
          </a:p>
          <a:p>
            <a:pPr marL="820738" lvl="2" indent="-284163">
              <a:spcBef>
                <a:spcPts val="900"/>
              </a:spcBef>
              <a:buClr>
                <a:schemeClr val="accent1"/>
              </a:buClr>
              <a:buFont typeface="Arial" charset="0"/>
              <a:buChar char="•"/>
            </a:pPr>
            <a:r>
              <a:rPr lang="en-US" sz="1600" dirty="0"/>
              <a:t>Check for over-heating or corrosion signs (also on the casing)</a:t>
            </a:r>
          </a:p>
          <a:p>
            <a:pPr marL="820738" lvl="2" indent="-284163">
              <a:spcBef>
                <a:spcPts val="900"/>
              </a:spcBef>
              <a:buClr>
                <a:schemeClr val="accent1"/>
              </a:buClr>
              <a:buFont typeface="Arial" charset="0"/>
              <a:buChar char="•"/>
            </a:pPr>
            <a:endParaRPr lang="en-US" sz="1600" dirty="0"/>
          </a:p>
        </p:txBody>
      </p:sp>
      <p:sp>
        <p:nvSpPr>
          <p:cNvPr id="61445"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Fan Assessment Process: Steps (2/3)</a:t>
            </a:r>
          </a:p>
        </p:txBody>
      </p:sp>
      <p:sp>
        <p:nvSpPr>
          <p:cNvPr id="61446" name="TextBox 1"/>
          <p:cNvSpPr txBox="1">
            <a:spLocks noChangeArrowheads="1"/>
          </p:cNvSpPr>
          <p:nvPr/>
        </p:nvSpPr>
        <p:spPr bwMode="auto">
          <a:xfrm>
            <a:off x="6800850" y="6423025"/>
            <a:ext cx="2592388" cy="230188"/>
          </a:xfrm>
          <a:prstGeom prst="rect">
            <a:avLst/>
          </a:prstGeom>
          <a:noFill/>
          <a:ln w="9525">
            <a:noFill/>
            <a:miter lim="800000"/>
            <a:headEnd/>
            <a:tailEnd/>
          </a:ln>
        </p:spPr>
        <p:txBody>
          <a:bodyPr>
            <a:spAutoFit/>
          </a:bodyPr>
          <a:lstStyle/>
          <a:p>
            <a:pPr marL="228600" indent="-228600">
              <a:buFontTx/>
              <a:buAutoNum type="arabicParenR"/>
            </a:pPr>
            <a:r>
              <a:rPr lang="en-US" sz="900"/>
              <a:t>Guide value to be provided by fan supplier</a:t>
            </a:r>
          </a:p>
        </p:txBody>
      </p:sp>
      <p:sp>
        <p:nvSpPr>
          <p:cNvPr id="6" name="TextBox 5"/>
          <p:cNvSpPr txBox="1">
            <a:spLocks noChangeArrowheads="1"/>
          </p:cNvSpPr>
          <p:nvPr/>
        </p:nvSpPr>
        <p:spPr bwMode="auto">
          <a:xfrm>
            <a:off x="776288" y="5878513"/>
            <a:ext cx="8424862" cy="406400"/>
          </a:xfrm>
          <a:prstGeom prst="rect">
            <a:avLst/>
          </a:prstGeom>
          <a:noFill/>
          <a:ln w="9525">
            <a:solidFill>
              <a:schemeClr val="accent2"/>
            </a:solidFill>
            <a:miter lim="800000"/>
            <a:headEnd/>
            <a:tailEnd/>
          </a:ln>
        </p:spPr>
        <p:txBody>
          <a:bodyPr>
            <a:spAutoFit/>
          </a:bodyPr>
          <a:lstStyle/>
          <a:p>
            <a:pPr algn="ctr"/>
            <a:r>
              <a:rPr lang="en-US" sz="2000" b="1"/>
              <a:t>Remember:</a:t>
            </a:r>
            <a:r>
              <a:rPr lang="en-US" sz="2000"/>
              <a:t> </a:t>
            </a:r>
            <a:r>
              <a:rPr lang="en-US" sz="2000" b="1">
                <a:solidFill>
                  <a:schemeClr val="accent2"/>
                </a:solidFill>
              </a:rPr>
              <a:t>Wrong measurements will lead to wrong conclusions!</a:t>
            </a:r>
            <a:r>
              <a:rPr lang="en-US" sz="2000" b="1">
                <a:solidFill>
                  <a:srgbClr val="FF0000"/>
                </a:solidFill>
              </a:rPr>
              <a:t> </a:t>
            </a:r>
          </a:p>
        </p:txBody>
      </p:sp>
      <p:sp>
        <p:nvSpPr>
          <p:cNvPr id="8" name="Footer Placeholder 7"/>
          <p:cNvSpPr>
            <a:spLocks noGrp="1"/>
          </p:cNvSpPr>
          <p:nvPr>
            <p:ph type="ftr" sz="quarter" idx="10"/>
          </p:nvPr>
        </p:nvSpPr>
        <p:spPr/>
        <p:txBody>
          <a:bodyPr/>
          <a:lstStyle/>
          <a:p>
            <a:pPr>
              <a:defRPr/>
            </a:pPr>
            <a:r>
              <a:rPr lang="en-US" smtClean="0"/>
              <a:t>2016-05-09   © 2016 LafargeHolcim</a:t>
            </a:r>
            <a:endParaRPr lang="en-US"/>
          </a:p>
        </p:txBody>
      </p:sp>
      <p:sp>
        <p:nvSpPr>
          <p:cNvPr id="9" name="Slide Number Placeholder 8"/>
          <p:cNvSpPr>
            <a:spLocks noGrp="1"/>
          </p:cNvSpPr>
          <p:nvPr>
            <p:ph type="sldNum" sz="quarter" idx="11"/>
          </p:nvPr>
        </p:nvSpPr>
        <p:spPr/>
        <p:txBody>
          <a:bodyPr/>
          <a:lstStyle/>
          <a:p>
            <a:pPr>
              <a:defRPr/>
            </a:pPr>
            <a:fld id="{12DAB12B-9646-41B4-8838-7E0643645623}" type="slidenum">
              <a:rPr lang="en-US" smtClean="0"/>
              <a:pPr>
                <a:defRPr/>
              </a:pPr>
              <a:t>37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 calcmode="lin" valueType="num">
                                      <p:cBhvr>
                                        <p:cTn id="37" dur="1000" fill="hold"/>
                                        <p:tgtEl>
                                          <p:spTgt spid="6"/>
                                        </p:tgtEl>
                                        <p:attrNameLst>
                                          <p:attrName>style.rotation</p:attrName>
                                        </p:attrNameLst>
                                      </p:cBhvr>
                                      <p:tavLst>
                                        <p:tav tm="0">
                                          <p:val>
                                            <p:fltVal val="90"/>
                                          </p:val>
                                        </p:tav>
                                        <p:tav tm="100000">
                                          <p:val>
                                            <p:fltVal val="0"/>
                                          </p:val>
                                        </p:tav>
                                      </p:tavLst>
                                    </p:anim>
                                    <p:animEffect transition="in" filter="fade">
                                      <p:cBhvr>
                                        <p:cTn id="3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647D3B1-D1E4-42FF-A272-8FD1492EB022}" type="slidenum">
              <a:rPr lang="en-US" sz="800"/>
              <a:pPr algn="r"/>
              <a:t>38</a:t>
            </a:fld>
            <a:endParaRPr lang="en-US" sz="800"/>
          </a:p>
        </p:txBody>
      </p:sp>
      <p:sp>
        <p:nvSpPr>
          <p:cNvPr id="3" name="Content Placeholder 2"/>
          <p:cNvSpPr>
            <a:spLocks/>
          </p:cNvSpPr>
          <p:nvPr/>
        </p:nvSpPr>
        <p:spPr bwMode="auto">
          <a:xfrm>
            <a:off x="598488" y="1182688"/>
            <a:ext cx="8785225" cy="5111750"/>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b="1" dirty="0"/>
              <a:t>Hardware</a:t>
            </a:r>
          </a:p>
          <a:p>
            <a:pPr marL="534988" lvl="1" indent="-265113">
              <a:spcBef>
                <a:spcPts val="600"/>
              </a:spcBef>
              <a:buClr>
                <a:schemeClr val="accent1"/>
              </a:buClr>
              <a:buFont typeface="Arial" charset="0"/>
              <a:buChar char="•"/>
            </a:pPr>
            <a:r>
              <a:rPr lang="en-US" sz="1700" dirty="0"/>
              <a:t>Camera</a:t>
            </a:r>
          </a:p>
          <a:p>
            <a:pPr marL="534988" lvl="1" indent="-265113">
              <a:spcBef>
                <a:spcPts val="600"/>
              </a:spcBef>
              <a:buClr>
                <a:schemeClr val="accent1"/>
              </a:buClr>
              <a:buFont typeface="Arial" charset="0"/>
              <a:buChar char="•"/>
            </a:pPr>
            <a:r>
              <a:rPr lang="en-US" sz="1700" dirty="0"/>
              <a:t>Manometer (with data logger)</a:t>
            </a:r>
          </a:p>
          <a:p>
            <a:pPr marL="534988" lvl="1" indent="-265113">
              <a:spcBef>
                <a:spcPts val="600"/>
              </a:spcBef>
              <a:buClr>
                <a:schemeClr val="accent1"/>
              </a:buClr>
              <a:buFont typeface="Arial" charset="0"/>
              <a:buChar char="•"/>
            </a:pPr>
            <a:r>
              <a:rPr lang="en-US" sz="1700" dirty="0"/>
              <a:t>Thermometer (with data logger)</a:t>
            </a:r>
          </a:p>
          <a:p>
            <a:pPr marL="534988" lvl="1" indent="-265113">
              <a:spcBef>
                <a:spcPts val="600"/>
              </a:spcBef>
              <a:buClr>
                <a:schemeClr val="accent1"/>
              </a:buClr>
              <a:buFont typeface="Arial" charset="0"/>
              <a:buChar char="•"/>
            </a:pPr>
            <a:r>
              <a:rPr lang="en-US" sz="1700" dirty="0"/>
              <a:t>Gauge / Measuring tape </a:t>
            </a:r>
          </a:p>
          <a:p>
            <a:pPr marL="534988" lvl="1" indent="-265113">
              <a:spcBef>
                <a:spcPts val="600"/>
              </a:spcBef>
              <a:buClr>
                <a:schemeClr val="accent1"/>
              </a:buClr>
              <a:buFont typeface="Arial" charset="0"/>
              <a:buChar char="•"/>
            </a:pPr>
            <a:r>
              <a:rPr lang="en-US" sz="1700" dirty="0"/>
              <a:t>Flow measurement devices</a:t>
            </a:r>
          </a:p>
          <a:p>
            <a:pPr marL="820738" lvl="2" indent="-284163">
              <a:spcBef>
                <a:spcPts val="600"/>
              </a:spcBef>
              <a:buClr>
                <a:schemeClr val="accent1"/>
              </a:buClr>
              <a:buFont typeface="Arial" charset="0"/>
              <a:buChar char="•"/>
            </a:pPr>
            <a:r>
              <a:rPr lang="en-US" sz="1600" dirty="0" err="1"/>
              <a:t>Prandtl</a:t>
            </a:r>
            <a:r>
              <a:rPr lang="en-US" sz="1600" dirty="0"/>
              <a:t> / Pitot</a:t>
            </a:r>
          </a:p>
          <a:p>
            <a:pPr marL="820738" lvl="2" indent="-284163">
              <a:spcBef>
                <a:spcPts val="600"/>
              </a:spcBef>
              <a:buClr>
                <a:schemeClr val="accent1"/>
              </a:buClr>
              <a:buFont typeface="Arial" charset="0"/>
              <a:buChar char="•"/>
            </a:pPr>
            <a:r>
              <a:rPr lang="en-US" sz="1600" dirty="0" err="1"/>
              <a:t>Promecon</a:t>
            </a:r>
            <a:endParaRPr lang="en-US" sz="1600" dirty="0"/>
          </a:p>
          <a:p>
            <a:pPr marL="820738" lvl="2" indent="-284163">
              <a:spcBef>
                <a:spcPts val="600"/>
              </a:spcBef>
              <a:buClr>
                <a:schemeClr val="accent1"/>
              </a:buClr>
              <a:buFont typeface="Arial" charset="0"/>
              <a:buChar char="•"/>
            </a:pPr>
            <a:r>
              <a:rPr lang="en-US" sz="1600" dirty="0"/>
              <a:t>Anemometer</a:t>
            </a:r>
          </a:p>
          <a:p>
            <a:pPr marL="269875" indent="-269875">
              <a:spcBef>
                <a:spcPts val="1200"/>
              </a:spcBef>
              <a:buClr>
                <a:schemeClr val="accent1"/>
              </a:buClr>
              <a:buFont typeface="Arial" charset="0"/>
              <a:buChar char="•"/>
            </a:pPr>
            <a:r>
              <a:rPr lang="en-US" b="1" dirty="0"/>
              <a:t>Software</a:t>
            </a:r>
          </a:p>
          <a:p>
            <a:pPr marL="534988" lvl="1" indent="-265113">
              <a:spcBef>
                <a:spcPts val="600"/>
              </a:spcBef>
              <a:buClr>
                <a:schemeClr val="accent1"/>
              </a:buClr>
              <a:buFont typeface="Arial" charset="0"/>
              <a:buChar char="•"/>
            </a:pPr>
            <a:r>
              <a:rPr lang="en-US" sz="1700" dirty="0"/>
              <a:t>Fan Efficiency Tool (FET)</a:t>
            </a:r>
          </a:p>
          <a:p>
            <a:pPr marL="534988" lvl="1" indent="-265113">
              <a:spcBef>
                <a:spcPts val="600"/>
              </a:spcBef>
              <a:buClr>
                <a:schemeClr val="accent1"/>
              </a:buClr>
              <a:buFont typeface="Arial" charset="0"/>
              <a:buChar char="•"/>
            </a:pPr>
            <a:r>
              <a:rPr lang="en-US" sz="1700" dirty="0" smtClean="0"/>
              <a:t>TIS-FET</a:t>
            </a:r>
          </a:p>
          <a:p>
            <a:pPr marL="534988" lvl="1" indent="-265113">
              <a:spcBef>
                <a:spcPts val="600"/>
              </a:spcBef>
              <a:buClr>
                <a:schemeClr val="accent1"/>
              </a:buClr>
              <a:buFont typeface="Arial" charset="0"/>
              <a:buChar char="•"/>
            </a:pPr>
            <a:r>
              <a:rPr lang="en-US" sz="1700" dirty="0" smtClean="0"/>
              <a:t>Anemometer </a:t>
            </a:r>
            <a:r>
              <a:rPr lang="en-US" sz="1700" dirty="0"/>
              <a:t>and </a:t>
            </a:r>
            <a:r>
              <a:rPr lang="en-US" sz="1700" dirty="0" err="1"/>
              <a:t>Prandtl</a:t>
            </a:r>
            <a:r>
              <a:rPr lang="en-US" sz="1700" dirty="0"/>
              <a:t> Tube Measurements Spreadsheet</a:t>
            </a:r>
          </a:p>
        </p:txBody>
      </p:sp>
      <p:pic>
        <p:nvPicPr>
          <p:cNvPr id="67589" name="Picture 4" descr="http://www.decsamexico.com/images/products/FLUKE522.jpg">
            <a:hlinkClick r:id="rId2"/>
          </p:cNvPr>
          <p:cNvPicPr>
            <a:picLocks noChangeAspect="1" noChangeArrowheads="1"/>
          </p:cNvPicPr>
          <p:nvPr/>
        </p:nvPicPr>
        <p:blipFill>
          <a:blip r:embed="rId3"/>
          <a:srcRect/>
          <a:stretch>
            <a:fillRect/>
          </a:stretch>
        </p:blipFill>
        <p:spPr bwMode="auto">
          <a:xfrm>
            <a:off x="5240338" y="2017713"/>
            <a:ext cx="1573212" cy="1822450"/>
          </a:xfrm>
          <a:prstGeom prst="rect">
            <a:avLst/>
          </a:prstGeom>
          <a:noFill/>
          <a:ln w="9525">
            <a:noFill/>
            <a:miter lim="800000"/>
            <a:headEnd/>
            <a:tailEnd/>
          </a:ln>
        </p:spPr>
      </p:pic>
      <p:sp>
        <p:nvSpPr>
          <p:cNvPr id="67590" name="Title 3"/>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a:t>Tools</a:t>
            </a:r>
          </a:p>
        </p:txBody>
      </p:sp>
      <p:pic>
        <p:nvPicPr>
          <p:cNvPr id="67591" name="Picture 2" descr="http://html.rincondelvago.com/000732186.jpg">
            <a:hlinkClick r:id="rId4"/>
          </p:cNvPr>
          <p:cNvPicPr>
            <a:picLocks noChangeAspect="1" noChangeArrowheads="1"/>
          </p:cNvPicPr>
          <p:nvPr/>
        </p:nvPicPr>
        <p:blipFill>
          <a:blip r:embed="rId5"/>
          <a:srcRect/>
          <a:stretch>
            <a:fillRect/>
          </a:stretch>
        </p:blipFill>
        <p:spPr bwMode="auto">
          <a:xfrm>
            <a:off x="5548313" y="3840163"/>
            <a:ext cx="2727325" cy="873125"/>
          </a:xfrm>
          <a:prstGeom prst="rect">
            <a:avLst/>
          </a:prstGeom>
          <a:noFill/>
          <a:ln w="9525">
            <a:noFill/>
            <a:miter lim="800000"/>
            <a:headEnd/>
            <a:tailEnd/>
          </a:ln>
        </p:spPr>
      </p:pic>
      <p:pic>
        <p:nvPicPr>
          <p:cNvPr id="67592" name="Picture 4"/>
          <p:cNvPicPr>
            <a:picLocks noChangeAspect="1" noChangeArrowheads="1"/>
          </p:cNvPicPr>
          <p:nvPr/>
        </p:nvPicPr>
        <p:blipFill>
          <a:blip r:embed="rId6"/>
          <a:srcRect b="-47"/>
          <a:stretch>
            <a:fillRect/>
          </a:stretch>
        </p:blipFill>
        <p:spPr bwMode="auto">
          <a:xfrm>
            <a:off x="7748588" y="1470025"/>
            <a:ext cx="1304925" cy="2208213"/>
          </a:xfrm>
          <a:prstGeom prst="rect">
            <a:avLst/>
          </a:prstGeom>
          <a:noFill/>
          <a:ln w="19050">
            <a:solidFill>
              <a:schemeClr val="bg2"/>
            </a:solidFill>
            <a:miter lim="800000"/>
            <a:headEnd/>
            <a:tailEnd/>
          </a:ln>
        </p:spPr>
      </p:pic>
      <p:pic>
        <p:nvPicPr>
          <p:cNvPr id="67593" name="Picture 5"/>
          <p:cNvPicPr>
            <a:picLocks noChangeAspect="1" noChangeArrowheads="1"/>
          </p:cNvPicPr>
          <p:nvPr/>
        </p:nvPicPr>
        <p:blipFill>
          <a:blip r:embed="rId7"/>
          <a:srcRect/>
          <a:stretch>
            <a:fillRect/>
          </a:stretch>
        </p:blipFill>
        <p:spPr bwMode="auto">
          <a:xfrm rot="5400000">
            <a:off x="5918993" y="2088357"/>
            <a:ext cx="2208213" cy="971550"/>
          </a:xfrm>
          <a:prstGeom prst="rect">
            <a:avLst/>
          </a:prstGeom>
          <a:noFill/>
          <a:ln w="9525">
            <a:noFill/>
            <a:miter lim="800000"/>
            <a:headEnd/>
            <a:tailEnd/>
          </a:ln>
        </p:spPr>
      </p:pic>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1"/>
          </p:nvPr>
        </p:nvSpPr>
        <p:spPr/>
        <p:txBody>
          <a:bodyPr/>
          <a:lstStyle/>
          <a:p>
            <a:pPr>
              <a:defRPr/>
            </a:pPr>
            <a:fld id="{12DAB12B-9646-41B4-8838-7E0643645623}" type="slidenum">
              <a:rPr lang="en-US" smtClean="0"/>
              <a:pPr>
                <a:defRPr/>
              </a:pPr>
              <a:t>38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31C8187-941E-47EF-964C-D3DF25FEE2DE}" type="slidenum">
              <a:rPr lang="en-US" sz="800"/>
              <a:pPr algn="r"/>
              <a:t>39</a:t>
            </a:fld>
            <a:endParaRPr lang="en-US" sz="800"/>
          </a:p>
        </p:txBody>
      </p:sp>
      <p:sp>
        <p:nvSpPr>
          <p:cNvPr id="68613" name="Title 1"/>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dirty="0"/>
              <a:t>Field Work: </a:t>
            </a:r>
            <a:r>
              <a:rPr lang="en-US" sz="2400" b="1" dirty="0" smtClean="0"/>
              <a:t>Selection of </a:t>
            </a:r>
            <a:r>
              <a:rPr lang="en-US" sz="2400" b="1" dirty="0"/>
              <a:t>measuring points</a:t>
            </a:r>
          </a:p>
        </p:txBody>
      </p:sp>
      <p:grpSp>
        <p:nvGrpSpPr>
          <p:cNvPr id="7" name="Group 6"/>
          <p:cNvGrpSpPr/>
          <p:nvPr/>
        </p:nvGrpSpPr>
        <p:grpSpPr>
          <a:xfrm>
            <a:off x="446088" y="1400175"/>
            <a:ext cx="3937673" cy="2953255"/>
            <a:chOff x="704850" y="1795463"/>
            <a:chExt cx="4406900" cy="3305175"/>
          </a:xfrm>
        </p:grpSpPr>
        <p:pic>
          <p:nvPicPr>
            <p:cNvPr id="68614" name="Picture 3" descr="D:\Users\sgarcia6\Documents\01 HGRS\02 Fans\01 Fan Efficiency\01 - Plants\PR\PR - Pictures\IMG_1543.JPG"/>
            <p:cNvPicPr>
              <a:picLocks noChangeAspect="1" noChangeArrowheads="1"/>
            </p:cNvPicPr>
            <p:nvPr/>
          </p:nvPicPr>
          <p:blipFill>
            <a:blip r:embed="rId2"/>
            <a:srcRect/>
            <a:stretch>
              <a:fillRect/>
            </a:stretch>
          </p:blipFill>
          <p:spPr bwMode="auto">
            <a:xfrm>
              <a:off x="704850" y="1795463"/>
              <a:ext cx="4406900" cy="3305175"/>
            </a:xfrm>
            <a:prstGeom prst="rect">
              <a:avLst/>
            </a:prstGeom>
            <a:noFill/>
            <a:ln w="9525">
              <a:noFill/>
              <a:miter lim="800000"/>
              <a:headEnd/>
              <a:tailEnd/>
            </a:ln>
          </p:spPr>
        </p:pic>
        <p:cxnSp>
          <p:nvCxnSpPr>
            <p:cNvPr id="6" name="Straight Arrow Connector 5"/>
            <p:cNvCxnSpPr/>
            <p:nvPr/>
          </p:nvCxnSpPr>
          <p:spPr>
            <a:xfrm flipV="1">
              <a:off x="2649538" y="2116138"/>
              <a:ext cx="2159000" cy="936625"/>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8617" name="TextBox 6"/>
            <p:cNvSpPr txBox="1">
              <a:spLocks noChangeArrowheads="1"/>
            </p:cNvSpPr>
            <p:nvPr/>
          </p:nvSpPr>
          <p:spPr bwMode="auto">
            <a:xfrm rot="-1437703">
              <a:off x="3408363" y="2690813"/>
              <a:ext cx="647700" cy="422275"/>
            </a:xfrm>
            <a:prstGeom prst="rect">
              <a:avLst/>
            </a:prstGeom>
            <a:solidFill>
              <a:schemeClr val="bg1"/>
            </a:solidFill>
            <a:ln w="25400">
              <a:solidFill>
                <a:srgbClr val="FF0000"/>
              </a:solidFill>
              <a:miter lim="800000"/>
              <a:headEnd/>
              <a:tailEnd/>
            </a:ln>
          </p:spPr>
          <p:txBody>
            <a:bodyPr>
              <a:spAutoFit/>
            </a:bodyPr>
            <a:lstStyle/>
            <a:p>
              <a:pPr algn="ctr"/>
              <a:r>
                <a:rPr lang="en-US" dirty="0"/>
                <a:t>3*D</a:t>
              </a:r>
            </a:p>
          </p:txBody>
        </p:sp>
      </p:grpSp>
      <p:grpSp>
        <p:nvGrpSpPr>
          <p:cNvPr id="5" name="Group 4"/>
          <p:cNvGrpSpPr/>
          <p:nvPr/>
        </p:nvGrpSpPr>
        <p:grpSpPr>
          <a:xfrm>
            <a:off x="4590145" y="1412776"/>
            <a:ext cx="5122381" cy="3666309"/>
            <a:chOff x="1568450" y="1214438"/>
            <a:chExt cx="7210425" cy="5160811"/>
          </a:xfrm>
        </p:grpSpPr>
        <p:pic>
          <p:nvPicPr>
            <p:cNvPr id="15" name="Picture 2" descr="Q:\CMN\Safe\P_11700 PIC\470_Fan Efficiency\04 Plants\PR\PR - Pictures\201310\IMG_3059.JPG"/>
            <p:cNvPicPr>
              <a:picLocks noChangeAspect="1" noChangeArrowheads="1"/>
            </p:cNvPicPr>
            <p:nvPr/>
          </p:nvPicPr>
          <p:blipFill>
            <a:blip r:embed="rId3"/>
            <a:srcRect/>
            <a:stretch>
              <a:fillRect/>
            </a:stretch>
          </p:blipFill>
          <p:spPr bwMode="auto">
            <a:xfrm>
              <a:off x="1568450" y="1214438"/>
              <a:ext cx="6702425" cy="5003800"/>
            </a:xfrm>
            <a:prstGeom prst="rect">
              <a:avLst/>
            </a:prstGeom>
            <a:noFill/>
            <a:ln w="9525">
              <a:noFill/>
              <a:miter lim="800000"/>
              <a:headEnd/>
              <a:tailEnd/>
            </a:ln>
          </p:spPr>
        </p:pic>
        <p:sp>
          <p:nvSpPr>
            <p:cNvPr id="16" name="TextBox 10"/>
            <p:cNvSpPr txBox="1">
              <a:spLocks noChangeArrowheads="1"/>
            </p:cNvSpPr>
            <p:nvPr/>
          </p:nvSpPr>
          <p:spPr bwMode="auto">
            <a:xfrm>
              <a:off x="3152774" y="5942012"/>
              <a:ext cx="2736851" cy="433237"/>
            </a:xfrm>
            <a:prstGeom prst="rect">
              <a:avLst/>
            </a:prstGeom>
            <a:solidFill>
              <a:schemeClr val="bg1"/>
            </a:solidFill>
            <a:ln w="25400">
              <a:solidFill>
                <a:srgbClr val="FF0000"/>
              </a:solidFill>
              <a:miter lim="800000"/>
              <a:headEnd/>
              <a:tailEnd/>
            </a:ln>
          </p:spPr>
          <p:txBody>
            <a:bodyPr>
              <a:spAutoFit/>
            </a:bodyPr>
            <a:lstStyle/>
            <a:p>
              <a:pPr algn="ctr"/>
              <a:r>
                <a:rPr lang="en-US" sz="1400" dirty="0"/>
                <a:t>Pressure gauge</a:t>
              </a:r>
            </a:p>
          </p:txBody>
        </p:sp>
        <p:cxnSp>
          <p:nvCxnSpPr>
            <p:cNvPr id="17" name="Straight Arrow Connector 16"/>
            <p:cNvCxnSpPr>
              <a:stCxn id="16" idx="0"/>
            </p:cNvCxnSpPr>
            <p:nvPr/>
          </p:nvCxnSpPr>
          <p:spPr>
            <a:xfrm flipV="1">
              <a:off x="4521201" y="5084768"/>
              <a:ext cx="28575" cy="85724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6" idx="0"/>
            </p:cNvCxnSpPr>
            <p:nvPr/>
          </p:nvCxnSpPr>
          <p:spPr>
            <a:xfrm flipH="1" flipV="1">
              <a:off x="3240090" y="2489201"/>
              <a:ext cx="1281111" cy="345281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6253163" y="3830638"/>
              <a:ext cx="777875" cy="3206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sp>
          <p:nvSpPr>
            <p:cNvPr id="20" name="TextBox 18"/>
            <p:cNvSpPr txBox="1">
              <a:spLocks noChangeArrowheads="1"/>
            </p:cNvSpPr>
            <p:nvPr/>
          </p:nvSpPr>
          <p:spPr bwMode="auto">
            <a:xfrm>
              <a:off x="6086476" y="5630865"/>
              <a:ext cx="2692399" cy="433237"/>
            </a:xfrm>
            <a:prstGeom prst="rect">
              <a:avLst/>
            </a:prstGeom>
            <a:solidFill>
              <a:schemeClr val="bg1"/>
            </a:solidFill>
            <a:ln w="25400">
              <a:solidFill>
                <a:srgbClr val="FF0000"/>
              </a:solidFill>
              <a:miter lim="800000"/>
              <a:headEnd/>
              <a:tailEnd/>
            </a:ln>
          </p:spPr>
          <p:txBody>
            <a:bodyPr>
              <a:spAutoFit/>
            </a:bodyPr>
            <a:lstStyle/>
            <a:p>
              <a:pPr algn="ctr"/>
              <a:r>
                <a:rPr lang="en-US" sz="1400" dirty="0"/>
                <a:t>Temperature gauge</a:t>
              </a:r>
            </a:p>
          </p:txBody>
        </p:sp>
        <p:cxnSp>
          <p:nvCxnSpPr>
            <p:cNvPr id="21" name="Straight Arrow Connector 20"/>
            <p:cNvCxnSpPr>
              <a:stCxn id="20" idx="0"/>
              <a:endCxn id="19" idx="6"/>
            </p:cNvCxnSpPr>
            <p:nvPr/>
          </p:nvCxnSpPr>
          <p:spPr>
            <a:xfrm flipH="1" flipV="1">
              <a:off x="7031039" y="3990975"/>
              <a:ext cx="401637" cy="163988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24" name="Rectangle 3"/>
          <p:cNvSpPr txBox="1">
            <a:spLocks noChangeArrowheads="1"/>
          </p:cNvSpPr>
          <p:nvPr/>
        </p:nvSpPr>
        <p:spPr>
          <a:xfrm>
            <a:off x="560512" y="4523347"/>
            <a:ext cx="5455709" cy="1713965"/>
          </a:xfrm>
          <a:prstGeom prst="rect">
            <a:avLst/>
          </a:prstGeom>
        </p:spPr>
        <p:txBody>
          <a:bodyPr/>
          <a:lstStyle>
            <a:lvl1pPr marL="180975" indent="-180975" algn="l" rtl="0" eaLnBrk="0" fontAlgn="base" hangingPunct="0">
              <a:spcBef>
                <a:spcPts val="1200"/>
              </a:spcBef>
              <a:spcAft>
                <a:spcPct val="0"/>
              </a:spcAft>
              <a:buClr>
                <a:schemeClr val="accent1"/>
              </a:buClr>
              <a:buFont typeface="Arial" charset="0"/>
              <a:buChar char="•"/>
              <a:defRPr sz="2000" kern="1200">
                <a:solidFill>
                  <a:schemeClr val="tx1"/>
                </a:solidFill>
                <a:latin typeface="+mn-lt"/>
                <a:ea typeface="+mn-ea"/>
                <a:cs typeface="+mn-cs"/>
              </a:defRPr>
            </a:lvl1pPr>
            <a:lvl2pPr marL="361950" indent="-180975" algn="l" rtl="0" eaLnBrk="0" fontAlgn="base" hangingPunct="0">
              <a:spcBef>
                <a:spcPts val="1200"/>
              </a:spcBef>
              <a:spcAft>
                <a:spcPct val="0"/>
              </a:spcAft>
              <a:buClr>
                <a:schemeClr val="accent1"/>
              </a:buClr>
              <a:buFont typeface="Arial" charset="0"/>
              <a:buChar char="•"/>
              <a:defRPr kern="1200">
                <a:solidFill>
                  <a:schemeClr val="tx1"/>
                </a:solidFill>
                <a:latin typeface="+mn-lt"/>
                <a:ea typeface="+mn-ea"/>
                <a:cs typeface="+mn-cs"/>
              </a:defRPr>
            </a:lvl2pPr>
            <a:lvl3pPr marL="542925" indent="-180975" algn="l" rtl="0" eaLnBrk="0" fontAlgn="base" hangingPunct="0">
              <a:spcBef>
                <a:spcPts val="900"/>
              </a:spcBef>
              <a:spcAft>
                <a:spcPct val="0"/>
              </a:spcAft>
              <a:buClr>
                <a:schemeClr val="accent1"/>
              </a:buClr>
              <a:buFont typeface="Arial" charset="0"/>
              <a:buChar char="•"/>
              <a:defRPr sz="1600" kern="1200">
                <a:solidFill>
                  <a:schemeClr val="tx1"/>
                </a:solidFill>
                <a:latin typeface="+mn-lt"/>
                <a:ea typeface="+mn-ea"/>
                <a:cs typeface="+mn-cs"/>
              </a:defRPr>
            </a:lvl3pPr>
            <a:lvl4pPr marL="712788" indent="-169863"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4pPr>
            <a:lvl5pPr marL="893763" indent="-180975"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b="1" dirty="0" smtClean="0"/>
              <a:t>Ideal</a:t>
            </a:r>
            <a:r>
              <a:rPr lang="en-US" sz="1600" dirty="0" smtClean="0"/>
              <a:t>: </a:t>
            </a:r>
          </a:p>
          <a:p>
            <a:pPr lvl="1">
              <a:spcBef>
                <a:spcPts val="600"/>
              </a:spcBef>
            </a:pPr>
            <a:r>
              <a:rPr lang="en-US" sz="1400" dirty="0" smtClean="0"/>
              <a:t>Straight distance </a:t>
            </a:r>
            <a:r>
              <a:rPr lang="en-US" sz="1400" b="1" dirty="0" smtClean="0"/>
              <a:t>5*D</a:t>
            </a:r>
            <a:r>
              <a:rPr lang="en-US" sz="1400" dirty="0" smtClean="0"/>
              <a:t> before and </a:t>
            </a:r>
            <a:r>
              <a:rPr lang="en-US" sz="1400" b="1" dirty="0" smtClean="0"/>
              <a:t>3*D</a:t>
            </a:r>
            <a:r>
              <a:rPr lang="en-US" sz="1400" dirty="0" smtClean="0"/>
              <a:t> after</a:t>
            </a:r>
          </a:p>
          <a:p>
            <a:pPr lvl="1">
              <a:spcBef>
                <a:spcPts val="600"/>
              </a:spcBef>
            </a:pPr>
            <a:r>
              <a:rPr lang="en-US" sz="1400" dirty="0" smtClean="0"/>
              <a:t>no obstruction, joint or change in gas path</a:t>
            </a:r>
          </a:p>
          <a:p>
            <a:pPr lvl="1">
              <a:spcBef>
                <a:spcPts val="600"/>
              </a:spcBef>
            </a:pPr>
            <a:r>
              <a:rPr lang="en-US" sz="1400" dirty="0" smtClean="0"/>
              <a:t>At least two openings at 90° (better four for large ducts) </a:t>
            </a:r>
          </a:p>
          <a:p>
            <a:pPr lvl="1">
              <a:spcBef>
                <a:spcPts val="600"/>
              </a:spcBef>
            </a:pPr>
            <a:r>
              <a:rPr lang="en-US" sz="1400" dirty="0" smtClean="0"/>
              <a:t>Safe and easy access</a:t>
            </a:r>
          </a:p>
          <a:p>
            <a:pPr>
              <a:buFont typeface="Times" pitchFamily="-96" charset="0"/>
              <a:buNone/>
            </a:pPr>
            <a:endParaRPr lang="en-US" sz="1600" dirty="0" smtClean="0"/>
          </a:p>
          <a:p>
            <a:endParaRPr lang="en-US" sz="1600" dirty="0" smtClean="0"/>
          </a:p>
        </p:txBody>
      </p:sp>
      <p:sp>
        <p:nvSpPr>
          <p:cNvPr id="9" name="Footer Placeholder 8"/>
          <p:cNvSpPr>
            <a:spLocks noGrp="1"/>
          </p:cNvSpPr>
          <p:nvPr>
            <p:ph type="ftr" sz="quarter" idx="10"/>
          </p:nvPr>
        </p:nvSpPr>
        <p:spPr/>
        <p:txBody>
          <a:bodyPr/>
          <a:lstStyle/>
          <a:p>
            <a:pPr>
              <a:defRPr/>
            </a:pPr>
            <a:r>
              <a:rPr lang="en-US" smtClean="0"/>
              <a:t>2016-05-09   © 2016 LafargeHolcim</a:t>
            </a:r>
            <a:endParaRPr lang="en-US"/>
          </a:p>
        </p:txBody>
      </p:sp>
      <p:sp>
        <p:nvSpPr>
          <p:cNvPr id="10" name="Slide Number Placeholder 9"/>
          <p:cNvSpPr>
            <a:spLocks noGrp="1"/>
          </p:cNvSpPr>
          <p:nvPr>
            <p:ph type="sldNum" sz="quarter" idx="11"/>
          </p:nvPr>
        </p:nvSpPr>
        <p:spPr/>
        <p:txBody>
          <a:bodyPr/>
          <a:lstStyle/>
          <a:p>
            <a:pPr>
              <a:defRPr/>
            </a:pPr>
            <a:fld id="{12DAB12B-9646-41B4-8838-7E0643645623}" type="slidenum">
              <a:rPr lang="en-US" smtClean="0"/>
              <a:pPr>
                <a:defRPr/>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3F1E1A8-AED2-483E-87D6-E64643398203}" type="slidenum">
              <a:rPr lang="en-US" sz="800"/>
              <a:pPr algn="r"/>
              <a:t>4</a:t>
            </a:fld>
            <a:endParaRPr lang="en-US" sz="800"/>
          </a:p>
        </p:txBody>
      </p:sp>
      <p:pic>
        <p:nvPicPr>
          <p:cNvPr id="18436" name="TitleImage"/>
          <p:cNvPicPr>
            <a:picLocks noChangeAspect="1"/>
          </p:cNvPicPr>
          <p:nvPr/>
        </p:nvPicPr>
        <p:blipFill>
          <a:blip r:embed="rId2"/>
          <a:srcRect/>
          <a:stretch>
            <a:fillRect/>
          </a:stretch>
        </p:blipFill>
        <p:spPr bwMode="auto">
          <a:xfrm>
            <a:off x="0" y="2555875"/>
            <a:ext cx="9906000" cy="4302125"/>
          </a:xfrm>
          <a:prstGeom prst="rect">
            <a:avLst/>
          </a:prstGeom>
          <a:noFill/>
          <a:ln w="9525">
            <a:noFill/>
            <a:miter lim="800000"/>
            <a:headEnd/>
            <a:tailEnd/>
          </a:ln>
        </p:spPr>
      </p:pic>
      <p:sp>
        <p:nvSpPr>
          <p:cNvPr id="18437" name="Title 2"/>
          <p:cNvSpPr>
            <a:spLocks/>
          </p:cNvSpPr>
          <p:nvPr/>
        </p:nvSpPr>
        <p:spPr bwMode="auto">
          <a:xfrm>
            <a:off x="560388" y="1944688"/>
            <a:ext cx="8785225" cy="1052512"/>
          </a:xfrm>
          <a:prstGeom prst="rect">
            <a:avLst/>
          </a:prstGeom>
          <a:noFill/>
          <a:ln w="9525">
            <a:noFill/>
            <a:miter lim="800000"/>
            <a:headEnd/>
            <a:tailEnd/>
          </a:ln>
        </p:spPr>
        <p:txBody>
          <a:bodyPr lIns="0" tIns="0" rIns="0" bIns="0"/>
          <a:lstStyle/>
          <a:p>
            <a:pPr>
              <a:lnSpc>
                <a:spcPct val="95000"/>
              </a:lnSpc>
            </a:pPr>
            <a:r>
              <a:rPr lang="de-CH" sz="3400" b="1"/>
              <a:t>Fan Basics</a:t>
            </a:r>
          </a:p>
        </p:txBody>
      </p:sp>
      <p:sp>
        <p:nvSpPr>
          <p:cNvPr id="18438" name="TextBox 6"/>
          <p:cNvSpPr txBox="1">
            <a:spLocks noChangeArrowheads="1"/>
          </p:cNvSpPr>
          <p:nvPr/>
        </p:nvSpPr>
        <p:spPr bwMode="auto">
          <a:xfrm>
            <a:off x="128464" y="2708920"/>
            <a:ext cx="3671888" cy="1323439"/>
          </a:xfrm>
          <a:prstGeom prst="rect">
            <a:avLst/>
          </a:prstGeom>
          <a:noFill/>
          <a:ln w="9525">
            <a:noFill/>
            <a:miter lim="800000"/>
            <a:headEnd/>
            <a:tailEnd/>
          </a:ln>
        </p:spPr>
        <p:txBody>
          <a:bodyPr>
            <a:spAutoFit/>
          </a:bodyPr>
          <a:lstStyle/>
          <a:p>
            <a:pPr marL="285750" indent="-285750">
              <a:buFont typeface="Arial" charset="0"/>
              <a:buChar char="•"/>
            </a:pPr>
            <a:r>
              <a:rPr lang="de-CH" sz="2000" dirty="0">
                <a:solidFill>
                  <a:schemeClr val="bg1"/>
                </a:solidFill>
              </a:rPr>
              <a:t>Fan </a:t>
            </a:r>
            <a:r>
              <a:rPr lang="de-CH" sz="2000" dirty="0" err="1">
                <a:solidFill>
                  <a:schemeClr val="bg1"/>
                </a:solidFill>
              </a:rPr>
              <a:t>and</a:t>
            </a:r>
            <a:r>
              <a:rPr lang="de-CH" sz="2000" dirty="0">
                <a:solidFill>
                  <a:schemeClr val="bg1"/>
                </a:solidFill>
              </a:rPr>
              <a:t> Plant </a:t>
            </a:r>
            <a:r>
              <a:rPr lang="de-CH" sz="2000" dirty="0" err="1" smtClean="0">
                <a:solidFill>
                  <a:schemeClr val="bg1"/>
                </a:solidFill>
              </a:rPr>
              <a:t>Characteristic</a:t>
            </a:r>
            <a:endParaRPr lang="de-CH" sz="2000" dirty="0">
              <a:solidFill>
                <a:schemeClr val="bg1"/>
              </a:solidFill>
            </a:endParaRPr>
          </a:p>
          <a:p>
            <a:pPr marL="285750" indent="-285750">
              <a:buFont typeface="Arial" charset="0"/>
              <a:buChar char="•"/>
            </a:pPr>
            <a:r>
              <a:rPr lang="de-CH" sz="2000" dirty="0">
                <a:solidFill>
                  <a:schemeClr val="bg1"/>
                </a:solidFill>
              </a:rPr>
              <a:t>VSD vs. Fixed Speed</a:t>
            </a:r>
          </a:p>
          <a:p>
            <a:pPr marL="285750" indent="-285750">
              <a:buFont typeface="Arial" charset="0"/>
              <a:buChar char="•"/>
            </a:pPr>
            <a:r>
              <a:rPr lang="de-CH" sz="2000" dirty="0">
                <a:solidFill>
                  <a:schemeClr val="bg1"/>
                </a:solidFill>
              </a:rPr>
              <a:t>Flow </a:t>
            </a:r>
            <a:r>
              <a:rPr lang="de-CH" sz="2000" dirty="0" err="1">
                <a:solidFill>
                  <a:schemeClr val="bg1"/>
                </a:solidFill>
              </a:rPr>
              <a:t>Phenomena</a:t>
            </a:r>
            <a:endParaRPr lang="de-CH" sz="2000" dirty="0"/>
          </a:p>
        </p:txBody>
      </p:sp>
      <p:sp>
        <p:nvSpPr>
          <p:cNvPr id="18439" name="Subtitle 2"/>
          <p:cNvSpPr>
            <a:spLocks/>
          </p:cNvSpPr>
          <p:nvPr/>
        </p:nvSpPr>
        <p:spPr bwMode="auto">
          <a:xfrm>
            <a:off x="581025" y="379413"/>
            <a:ext cx="8909050" cy="817562"/>
          </a:xfrm>
          <a:prstGeom prst="rect">
            <a:avLst/>
          </a:prstGeom>
          <a:noFill/>
          <a:ln w="9525">
            <a:noFill/>
            <a:miter lim="800000"/>
            <a:headEnd/>
            <a:tailEnd/>
          </a:ln>
        </p:spPr>
        <p:txBody>
          <a:bodyPr lIns="0" tIns="0" rIns="0" bIns="0"/>
          <a:lstStyle/>
          <a:p>
            <a:pPr>
              <a:buClr>
                <a:schemeClr val="accent1"/>
              </a:buClr>
              <a:buFont typeface="Arial" charset="0"/>
              <a:buNone/>
            </a:pPr>
            <a:r>
              <a:rPr lang="en-US" sz="2000" dirty="0"/>
              <a:t>Technical Development Program for Process Performance Engineers </a:t>
            </a:r>
            <a:r>
              <a:rPr lang="en-US" sz="2000" dirty="0" smtClean="0"/>
              <a:t>2015</a:t>
            </a:r>
            <a:endParaRPr lang="en-US" sz="2000" dirty="0"/>
          </a:p>
        </p:txBody>
      </p:sp>
      <p:sp>
        <p:nvSpPr>
          <p:cNvPr id="6" name="Footer Placeholder 5"/>
          <p:cNvSpPr>
            <a:spLocks noGrp="1"/>
          </p:cNvSpPr>
          <p:nvPr>
            <p:ph type="ftr" sz="quarter" idx="14"/>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5"/>
          </p:nvPr>
        </p:nvSpPr>
        <p:spPr/>
        <p:txBody>
          <a:bodyPr/>
          <a:lstStyle/>
          <a:p>
            <a:pPr>
              <a:defRPr/>
            </a:pPr>
            <a:fld id="{4A2DB814-173F-4B73-B61D-75D2B65577A8}" type="slidenum">
              <a:rPr lang="en-US" smtClean="0"/>
              <a:pPr>
                <a:defRPr/>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60B8049C-7298-4562-89EA-36C9833E640B}" type="slidenum">
              <a:rPr lang="en-US" sz="800"/>
              <a:pPr algn="r"/>
              <a:t>40</a:t>
            </a:fld>
            <a:endParaRPr lang="en-US" sz="800"/>
          </a:p>
        </p:txBody>
      </p:sp>
      <p:sp>
        <p:nvSpPr>
          <p:cNvPr id="69637" name="Content Placeholder 2"/>
          <p:cNvSpPr>
            <a:spLocks/>
          </p:cNvSpPr>
          <p:nvPr/>
        </p:nvSpPr>
        <p:spPr bwMode="auto">
          <a:xfrm>
            <a:off x="560388" y="1339850"/>
            <a:ext cx="8785225" cy="431800"/>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US" sz="2000"/>
              <a:t>Pressure Measurement</a:t>
            </a:r>
          </a:p>
          <a:p>
            <a:pPr marL="269875" indent="-269875" eaLnBrk="0" hangingPunct="0">
              <a:spcBef>
                <a:spcPts val="1200"/>
              </a:spcBef>
              <a:buClr>
                <a:schemeClr val="accent1"/>
              </a:buClr>
              <a:buFont typeface="Arial" charset="0"/>
              <a:buChar char="•"/>
            </a:pPr>
            <a:endParaRPr lang="en-US" sz="2000"/>
          </a:p>
        </p:txBody>
      </p:sp>
      <p:sp>
        <p:nvSpPr>
          <p:cNvPr id="69638"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Measuring ports</a:t>
            </a:r>
          </a:p>
        </p:txBody>
      </p:sp>
      <p:grpSp>
        <p:nvGrpSpPr>
          <p:cNvPr id="69639" name="Group 14"/>
          <p:cNvGrpSpPr>
            <a:grpSpLocks/>
          </p:cNvGrpSpPr>
          <p:nvPr/>
        </p:nvGrpSpPr>
        <p:grpSpPr bwMode="auto">
          <a:xfrm>
            <a:off x="4789488" y="2762250"/>
            <a:ext cx="1676400" cy="1514475"/>
            <a:chOff x="4114800" y="2614612"/>
            <a:chExt cx="1676400" cy="1514475"/>
          </a:xfrm>
        </p:grpSpPr>
        <p:sp>
          <p:nvSpPr>
            <p:cNvPr id="6" name="Rectangle 5"/>
            <p:cNvSpPr/>
            <p:nvPr/>
          </p:nvSpPr>
          <p:spPr>
            <a:xfrm>
              <a:off x="4257675" y="2852737"/>
              <a:ext cx="1409700" cy="11811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a:p>
          </p:txBody>
        </p:sp>
        <p:sp>
          <p:nvSpPr>
            <p:cNvPr id="7" name="Rectangle 6"/>
            <p:cNvSpPr/>
            <p:nvPr/>
          </p:nvSpPr>
          <p:spPr>
            <a:xfrm>
              <a:off x="4114800" y="2728912"/>
              <a:ext cx="1676400" cy="1400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a:p>
          </p:txBody>
        </p:sp>
        <p:cxnSp>
          <p:nvCxnSpPr>
            <p:cNvPr id="8" name="Straight Connector 7"/>
            <p:cNvCxnSpPr/>
            <p:nvPr/>
          </p:nvCxnSpPr>
          <p:spPr>
            <a:xfrm>
              <a:off x="4133850" y="3452812"/>
              <a:ext cx="1238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62525" y="4043362"/>
              <a:ext cx="0" cy="857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962525" y="2728912"/>
              <a:ext cx="0" cy="1238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67375" y="3452812"/>
              <a:ext cx="1238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53050" y="2614612"/>
              <a:ext cx="0" cy="1238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953000" y="2852737"/>
              <a:ext cx="0" cy="11811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248150" y="3452812"/>
              <a:ext cx="14097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nvGrpSpPr>
          <p:cNvPr id="69649" name="Group 24"/>
          <p:cNvGrpSpPr>
            <a:grpSpLocks/>
          </p:cNvGrpSpPr>
          <p:nvPr/>
        </p:nvGrpSpPr>
        <p:grpSpPr bwMode="auto">
          <a:xfrm>
            <a:off x="1693863" y="2519363"/>
            <a:ext cx="2114550" cy="2057400"/>
            <a:chOff x="3895725" y="2400300"/>
            <a:chExt cx="2114550" cy="2057400"/>
          </a:xfrm>
        </p:grpSpPr>
        <p:sp>
          <p:nvSpPr>
            <p:cNvPr id="16" name="Oval 15"/>
            <p:cNvSpPr/>
            <p:nvPr/>
          </p:nvSpPr>
          <p:spPr>
            <a:xfrm>
              <a:off x="3895725" y="2400300"/>
              <a:ext cx="2114550" cy="2057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a:p>
          </p:txBody>
        </p:sp>
        <p:grpSp>
          <p:nvGrpSpPr>
            <p:cNvPr id="69651" name="Group 16"/>
            <p:cNvGrpSpPr>
              <a:grpSpLocks/>
            </p:cNvGrpSpPr>
            <p:nvPr/>
          </p:nvGrpSpPr>
          <p:grpSpPr bwMode="auto">
            <a:xfrm>
              <a:off x="4019550" y="2533650"/>
              <a:ext cx="1866900" cy="1828800"/>
              <a:chOff x="0" y="0"/>
              <a:chExt cx="1866900" cy="1828800"/>
            </a:xfrm>
          </p:grpSpPr>
          <p:sp>
            <p:nvSpPr>
              <p:cNvPr id="22" name="Oval 21"/>
              <p:cNvSpPr/>
              <p:nvPr/>
            </p:nvSpPr>
            <p:spPr>
              <a:xfrm>
                <a:off x="0" y="0"/>
                <a:ext cx="1857375" cy="1828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a:p>
            </p:txBody>
          </p:sp>
          <p:cxnSp>
            <p:nvCxnSpPr>
              <p:cNvPr id="23" name="Straight Connector 22"/>
              <p:cNvCxnSpPr/>
              <p:nvPr/>
            </p:nvCxnSpPr>
            <p:spPr>
              <a:xfrm>
                <a:off x="942975" y="0"/>
                <a:ext cx="0" cy="18288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525" y="904875"/>
                <a:ext cx="1857375"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cxnSp>
          <p:nvCxnSpPr>
            <p:cNvPr id="18" name="Straight Connector 17"/>
            <p:cNvCxnSpPr/>
            <p:nvPr/>
          </p:nvCxnSpPr>
          <p:spPr>
            <a:xfrm>
              <a:off x="4972050" y="2400300"/>
              <a:ext cx="0" cy="1333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238625" y="4095750"/>
              <a:ext cx="57150" cy="857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657850" y="4048125"/>
              <a:ext cx="95250" cy="857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676900" y="2562225"/>
              <a:ext cx="76200" cy="8572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9659" name="TextBox 25"/>
          <p:cNvSpPr txBox="1">
            <a:spLocks noChangeArrowheads="1"/>
          </p:cNvSpPr>
          <p:nvPr/>
        </p:nvSpPr>
        <p:spPr bwMode="auto">
          <a:xfrm>
            <a:off x="3856038" y="1931988"/>
            <a:ext cx="2465387" cy="406400"/>
          </a:xfrm>
          <a:prstGeom prst="rect">
            <a:avLst/>
          </a:prstGeom>
          <a:noFill/>
          <a:ln w="9525">
            <a:solidFill>
              <a:schemeClr val="accent2"/>
            </a:solidFill>
            <a:miter lim="800000"/>
            <a:headEnd/>
            <a:tailEnd/>
          </a:ln>
        </p:spPr>
        <p:txBody>
          <a:bodyPr>
            <a:spAutoFit/>
          </a:bodyPr>
          <a:lstStyle/>
          <a:p>
            <a:pPr algn="ctr"/>
            <a:r>
              <a:rPr lang="en-US" sz="2000"/>
              <a:t>To Pressure Sensor</a:t>
            </a:r>
          </a:p>
        </p:txBody>
      </p:sp>
      <p:cxnSp>
        <p:nvCxnSpPr>
          <p:cNvPr id="28" name="Straight Arrow Connector 27"/>
          <p:cNvCxnSpPr>
            <a:endCxn id="69659" idx="2"/>
          </p:cNvCxnSpPr>
          <p:nvPr/>
        </p:nvCxnSpPr>
        <p:spPr>
          <a:xfrm flipV="1">
            <a:off x="3560763" y="2338388"/>
            <a:ext cx="1528762" cy="349250"/>
          </a:xfrm>
          <a:prstGeom prst="straightConnector1">
            <a:avLst/>
          </a:prstGeom>
          <a:ln>
            <a:solidFill>
              <a:srgbClr val="8B8D8E"/>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69659" idx="2"/>
          </p:cNvCxnSpPr>
          <p:nvPr/>
        </p:nvCxnSpPr>
        <p:spPr>
          <a:xfrm flipH="1" flipV="1">
            <a:off x="5089525" y="2338388"/>
            <a:ext cx="947738" cy="434975"/>
          </a:xfrm>
          <a:prstGeom prst="straightConnector1">
            <a:avLst/>
          </a:prstGeom>
          <a:ln>
            <a:solidFill>
              <a:srgbClr val="8B8D8E"/>
            </a:solidFill>
            <a:tailEnd type="arrow"/>
          </a:ln>
        </p:spPr>
        <p:style>
          <a:lnRef idx="1">
            <a:schemeClr val="accent1"/>
          </a:lnRef>
          <a:fillRef idx="0">
            <a:schemeClr val="accent1"/>
          </a:fillRef>
          <a:effectRef idx="0">
            <a:schemeClr val="accent1"/>
          </a:effectRef>
          <a:fontRef idx="minor">
            <a:schemeClr val="tx1"/>
          </a:fontRef>
        </p:style>
      </p:cxnSp>
      <p:sp>
        <p:nvSpPr>
          <p:cNvPr id="69662" name="TextBox 32"/>
          <p:cNvSpPr txBox="1">
            <a:spLocks noChangeArrowheads="1"/>
          </p:cNvSpPr>
          <p:nvPr/>
        </p:nvSpPr>
        <p:spPr bwMode="auto">
          <a:xfrm>
            <a:off x="1873250" y="5372100"/>
            <a:ext cx="1755775" cy="406400"/>
          </a:xfrm>
          <a:prstGeom prst="rect">
            <a:avLst/>
          </a:prstGeom>
          <a:noFill/>
          <a:ln w="9525">
            <a:solidFill>
              <a:schemeClr val="accent2"/>
            </a:solidFill>
            <a:miter lim="800000"/>
            <a:headEnd/>
            <a:tailEnd/>
          </a:ln>
        </p:spPr>
        <p:txBody>
          <a:bodyPr>
            <a:spAutoFit/>
          </a:bodyPr>
          <a:lstStyle/>
          <a:p>
            <a:pPr algn="ctr"/>
            <a:r>
              <a:rPr lang="en-US" sz="2000"/>
              <a:t>Round duct</a:t>
            </a:r>
          </a:p>
        </p:txBody>
      </p:sp>
      <p:sp>
        <p:nvSpPr>
          <p:cNvPr id="69663" name="TextBox 33"/>
          <p:cNvSpPr txBox="1">
            <a:spLocks noChangeArrowheads="1"/>
          </p:cNvSpPr>
          <p:nvPr/>
        </p:nvSpPr>
        <p:spPr bwMode="auto">
          <a:xfrm>
            <a:off x="6869113" y="3200400"/>
            <a:ext cx="1755775" cy="406400"/>
          </a:xfrm>
          <a:prstGeom prst="rect">
            <a:avLst/>
          </a:prstGeom>
          <a:noFill/>
          <a:ln w="9525">
            <a:solidFill>
              <a:schemeClr val="accent2"/>
            </a:solidFill>
            <a:miter lim="800000"/>
            <a:headEnd/>
            <a:tailEnd/>
          </a:ln>
        </p:spPr>
        <p:txBody>
          <a:bodyPr>
            <a:spAutoFit/>
          </a:bodyPr>
          <a:lstStyle/>
          <a:p>
            <a:pPr algn="ctr"/>
            <a:r>
              <a:rPr lang="en-US" sz="2000"/>
              <a:t>Squared duct</a:t>
            </a:r>
          </a:p>
        </p:txBody>
      </p:sp>
      <p:cxnSp>
        <p:nvCxnSpPr>
          <p:cNvPr id="35" name="Straight Arrow Connector 34"/>
          <p:cNvCxnSpPr>
            <a:stCxn id="22" idx="4"/>
            <a:endCxn id="69662" idx="0"/>
          </p:cNvCxnSpPr>
          <p:nvPr/>
        </p:nvCxnSpPr>
        <p:spPr>
          <a:xfrm>
            <a:off x="2746375" y="4494213"/>
            <a:ext cx="4763" cy="877887"/>
          </a:xfrm>
          <a:prstGeom prst="straightConnector1">
            <a:avLst/>
          </a:prstGeom>
          <a:ln>
            <a:solidFill>
              <a:srgbClr val="8B8D8E"/>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6" idx="3"/>
            <a:endCxn id="69663" idx="1"/>
          </p:cNvCxnSpPr>
          <p:nvPr/>
        </p:nvCxnSpPr>
        <p:spPr>
          <a:xfrm flipV="1">
            <a:off x="6354763" y="3403600"/>
            <a:ext cx="514350" cy="187325"/>
          </a:xfrm>
          <a:prstGeom prst="straightConnector1">
            <a:avLst/>
          </a:prstGeom>
          <a:ln>
            <a:solidFill>
              <a:srgbClr val="8B8D8E"/>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69666" name="TextBox 43"/>
          <p:cNvSpPr txBox="1">
            <a:spLocks noChangeArrowheads="1"/>
          </p:cNvSpPr>
          <p:nvPr/>
        </p:nvSpPr>
        <p:spPr bwMode="auto">
          <a:xfrm>
            <a:off x="5672138" y="4926013"/>
            <a:ext cx="731837" cy="406400"/>
          </a:xfrm>
          <a:prstGeom prst="rect">
            <a:avLst/>
          </a:prstGeom>
          <a:noFill/>
          <a:ln w="9525">
            <a:solidFill>
              <a:schemeClr val="accent2"/>
            </a:solidFill>
            <a:miter lim="800000"/>
            <a:headEnd/>
            <a:tailEnd/>
          </a:ln>
        </p:spPr>
        <p:txBody>
          <a:bodyPr>
            <a:spAutoFit/>
          </a:bodyPr>
          <a:lstStyle/>
          <a:p>
            <a:pPr algn="ctr"/>
            <a:r>
              <a:rPr lang="en-US" sz="2000"/>
              <a:t>Pipe</a:t>
            </a:r>
          </a:p>
        </p:txBody>
      </p:sp>
      <p:cxnSp>
        <p:nvCxnSpPr>
          <p:cNvPr id="45" name="Straight Arrow Connector 44"/>
          <p:cNvCxnSpPr>
            <a:endCxn id="69666" idx="1"/>
          </p:cNvCxnSpPr>
          <p:nvPr/>
        </p:nvCxnSpPr>
        <p:spPr>
          <a:xfrm>
            <a:off x="5294313" y="4279900"/>
            <a:ext cx="377825" cy="849313"/>
          </a:xfrm>
          <a:prstGeom prst="straightConnector1">
            <a:avLst/>
          </a:prstGeom>
          <a:ln>
            <a:solidFill>
              <a:srgbClr val="8B8D8E"/>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6" idx="6"/>
            <a:endCxn id="69666" idx="1"/>
          </p:cNvCxnSpPr>
          <p:nvPr/>
        </p:nvCxnSpPr>
        <p:spPr>
          <a:xfrm>
            <a:off x="3821113" y="3548063"/>
            <a:ext cx="1851025" cy="1581150"/>
          </a:xfrm>
          <a:prstGeom prst="straightConnector1">
            <a:avLst/>
          </a:prstGeom>
          <a:ln>
            <a:solidFill>
              <a:srgbClr val="8B8D8E"/>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15" name="Footer Placeholder 14"/>
          <p:cNvSpPr>
            <a:spLocks noGrp="1"/>
          </p:cNvSpPr>
          <p:nvPr>
            <p:ph type="ftr" sz="quarter" idx="10"/>
          </p:nvPr>
        </p:nvSpPr>
        <p:spPr/>
        <p:txBody>
          <a:bodyPr/>
          <a:lstStyle/>
          <a:p>
            <a:pPr>
              <a:defRPr/>
            </a:pPr>
            <a:r>
              <a:rPr lang="en-US" smtClean="0"/>
              <a:t>2016-05-09   © 2016 LafargeHolcim</a:t>
            </a:r>
            <a:endParaRPr lang="en-US"/>
          </a:p>
        </p:txBody>
      </p:sp>
      <p:sp>
        <p:nvSpPr>
          <p:cNvPr id="17" name="Slide Number Placeholder 16"/>
          <p:cNvSpPr>
            <a:spLocks noGrp="1"/>
          </p:cNvSpPr>
          <p:nvPr>
            <p:ph type="sldNum" sz="quarter" idx="11"/>
          </p:nvPr>
        </p:nvSpPr>
        <p:spPr/>
        <p:txBody>
          <a:bodyPr/>
          <a:lstStyle/>
          <a:p>
            <a:pPr>
              <a:defRPr/>
            </a:pPr>
            <a:fld id="{12DAB12B-9646-41B4-8838-7E0643645623}" type="slidenum">
              <a:rPr lang="en-US" smtClean="0"/>
              <a:pPr>
                <a:defRPr/>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F3F9B24D-221A-4557-9611-8A0CD00D6775}" type="slidenum">
              <a:rPr lang="en-US" sz="800"/>
              <a:pPr algn="r"/>
              <a:t>41</a:t>
            </a:fld>
            <a:endParaRPr lang="en-US" sz="800"/>
          </a:p>
        </p:txBody>
      </p:sp>
      <p:sp>
        <p:nvSpPr>
          <p:cNvPr id="3" name="Content Placeholder 2"/>
          <p:cNvSpPr>
            <a:spLocks/>
          </p:cNvSpPr>
          <p:nvPr/>
        </p:nvSpPr>
        <p:spPr bwMode="auto">
          <a:xfrm>
            <a:off x="560388" y="1252538"/>
            <a:ext cx="7272337" cy="5545137"/>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US" sz="2000" dirty="0"/>
              <a:t>Measured Values:</a:t>
            </a:r>
          </a:p>
          <a:p>
            <a:pPr marL="534988" lvl="1" indent="-265113" eaLnBrk="0" hangingPunct="0">
              <a:spcBef>
                <a:spcPts val="1200"/>
              </a:spcBef>
              <a:buClr>
                <a:schemeClr val="accent1"/>
              </a:buClr>
              <a:buFont typeface="Arial" charset="0"/>
              <a:buChar char="•"/>
            </a:pPr>
            <a:r>
              <a:rPr lang="en-US" dirty="0"/>
              <a:t>Fan Speed	(taken from CCR)</a:t>
            </a:r>
          </a:p>
          <a:p>
            <a:pPr marL="534988" lvl="1" indent="-265113" eaLnBrk="0" hangingPunct="0">
              <a:spcBef>
                <a:spcPts val="1200"/>
              </a:spcBef>
              <a:buClr>
                <a:schemeClr val="accent1"/>
              </a:buClr>
              <a:buFont typeface="Arial" charset="0"/>
              <a:buChar char="•"/>
            </a:pPr>
            <a:r>
              <a:rPr lang="en-US" dirty="0"/>
              <a:t>P 		</a:t>
            </a:r>
            <a:r>
              <a:rPr lang="en-US" dirty="0" smtClean="0"/>
              <a:t>(</a:t>
            </a:r>
            <a:r>
              <a:rPr lang="en-US" dirty="0"/>
              <a:t>at VSD, taken from CCR)</a:t>
            </a:r>
          </a:p>
          <a:p>
            <a:pPr marL="534988" lvl="1" indent="-265113" eaLnBrk="0" hangingPunct="0">
              <a:spcBef>
                <a:spcPts val="1200"/>
              </a:spcBef>
              <a:buClr>
                <a:schemeClr val="accent1"/>
              </a:buClr>
              <a:buFont typeface="Arial" charset="0"/>
              <a:buChar char="•"/>
            </a:pPr>
            <a:r>
              <a:rPr lang="en-US" dirty="0" err="1"/>
              <a:t>V</a:t>
            </a:r>
            <a:r>
              <a:rPr lang="en-US" baseline="-25000" dirty="0" err="1"/>
              <a:t>inlet</a:t>
            </a:r>
            <a:r>
              <a:rPr lang="en-US" baseline="-25000" dirty="0"/>
              <a:t>	</a:t>
            </a:r>
            <a:r>
              <a:rPr lang="en-US" dirty="0" smtClean="0"/>
              <a:t>(e.g. </a:t>
            </a:r>
            <a:r>
              <a:rPr lang="en-US" dirty="0" err="1" smtClean="0"/>
              <a:t>Prandtl</a:t>
            </a:r>
            <a:r>
              <a:rPr lang="en-US" dirty="0" smtClean="0"/>
              <a:t> </a:t>
            </a:r>
            <a:r>
              <a:rPr lang="en-US" dirty="0"/>
              <a:t>tube)</a:t>
            </a:r>
          </a:p>
          <a:p>
            <a:pPr marL="534988" lvl="1" indent="-265113" eaLnBrk="0" hangingPunct="0">
              <a:spcBef>
                <a:spcPts val="1200"/>
              </a:spcBef>
              <a:buClr>
                <a:schemeClr val="accent1"/>
              </a:buClr>
              <a:buFont typeface="Arial" charset="0"/>
              <a:buChar char="•"/>
            </a:pPr>
            <a:r>
              <a:rPr lang="en-US" dirty="0" err="1"/>
              <a:t>P</a:t>
            </a:r>
            <a:r>
              <a:rPr lang="en-US" baseline="-25000" dirty="0" err="1"/>
              <a:t>inlet</a:t>
            </a:r>
            <a:r>
              <a:rPr lang="en-US" baseline="-25000" dirty="0"/>
              <a:t>/</a:t>
            </a:r>
            <a:r>
              <a:rPr lang="en-US" dirty="0" err="1"/>
              <a:t>P</a:t>
            </a:r>
            <a:r>
              <a:rPr lang="en-US" baseline="-25000" dirty="0" err="1"/>
              <a:t>outlet</a:t>
            </a:r>
            <a:r>
              <a:rPr lang="en-US" baseline="-25000" dirty="0"/>
              <a:t>	</a:t>
            </a:r>
            <a:r>
              <a:rPr lang="en-US" dirty="0"/>
              <a:t>  </a:t>
            </a:r>
          </a:p>
          <a:p>
            <a:pPr marL="534988" lvl="1" indent="-265113" eaLnBrk="0" hangingPunct="0">
              <a:spcBef>
                <a:spcPts val="1200"/>
              </a:spcBef>
              <a:buClr>
                <a:schemeClr val="accent1"/>
              </a:buClr>
              <a:buFont typeface="Arial" charset="0"/>
              <a:buChar char="•"/>
            </a:pPr>
            <a:r>
              <a:rPr lang="en-US" dirty="0" err="1"/>
              <a:t>T</a:t>
            </a:r>
            <a:r>
              <a:rPr lang="en-US" baseline="-25000" dirty="0" err="1"/>
              <a:t>inlet</a:t>
            </a:r>
            <a:r>
              <a:rPr lang="en-US" dirty="0"/>
              <a:t>/</a:t>
            </a:r>
            <a:r>
              <a:rPr lang="en-US" dirty="0" err="1"/>
              <a:t>T</a:t>
            </a:r>
            <a:r>
              <a:rPr lang="en-US" baseline="-25000" dirty="0" err="1"/>
              <a:t>outlet</a:t>
            </a:r>
            <a:r>
              <a:rPr lang="en-US" dirty="0"/>
              <a:t> 	</a:t>
            </a:r>
          </a:p>
          <a:p>
            <a:pPr marL="534988" lvl="1" indent="-265113" eaLnBrk="0" hangingPunct="0">
              <a:spcBef>
                <a:spcPts val="1200"/>
              </a:spcBef>
              <a:buClr>
                <a:schemeClr val="accent1"/>
              </a:buClr>
              <a:buFont typeface="Arial" charset="0"/>
              <a:buChar char="•"/>
            </a:pPr>
            <a:endParaRPr lang="en-US" dirty="0"/>
          </a:p>
          <a:p>
            <a:pPr marL="269875" indent="-269875" eaLnBrk="0" hangingPunct="0">
              <a:spcBef>
                <a:spcPts val="1200"/>
              </a:spcBef>
              <a:buClr>
                <a:schemeClr val="accent1"/>
              </a:buClr>
              <a:buFont typeface="Arial" charset="0"/>
              <a:buNone/>
            </a:pPr>
            <a:r>
              <a:rPr lang="en-US" sz="2000" dirty="0"/>
              <a:t>Recommendation </a:t>
            </a:r>
          </a:p>
          <a:p>
            <a:pPr marL="269875" indent="-269875" eaLnBrk="0" hangingPunct="0">
              <a:spcBef>
                <a:spcPts val="1200"/>
              </a:spcBef>
              <a:buClr>
                <a:schemeClr val="accent1"/>
              </a:buClr>
              <a:buFont typeface="Arial" charset="0"/>
              <a:buNone/>
            </a:pPr>
            <a:r>
              <a:rPr lang="en-US" sz="2000" dirty="0"/>
              <a:t>Crosscheck measured flow! </a:t>
            </a:r>
          </a:p>
          <a:p>
            <a:pPr marL="534988" lvl="1" indent="-265113" eaLnBrk="0" hangingPunct="0">
              <a:spcBef>
                <a:spcPts val="1200"/>
              </a:spcBef>
              <a:buClr>
                <a:schemeClr val="accent1"/>
              </a:buClr>
              <a:buFont typeface="Arial" charset="0"/>
              <a:buChar char="•"/>
            </a:pPr>
            <a:r>
              <a:rPr lang="en-US" dirty="0"/>
              <a:t>Measure at inlet and outlet</a:t>
            </a:r>
          </a:p>
          <a:p>
            <a:pPr marL="534988" lvl="1" indent="-265113" eaLnBrk="0" hangingPunct="0">
              <a:spcBef>
                <a:spcPts val="1200"/>
              </a:spcBef>
              <a:buClr>
                <a:schemeClr val="accent1"/>
              </a:buClr>
              <a:buFont typeface="Arial" charset="0"/>
              <a:buChar char="•"/>
            </a:pPr>
            <a:r>
              <a:rPr lang="en-US" dirty="0"/>
              <a:t>Consider false air from measuring point(s) to fan inlet/outlet</a:t>
            </a:r>
          </a:p>
          <a:p>
            <a:pPr marL="269875" indent="-269875" eaLnBrk="0" hangingPunct="0">
              <a:spcBef>
                <a:spcPts val="1200"/>
              </a:spcBef>
              <a:buClr>
                <a:schemeClr val="accent1"/>
              </a:buClr>
              <a:buFont typeface="Arial" charset="0"/>
              <a:buChar char="•"/>
            </a:pPr>
            <a:endParaRPr lang="en-US" sz="2000" dirty="0"/>
          </a:p>
        </p:txBody>
      </p:sp>
      <p:sp>
        <p:nvSpPr>
          <p:cNvPr id="72710"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a:t>Field Work: Process data - Example</a:t>
            </a:r>
          </a:p>
        </p:txBody>
      </p:sp>
      <p:sp>
        <p:nvSpPr>
          <p:cNvPr id="2" name="Rectangle 1"/>
          <p:cNvSpPr>
            <a:spLocks noChangeArrowheads="1"/>
          </p:cNvSpPr>
          <p:nvPr/>
        </p:nvSpPr>
        <p:spPr bwMode="auto">
          <a:xfrm>
            <a:off x="487585" y="4144963"/>
            <a:ext cx="6841679" cy="1943100"/>
          </a:xfrm>
          <a:prstGeom prst="rect">
            <a:avLst/>
          </a:prstGeom>
          <a:noFill/>
          <a:ln w="25400" algn="ctr">
            <a:solidFill>
              <a:schemeClr val="accent2"/>
            </a:solidFill>
            <a:miter lim="800000"/>
            <a:headEnd/>
            <a:tailEnd/>
          </a:ln>
        </p:spPr>
        <p:txBody>
          <a:bodyPr anchor="ctr"/>
          <a:lstStyle/>
          <a:p>
            <a:pPr algn="ctr" fontAlgn="auto">
              <a:spcBef>
                <a:spcPts val="0"/>
              </a:spcBef>
              <a:spcAft>
                <a:spcPts val="0"/>
              </a:spcAft>
              <a:defRPr/>
            </a:pPr>
            <a:endParaRPr lang="de-CH" sz="2000" dirty="0" err="1">
              <a:solidFill>
                <a:schemeClr val="bg1"/>
              </a:solidFill>
              <a:latin typeface="Arial" pitchFamily="34" charset="0"/>
              <a:cs typeface="Arial" pitchFamily="34" charset="0"/>
            </a:endParaRPr>
          </a:p>
        </p:txBody>
      </p:sp>
      <p:sp>
        <p:nvSpPr>
          <p:cNvPr id="8" name="Footer Placeholder 7"/>
          <p:cNvSpPr>
            <a:spLocks noGrp="1"/>
          </p:cNvSpPr>
          <p:nvPr>
            <p:ph type="ftr" sz="quarter" idx="10"/>
          </p:nvPr>
        </p:nvSpPr>
        <p:spPr/>
        <p:txBody>
          <a:bodyPr/>
          <a:lstStyle/>
          <a:p>
            <a:pPr>
              <a:defRPr/>
            </a:pPr>
            <a:r>
              <a:rPr lang="en-US" smtClean="0"/>
              <a:t>2016-05-09   © 2016 LafargeHolcim</a:t>
            </a:r>
            <a:endParaRPr lang="en-US"/>
          </a:p>
        </p:txBody>
      </p:sp>
      <p:sp>
        <p:nvSpPr>
          <p:cNvPr id="9" name="Slide Number Placeholder 8"/>
          <p:cNvSpPr>
            <a:spLocks noGrp="1"/>
          </p:cNvSpPr>
          <p:nvPr>
            <p:ph type="sldNum" sz="quarter" idx="11"/>
          </p:nvPr>
        </p:nvSpPr>
        <p:spPr/>
        <p:txBody>
          <a:bodyPr/>
          <a:lstStyle/>
          <a:p>
            <a:pPr>
              <a:defRPr/>
            </a:pPr>
            <a:fld id="{12DAB12B-9646-41B4-8838-7E0643645623}" type="slidenum">
              <a:rPr lang="en-US" smtClean="0"/>
              <a:pPr>
                <a:defRPr/>
              </a:pPr>
              <a:t>41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B03363B-3A4C-4F20-A0B3-2CCF4D4962E3}" type="slidenum">
              <a:rPr lang="en-US" sz="800"/>
              <a:pPr algn="r"/>
              <a:t>42</a:t>
            </a:fld>
            <a:endParaRPr lang="en-US" sz="800"/>
          </a:p>
        </p:txBody>
      </p:sp>
      <p:sp>
        <p:nvSpPr>
          <p:cNvPr id="3" name="Content Placeholder 2"/>
          <p:cNvSpPr>
            <a:spLocks/>
          </p:cNvSpPr>
          <p:nvPr/>
        </p:nvSpPr>
        <p:spPr bwMode="auto">
          <a:xfrm>
            <a:off x="560388" y="1338263"/>
            <a:ext cx="4032250" cy="5113337"/>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US" sz="2000"/>
              <a:t>Inspection</a:t>
            </a:r>
          </a:p>
          <a:p>
            <a:pPr marL="534988" lvl="1" indent="-265113" eaLnBrk="0" hangingPunct="0">
              <a:spcBef>
                <a:spcPts val="1200"/>
              </a:spcBef>
              <a:buClr>
                <a:schemeClr val="accent1"/>
              </a:buClr>
              <a:buFont typeface="Arial" charset="0"/>
              <a:buChar char="•"/>
            </a:pPr>
            <a:r>
              <a:rPr lang="en-US"/>
              <a:t>Casing – specification and conditions </a:t>
            </a:r>
          </a:p>
          <a:p>
            <a:pPr marL="534988" lvl="1" indent="-265113" eaLnBrk="0" hangingPunct="0">
              <a:spcBef>
                <a:spcPts val="1200"/>
              </a:spcBef>
              <a:buClr>
                <a:schemeClr val="accent1"/>
              </a:buClr>
              <a:buFont typeface="Arial" charset="0"/>
              <a:buChar char="•"/>
            </a:pPr>
            <a:r>
              <a:rPr lang="en-US"/>
              <a:t>Inlet cone - impeller gap and cone penetration</a:t>
            </a:r>
          </a:p>
          <a:p>
            <a:pPr marL="534988" lvl="1" indent="-265113" eaLnBrk="0" hangingPunct="0">
              <a:spcBef>
                <a:spcPts val="1200"/>
              </a:spcBef>
              <a:buClr>
                <a:schemeClr val="accent1"/>
              </a:buClr>
              <a:buFont typeface="Arial" charset="0"/>
              <a:buChar char="•"/>
            </a:pPr>
            <a:r>
              <a:rPr lang="en-US"/>
              <a:t>Impeller conditions (wear, deformation…)</a:t>
            </a:r>
          </a:p>
          <a:p>
            <a:pPr marL="269875" indent="-269875" eaLnBrk="0" hangingPunct="0">
              <a:spcBef>
                <a:spcPts val="1200"/>
              </a:spcBef>
              <a:buClr>
                <a:schemeClr val="accent1"/>
              </a:buClr>
              <a:buFont typeface="Arial" charset="0"/>
              <a:buChar char="•"/>
            </a:pPr>
            <a:r>
              <a:rPr lang="en-US" sz="2000"/>
              <a:t>Document your findings!</a:t>
            </a:r>
          </a:p>
        </p:txBody>
      </p:sp>
      <p:sp>
        <p:nvSpPr>
          <p:cNvPr id="74760" name="Title 3"/>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Fan Inspection</a:t>
            </a:r>
          </a:p>
        </p:txBody>
      </p:sp>
      <p:pic>
        <p:nvPicPr>
          <p:cNvPr id="7170" name="Picture 2" descr="D:\Users\sgarcia6\Documents\01 HGRS\02 Fans\01 Fan Efficiency\01 - Plants\PR\PR FT Fan 1\IMG_0368.JPG"/>
          <p:cNvPicPr>
            <a:picLocks noChangeAspect="1" noChangeArrowheads="1"/>
          </p:cNvPicPr>
          <p:nvPr/>
        </p:nvPicPr>
        <p:blipFill>
          <a:blip r:embed="rId2"/>
          <a:srcRect/>
          <a:stretch>
            <a:fillRect/>
          </a:stretch>
        </p:blipFill>
        <p:spPr bwMode="auto">
          <a:xfrm>
            <a:off x="5853222" y="1504950"/>
            <a:ext cx="3259254" cy="2283161"/>
          </a:xfrm>
          <a:prstGeom prst="rect">
            <a:avLst/>
          </a:prstGeom>
          <a:noFill/>
          <a:ln w="9525">
            <a:noFill/>
            <a:miter lim="800000"/>
            <a:headEnd/>
            <a:tailEnd/>
          </a:ln>
        </p:spPr>
      </p:pic>
      <p:pic>
        <p:nvPicPr>
          <p:cNvPr id="7171" name="Picture 3" descr="D:\Users\sgarcia6\Documents\01 HGRS\02 Fans\01 Fan Efficiency\01 - Plants\PR\PR FT Fan 1\IMG_0381.JPG"/>
          <p:cNvPicPr>
            <a:picLocks noChangeAspect="1" noChangeArrowheads="1"/>
          </p:cNvPicPr>
          <p:nvPr/>
        </p:nvPicPr>
        <p:blipFill>
          <a:blip r:embed="rId3"/>
          <a:srcRect/>
          <a:stretch>
            <a:fillRect/>
          </a:stretch>
        </p:blipFill>
        <p:spPr bwMode="auto">
          <a:xfrm>
            <a:off x="4797775" y="1504950"/>
            <a:ext cx="2351889" cy="2928520"/>
          </a:xfrm>
          <a:prstGeom prst="rect">
            <a:avLst/>
          </a:prstGeom>
          <a:noFill/>
          <a:ln w="9525">
            <a:noFill/>
            <a:miter lim="800000"/>
            <a:headEnd/>
            <a:tailEnd/>
          </a:ln>
        </p:spPr>
      </p:pic>
      <p:pic>
        <p:nvPicPr>
          <p:cNvPr id="6" name="Picture 2" descr="D:\Users\sgarcia6\Documents\01 HGRS\02 Fans\01 Fan Efficiency\01 - Plants\PR\PR FT Fan 1\IMG_0361.JPG"/>
          <p:cNvPicPr>
            <a:picLocks noChangeAspect="1" noChangeArrowheads="1"/>
          </p:cNvPicPr>
          <p:nvPr/>
        </p:nvPicPr>
        <p:blipFill>
          <a:blip r:embed="rId4"/>
          <a:srcRect/>
          <a:stretch>
            <a:fillRect/>
          </a:stretch>
        </p:blipFill>
        <p:spPr bwMode="auto">
          <a:xfrm>
            <a:off x="4797775" y="1504950"/>
            <a:ext cx="4314701" cy="3001733"/>
          </a:xfrm>
          <a:prstGeom prst="rect">
            <a:avLst/>
          </a:prstGeom>
          <a:noFill/>
          <a:ln w="9525">
            <a:noFill/>
            <a:miter lim="800000"/>
            <a:headEnd/>
            <a:tailEnd/>
          </a:ln>
        </p:spPr>
      </p:pic>
      <p:pic>
        <p:nvPicPr>
          <p:cNvPr id="25603" name="Picture 3"/>
          <p:cNvPicPr>
            <a:picLocks noChangeAspect="1" noChangeArrowheads="1"/>
          </p:cNvPicPr>
          <p:nvPr/>
        </p:nvPicPr>
        <p:blipFill>
          <a:blip r:embed="rId5"/>
          <a:srcRect/>
          <a:stretch>
            <a:fillRect/>
          </a:stretch>
        </p:blipFill>
        <p:spPr bwMode="auto">
          <a:xfrm>
            <a:off x="6249144" y="2162511"/>
            <a:ext cx="3530738" cy="2824124"/>
          </a:xfrm>
          <a:prstGeom prst="rect">
            <a:avLst/>
          </a:prstGeom>
          <a:noFill/>
          <a:ln w="9525">
            <a:noFill/>
            <a:miter lim="800000"/>
            <a:headEnd/>
            <a:tailEnd/>
          </a:ln>
        </p:spPr>
      </p:pic>
      <p:pic>
        <p:nvPicPr>
          <p:cNvPr id="25604" name="Picture 4"/>
          <p:cNvPicPr>
            <a:picLocks noChangeAspect="1" noChangeArrowheads="1"/>
          </p:cNvPicPr>
          <p:nvPr/>
        </p:nvPicPr>
        <p:blipFill>
          <a:blip r:embed="rId6"/>
          <a:srcRect/>
          <a:stretch>
            <a:fillRect/>
          </a:stretch>
        </p:blipFill>
        <p:spPr bwMode="auto">
          <a:xfrm>
            <a:off x="5393732" y="2977377"/>
            <a:ext cx="3511864" cy="2664140"/>
          </a:xfrm>
          <a:prstGeom prst="rect">
            <a:avLst/>
          </a:prstGeom>
          <a:noFill/>
          <a:ln w="9525">
            <a:noFill/>
            <a:miter lim="800000"/>
            <a:headEnd/>
            <a:tailEnd/>
          </a:ln>
        </p:spPr>
      </p:pic>
      <p:pic>
        <p:nvPicPr>
          <p:cNvPr id="25605" name="Picture 5"/>
          <p:cNvPicPr>
            <a:picLocks noChangeAspect="1" noChangeArrowheads="1"/>
          </p:cNvPicPr>
          <p:nvPr/>
        </p:nvPicPr>
        <p:blipFill>
          <a:blip r:embed="rId7"/>
          <a:srcRect/>
          <a:stretch>
            <a:fillRect/>
          </a:stretch>
        </p:blipFill>
        <p:spPr bwMode="auto">
          <a:xfrm>
            <a:off x="4797775" y="2053006"/>
            <a:ext cx="3530738" cy="4447013"/>
          </a:xfrm>
          <a:prstGeom prst="rect">
            <a:avLst/>
          </a:prstGeom>
          <a:noFill/>
          <a:ln w="9525">
            <a:noFill/>
            <a:miter lim="800000"/>
            <a:headEnd/>
            <a:tailEnd/>
          </a:ln>
        </p:spPr>
      </p:pic>
      <p:sp>
        <p:nvSpPr>
          <p:cNvPr id="8" name="Footer Placeholder 7"/>
          <p:cNvSpPr>
            <a:spLocks noGrp="1"/>
          </p:cNvSpPr>
          <p:nvPr>
            <p:ph type="ftr" sz="quarter" idx="10"/>
          </p:nvPr>
        </p:nvSpPr>
        <p:spPr/>
        <p:txBody>
          <a:bodyPr/>
          <a:lstStyle/>
          <a:p>
            <a:pPr>
              <a:defRPr/>
            </a:pPr>
            <a:r>
              <a:rPr lang="en-US" smtClean="0"/>
              <a:t>2016-05-09   © 2016 LafargeHolcim</a:t>
            </a:r>
            <a:endParaRPr lang="en-US"/>
          </a:p>
        </p:txBody>
      </p:sp>
      <p:sp>
        <p:nvSpPr>
          <p:cNvPr id="9" name="Slide Number Placeholder 8"/>
          <p:cNvSpPr>
            <a:spLocks noGrp="1"/>
          </p:cNvSpPr>
          <p:nvPr>
            <p:ph type="sldNum" sz="quarter" idx="11"/>
          </p:nvPr>
        </p:nvSpPr>
        <p:spPr/>
        <p:txBody>
          <a:bodyPr/>
          <a:lstStyle/>
          <a:p>
            <a:pPr>
              <a:defRPr/>
            </a:pPr>
            <a:fld id="{12DAB12B-9646-41B4-8838-7E0643645623}" type="slidenum">
              <a:rPr lang="en-US" smtClean="0"/>
              <a:pPr>
                <a:defRPr/>
              </a:pPr>
              <a:t>42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603"/>
                                        </p:tgtEl>
                                        <p:attrNameLst>
                                          <p:attrName>style.visibility</p:attrName>
                                        </p:attrNameLst>
                                      </p:cBhvr>
                                      <p:to>
                                        <p:strVal val="visible"/>
                                      </p:to>
                                    </p:set>
                                    <p:animEffect transition="in" filter="fade">
                                      <p:cBhvr>
                                        <p:cTn id="11" dur="500"/>
                                        <p:tgtEl>
                                          <p:spTgt spid="2560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604"/>
                                        </p:tgtEl>
                                        <p:attrNameLst>
                                          <p:attrName>style.visibility</p:attrName>
                                        </p:attrNameLst>
                                      </p:cBhvr>
                                      <p:to>
                                        <p:strVal val="visible"/>
                                      </p:to>
                                    </p:set>
                                    <p:animEffect transition="in" filter="fade">
                                      <p:cBhvr>
                                        <p:cTn id="16" dur="500"/>
                                        <p:tgtEl>
                                          <p:spTgt spid="2560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605"/>
                                        </p:tgtEl>
                                        <p:attrNameLst>
                                          <p:attrName>style.visibility</p:attrName>
                                        </p:attrNameLst>
                                      </p:cBhvr>
                                      <p:to>
                                        <p:strVal val="visible"/>
                                      </p:to>
                                    </p:set>
                                    <p:animEffect transition="in" filter="fade">
                                      <p:cBhvr>
                                        <p:cTn id="21" dur="500"/>
                                        <p:tgtEl>
                                          <p:spTgt spid="256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915D768-326E-4C4D-8FA5-A0C604F1F3E7}" type="slidenum">
              <a:rPr lang="en-US" sz="800"/>
              <a:pPr algn="r"/>
              <a:t>43</a:t>
            </a:fld>
            <a:endParaRPr lang="en-US" sz="800"/>
          </a:p>
        </p:txBody>
      </p:sp>
      <p:grpSp>
        <p:nvGrpSpPr>
          <p:cNvPr id="62468" name="Group 8"/>
          <p:cNvGrpSpPr>
            <a:grpSpLocks/>
          </p:cNvGrpSpPr>
          <p:nvPr/>
        </p:nvGrpSpPr>
        <p:grpSpPr bwMode="auto">
          <a:xfrm>
            <a:off x="6043613" y="2492375"/>
            <a:ext cx="3816350" cy="3933825"/>
            <a:chOff x="823913" y="928688"/>
            <a:chExt cx="5162550" cy="5099050"/>
          </a:xfrm>
        </p:grpSpPr>
        <p:pic>
          <p:nvPicPr>
            <p:cNvPr id="62473" name="Picture 9" descr="Fan Gap 1"/>
            <p:cNvPicPr>
              <a:picLocks noChangeAspect="1" noChangeArrowheads="1"/>
            </p:cNvPicPr>
            <p:nvPr/>
          </p:nvPicPr>
          <p:blipFill>
            <a:blip r:embed="rId2"/>
            <a:srcRect/>
            <a:stretch>
              <a:fillRect/>
            </a:stretch>
          </p:blipFill>
          <p:spPr bwMode="auto">
            <a:xfrm>
              <a:off x="823913" y="928688"/>
              <a:ext cx="2382837" cy="5099050"/>
            </a:xfrm>
            <a:prstGeom prst="rect">
              <a:avLst/>
            </a:prstGeom>
            <a:noFill/>
            <a:ln w="9525">
              <a:noFill/>
              <a:miter lim="800000"/>
              <a:headEnd/>
              <a:tailEnd/>
            </a:ln>
          </p:spPr>
        </p:pic>
        <p:pic>
          <p:nvPicPr>
            <p:cNvPr id="62474" name="Picture 10" descr="Fan Gap 2"/>
            <p:cNvPicPr>
              <a:picLocks noChangeAspect="1" noChangeArrowheads="1"/>
            </p:cNvPicPr>
            <p:nvPr/>
          </p:nvPicPr>
          <p:blipFill>
            <a:blip r:embed="rId3"/>
            <a:srcRect/>
            <a:stretch>
              <a:fillRect/>
            </a:stretch>
          </p:blipFill>
          <p:spPr bwMode="auto">
            <a:xfrm>
              <a:off x="3176588" y="976313"/>
              <a:ext cx="2809875" cy="2657475"/>
            </a:xfrm>
            <a:prstGeom prst="rect">
              <a:avLst/>
            </a:prstGeom>
            <a:noFill/>
            <a:ln w="9525">
              <a:noFill/>
              <a:miter lim="800000"/>
              <a:headEnd/>
              <a:tailEnd/>
            </a:ln>
          </p:spPr>
        </p:pic>
      </p:grpSp>
      <p:sp>
        <p:nvSpPr>
          <p:cNvPr id="62469" name="Content Placeholder 2"/>
          <p:cNvSpPr>
            <a:spLocks/>
          </p:cNvSpPr>
          <p:nvPr/>
        </p:nvSpPr>
        <p:spPr bwMode="auto">
          <a:xfrm>
            <a:off x="533400" y="1225550"/>
            <a:ext cx="8785225"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Cone / Impeller gap</a:t>
            </a:r>
          </a:p>
          <a:p>
            <a:pPr marL="534988" lvl="1" indent="-265113">
              <a:spcBef>
                <a:spcPts val="1200"/>
              </a:spcBef>
              <a:buClr>
                <a:schemeClr val="accent1"/>
              </a:buClr>
              <a:buFont typeface="Arial" charset="0"/>
              <a:buChar char="•"/>
            </a:pPr>
            <a:r>
              <a:rPr lang="en-US" dirty="0"/>
              <a:t>Specific value given by supplier</a:t>
            </a:r>
          </a:p>
          <a:p>
            <a:pPr marL="534988" lvl="1" indent="-265113">
              <a:spcBef>
                <a:spcPts val="1200"/>
              </a:spcBef>
              <a:buClr>
                <a:schemeClr val="accent1"/>
              </a:buClr>
              <a:buFont typeface="Arial" charset="0"/>
              <a:buChar char="•"/>
            </a:pPr>
            <a:r>
              <a:rPr lang="en-US" dirty="0"/>
              <a:t>General reference: 7.5 mm (for impellers bigger than 2m)</a:t>
            </a:r>
          </a:p>
          <a:p>
            <a:pPr marL="269875" indent="-269875">
              <a:spcBef>
                <a:spcPts val="1200"/>
              </a:spcBef>
              <a:buClr>
                <a:schemeClr val="accent1"/>
              </a:buClr>
              <a:buFont typeface="Arial" charset="0"/>
              <a:buChar char="•"/>
            </a:pPr>
            <a:r>
              <a:rPr lang="en-US" sz="2000" dirty="0"/>
              <a:t>Cone penetration</a:t>
            </a:r>
          </a:p>
          <a:p>
            <a:pPr marL="534988" lvl="1" indent="-265113">
              <a:spcBef>
                <a:spcPts val="1200"/>
              </a:spcBef>
              <a:buClr>
                <a:schemeClr val="accent1"/>
              </a:buClr>
              <a:buFont typeface="Arial" charset="0"/>
              <a:buChar char="•"/>
            </a:pPr>
            <a:r>
              <a:rPr lang="en-US" dirty="0"/>
              <a:t>Specific value given by supplier</a:t>
            </a:r>
          </a:p>
          <a:p>
            <a:pPr marL="534988" lvl="1" indent="-265113">
              <a:spcBef>
                <a:spcPts val="1200"/>
              </a:spcBef>
              <a:buClr>
                <a:schemeClr val="accent1"/>
              </a:buClr>
              <a:buFont typeface="Arial" charset="0"/>
              <a:buChar char="•"/>
            </a:pPr>
            <a:r>
              <a:rPr lang="en-US" dirty="0"/>
              <a:t>General reference: 25 – 50 mm</a:t>
            </a:r>
          </a:p>
          <a:p>
            <a:pPr marL="269875" indent="-269875">
              <a:spcBef>
                <a:spcPts val="1200"/>
              </a:spcBef>
              <a:buClr>
                <a:schemeClr val="accent1"/>
              </a:buClr>
              <a:buFont typeface="Arial" charset="0"/>
              <a:buNone/>
            </a:pPr>
            <a:endParaRPr lang="en-US" sz="2000" dirty="0"/>
          </a:p>
        </p:txBody>
      </p:sp>
      <p:sp>
        <p:nvSpPr>
          <p:cNvPr id="62470" name="Title 3"/>
          <p:cNvSpPr>
            <a:spLocks/>
          </p:cNvSpPr>
          <p:nvPr/>
        </p:nvSpPr>
        <p:spPr bwMode="auto">
          <a:xfrm>
            <a:off x="533400" y="346075"/>
            <a:ext cx="8774113" cy="792163"/>
          </a:xfrm>
          <a:prstGeom prst="rect">
            <a:avLst/>
          </a:prstGeom>
          <a:noFill/>
          <a:ln w="9525">
            <a:noFill/>
            <a:miter lim="800000"/>
            <a:headEnd/>
            <a:tailEnd/>
          </a:ln>
        </p:spPr>
        <p:txBody>
          <a:bodyPr lIns="0" tIns="0" rIns="0" bIns="7200" anchor="b"/>
          <a:lstStyle/>
          <a:p>
            <a:pPr>
              <a:lnSpc>
                <a:spcPct val="95000"/>
              </a:lnSpc>
            </a:pPr>
            <a:r>
              <a:rPr lang="en-US" sz="2400" b="1"/>
              <a:t>Inlet Cone Inspection</a:t>
            </a:r>
          </a:p>
        </p:txBody>
      </p:sp>
      <p:pic>
        <p:nvPicPr>
          <p:cNvPr id="62471" name="Picture 12" descr="Fan Gap 3"/>
          <p:cNvPicPr>
            <a:picLocks noChangeAspect="1" noChangeArrowheads="1"/>
          </p:cNvPicPr>
          <p:nvPr/>
        </p:nvPicPr>
        <p:blipFill>
          <a:blip r:embed="rId4"/>
          <a:srcRect/>
          <a:stretch>
            <a:fillRect/>
          </a:stretch>
        </p:blipFill>
        <p:spPr bwMode="auto">
          <a:xfrm>
            <a:off x="2803525" y="4338638"/>
            <a:ext cx="3095625" cy="2019300"/>
          </a:xfrm>
          <a:prstGeom prst="rect">
            <a:avLst/>
          </a:prstGeom>
          <a:noFill/>
          <a:ln w="9525">
            <a:noFill/>
            <a:miter lim="800000"/>
            <a:headEnd/>
            <a:tailEnd/>
          </a:ln>
        </p:spPr>
      </p:pic>
      <p:cxnSp>
        <p:nvCxnSpPr>
          <p:cNvPr id="62472" name="Straight Arrow Connector 10"/>
          <p:cNvCxnSpPr>
            <a:cxnSpLocks noChangeShapeType="1"/>
          </p:cNvCxnSpPr>
          <p:nvPr/>
        </p:nvCxnSpPr>
        <p:spPr bwMode="auto">
          <a:xfrm flipH="1" flipV="1">
            <a:off x="7313613" y="2841625"/>
            <a:ext cx="647700" cy="215900"/>
          </a:xfrm>
          <a:prstGeom prst="straightConnector1">
            <a:avLst/>
          </a:prstGeom>
          <a:noFill/>
          <a:ln w="19050" algn="ctr">
            <a:solidFill>
              <a:schemeClr val="accent2"/>
            </a:solidFill>
            <a:round/>
            <a:headEnd type="arrow" w="med" len="med"/>
            <a:tailEnd/>
          </a:ln>
        </p:spPr>
      </p:cxn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585ED79-BD16-46C7-BE36-0B1739DBC39A}" type="slidenum">
              <a:rPr lang="en-US" sz="800"/>
              <a:pPr algn="r"/>
              <a:t>44</a:t>
            </a:fld>
            <a:endParaRPr lang="en-US" sz="800"/>
          </a:p>
        </p:txBody>
      </p:sp>
      <p:sp>
        <p:nvSpPr>
          <p:cNvPr id="63492" name="Rectangle 3"/>
          <p:cNvSpPr>
            <a:spLocks noChangeArrowheads="1"/>
          </p:cNvSpPr>
          <p:nvPr/>
        </p:nvSpPr>
        <p:spPr bwMode="auto">
          <a:xfrm>
            <a:off x="3339593" y="1267990"/>
            <a:ext cx="6481763" cy="5113338"/>
          </a:xfrm>
          <a:prstGeom prst="rect">
            <a:avLst/>
          </a:prstGeom>
          <a:noFill/>
          <a:ln w="9525">
            <a:noFill/>
            <a:miter lim="800000"/>
            <a:headEnd/>
            <a:tailEnd/>
          </a:ln>
        </p:spPr>
        <p:txBody>
          <a:bodyPr lIns="0" tIns="0" rIns="0" bIns="0"/>
          <a:lstStyle/>
          <a:p>
            <a:pPr marL="269875" indent="-269875">
              <a:lnSpc>
                <a:spcPct val="120000"/>
              </a:lnSpc>
              <a:spcBef>
                <a:spcPts val="1200"/>
              </a:spcBef>
              <a:buClr>
                <a:schemeClr val="accent1"/>
              </a:buClr>
              <a:buFont typeface="Arial" charset="0"/>
              <a:buChar char="•"/>
            </a:pPr>
            <a:endParaRPr lang="en-US" dirty="0">
              <a:cs typeface="Times New Roman" pitchFamily="18" charset="0"/>
            </a:endParaRPr>
          </a:p>
          <a:p>
            <a:pPr marL="269875" indent="-269875">
              <a:lnSpc>
                <a:spcPct val="120000"/>
              </a:lnSpc>
              <a:spcBef>
                <a:spcPts val="1200"/>
              </a:spcBef>
              <a:buClr>
                <a:schemeClr val="accent1"/>
              </a:buClr>
              <a:buFont typeface="Arial" charset="0"/>
              <a:buChar char="•"/>
            </a:pPr>
            <a:endParaRPr lang="en-US" dirty="0">
              <a:cs typeface="Times New Roman" pitchFamily="18" charset="0"/>
            </a:endParaRPr>
          </a:p>
          <a:p>
            <a:pPr marL="269875" indent="-269875">
              <a:lnSpc>
                <a:spcPct val="120000"/>
              </a:lnSpc>
              <a:spcBef>
                <a:spcPts val="1200"/>
              </a:spcBef>
              <a:buClr>
                <a:schemeClr val="accent1"/>
              </a:buClr>
              <a:buFont typeface="Arial" charset="0"/>
              <a:buChar char="•"/>
            </a:pPr>
            <a:endParaRPr lang="en-US" dirty="0">
              <a:cs typeface="Times New Roman" pitchFamily="18" charset="0"/>
            </a:endParaRPr>
          </a:p>
          <a:p>
            <a:pPr marL="269875" indent="-269875">
              <a:lnSpc>
                <a:spcPct val="120000"/>
              </a:lnSpc>
              <a:spcBef>
                <a:spcPts val="1200"/>
              </a:spcBef>
              <a:buClr>
                <a:schemeClr val="accent1"/>
              </a:buClr>
              <a:buFont typeface="Arial" charset="0"/>
              <a:buChar char="•"/>
            </a:pPr>
            <a:endParaRPr lang="en-US" dirty="0">
              <a:cs typeface="Times New Roman" pitchFamily="18" charset="0"/>
            </a:endParaRPr>
          </a:p>
          <a:p>
            <a:pPr marL="269875" indent="-269875">
              <a:lnSpc>
                <a:spcPct val="120000"/>
              </a:lnSpc>
              <a:spcBef>
                <a:spcPts val="1200"/>
              </a:spcBef>
              <a:buClr>
                <a:schemeClr val="accent1"/>
              </a:buClr>
              <a:buFont typeface="Arial" charset="0"/>
              <a:buChar char="•"/>
            </a:pPr>
            <a:endParaRPr lang="en-US" dirty="0">
              <a:cs typeface="Times New Roman" pitchFamily="18" charset="0"/>
            </a:endParaRPr>
          </a:p>
          <a:p>
            <a:pPr marL="269875" indent="-269875">
              <a:lnSpc>
                <a:spcPct val="120000"/>
              </a:lnSpc>
              <a:spcBef>
                <a:spcPts val="1200"/>
              </a:spcBef>
              <a:buClr>
                <a:schemeClr val="accent1"/>
              </a:buClr>
              <a:buFont typeface="Arial" charset="0"/>
              <a:buChar char="•"/>
            </a:pPr>
            <a:r>
              <a:rPr lang="en-US" sz="1600" dirty="0">
                <a:cs typeface="Times New Roman" pitchFamily="18" charset="0"/>
              </a:rPr>
              <a:t>Correct fan inlet cone </a:t>
            </a:r>
            <a:r>
              <a:rPr lang="en-US" sz="1600" dirty="0">
                <a:solidFill>
                  <a:srgbClr val="006982"/>
                </a:solidFill>
                <a:cs typeface="Times New Roman" pitchFamily="18" charset="0"/>
              </a:rPr>
              <a:t>radial </a:t>
            </a:r>
            <a:r>
              <a:rPr lang="en-US" sz="1600" dirty="0">
                <a:cs typeface="Times New Roman" pitchFamily="18" charset="0"/>
              </a:rPr>
              <a:t>(gap) and </a:t>
            </a:r>
            <a:r>
              <a:rPr lang="en-US" sz="1600" dirty="0">
                <a:solidFill>
                  <a:srgbClr val="006982"/>
                </a:solidFill>
                <a:cs typeface="Times New Roman" pitchFamily="18" charset="0"/>
              </a:rPr>
              <a:t>axial placement</a:t>
            </a:r>
            <a:r>
              <a:rPr lang="en-US" sz="1600" dirty="0">
                <a:cs typeface="Times New Roman" pitchFamily="18" charset="0"/>
              </a:rPr>
              <a:t> (penetration) is crucial for high fan performance / efficiency by creating </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a laminar flow at fan inlet </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a </a:t>
            </a:r>
            <a:r>
              <a:rPr lang="en-US" sz="1600" dirty="0" smtClean="0">
                <a:cs typeface="Times New Roman" pitchFamily="18" charset="0"/>
              </a:rPr>
              <a:t>recirculation  </a:t>
            </a:r>
          </a:p>
          <a:p>
            <a:pPr marL="269875" indent="-269875">
              <a:lnSpc>
                <a:spcPct val="120000"/>
              </a:lnSpc>
              <a:spcBef>
                <a:spcPts val="1200"/>
              </a:spcBef>
              <a:buClr>
                <a:schemeClr val="accent1"/>
              </a:buClr>
              <a:buFont typeface="Arial" charset="0"/>
              <a:buChar char="•"/>
            </a:pPr>
            <a:r>
              <a:rPr lang="en-US" sz="1600" dirty="0" smtClean="0">
                <a:cs typeface="Times New Roman" pitchFamily="18" charset="0"/>
              </a:rPr>
              <a:t>During maintenance adjust </a:t>
            </a:r>
            <a:r>
              <a:rPr lang="en-US" sz="1600" dirty="0" smtClean="0">
                <a:solidFill>
                  <a:srgbClr val="006982"/>
                </a:solidFill>
                <a:cs typeface="Times New Roman" pitchFamily="18" charset="0"/>
              </a:rPr>
              <a:t>fan gap</a:t>
            </a:r>
            <a:r>
              <a:rPr lang="en-US" sz="1600" dirty="0" smtClean="0">
                <a:solidFill>
                  <a:schemeClr val="accent2"/>
                </a:solidFill>
                <a:cs typeface="Times New Roman" pitchFamily="18" charset="0"/>
              </a:rPr>
              <a:t> </a:t>
            </a:r>
          </a:p>
          <a:p>
            <a:pPr marL="534988" lvl="1" indent="-265113">
              <a:lnSpc>
                <a:spcPct val="120000"/>
              </a:lnSpc>
              <a:spcBef>
                <a:spcPts val="600"/>
              </a:spcBef>
              <a:buClr>
                <a:schemeClr val="accent1"/>
              </a:buClr>
              <a:buFont typeface="Arial" charset="0"/>
              <a:buChar char="•"/>
            </a:pPr>
            <a:r>
              <a:rPr lang="en-US" sz="1600" dirty="0" smtClean="0">
                <a:cs typeface="Times New Roman" pitchFamily="18" charset="0"/>
              </a:rPr>
              <a:t>according </a:t>
            </a:r>
            <a:r>
              <a:rPr lang="en-US" sz="1600" dirty="0">
                <a:cs typeface="Times New Roman" pitchFamily="18" charset="0"/>
              </a:rPr>
              <a:t>supplier specification</a:t>
            </a:r>
          </a:p>
          <a:p>
            <a:pPr marL="534988" lvl="1" indent="-265113">
              <a:lnSpc>
                <a:spcPct val="120000"/>
              </a:lnSpc>
              <a:spcBef>
                <a:spcPts val="600"/>
              </a:spcBef>
              <a:buClr>
                <a:schemeClr val="accent1"/>
              </a:buClr>
              <a:buFont typeface="Arial" charset="0"/>
              <a:buChar char="•"/>
            </a:pPr>
            <a:r>
              <a:rPr lang="en-US" sz="1600" dirty="0">
                <a:cs typeface="Times New Roman" pitchFamily="18" charset="0"/>
              </a:rPr>
              <a:t>considering </a:t>
            </a:r>
            <a:r>
              <a:rPr lang="en-US" sz="1600" dirty="0">
                <a:solidFill>
                  <a:srgbClr val="006982"/>
                </a:solidFill>
                <a:cs typeface="Times New Roman" pitchFamily="18" charset="0"/>
              </a:rPr>
              <a:t>thermal expansion</a:t>
            </a:r>
          </a:p>
        </p:txBody>
      </p:sp>
      <p:sp>
        <p:nvSpPr>
          <p:cNvPr id="63493" name="Rectangle 2"/>
          <p:cNvSpPr>
            <a:spLocks noChangeArrowheads="1"/>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Fan Gap Management</a:t>
            </a:r>
          </a:p>
        </p:txBody>
      </p:sp>
      <p:pic>
        <p:nvPicPr>
          <p:cNvPr id="63494" name="Picture 9" descr="Fan Gap 1"/>
          <p:cNvPicPr>
            <a:picLocks noChangeAspect="1" noChangeArrowheads="1"/>
          </p:cNvPicPr>
          <p:nvPr/>
        </p:nvPicPr>
        <p:blipFill>
          <a:blip r:embed="rId2"/>
          <a:srcRect/>
          <a:stretch>
            <a:fillRect/>
          </a:stretch>
        </p:blipFill>
        <p:spPr bwMode="auto">
          <a:xfrm>
            <a:off x="231775" y="1271588"/>
            <a:ext cx="2214563" cy="4738687"/>
          </a:xfrm>
          <a:prstGeom prst="rect">
            <a:avLst/>
          </a:prstGeom>
          <a:noFill/>
          <a:ln w="9525">
            <a:noFill/>
            <a:miter lim="800000"/>
            <a:headEnd/>
            <a:tailEnd/>
          </a:ln>
        </p:spPr>
      </p:pic>
      <p:pic>
        <p:nvPicPr>
          <p:cNvPr id="63495" name="Picture 10" descr="Fan Gap 2"/>
          <p:cNvPicPr>
            <a:picLocks noChangeAspect="1" noChangeArrowheads="1"/>
          </p:cNvPicPr>
          <p:nvPr/>
        </p:nvPicPr>
        <p:blipFill>
          <a:blip r:embed="rId3"/>
          <a:srcRect/>
          <a:stretch>
            <a:fillRect/>
          </a:stretch>
        </p:blipFill>
        <p:spPr bwMode="auto">
          <a:xfrm>
            <a:off x="2308225" y="1254125"/>
            <a:ext cx="2447925" cy="2314575"/>
          </a:xfrm>
          <a:prstGeom prst="rect">
            <a:avLst/>
          </a:prstGeom>
          <a:noFill/>
          <a:ln w="9525">
            <a:noFill/>
            <a:miter lim="800000"/>
            <a:headEnd/>
            <a:tailEnd/>
          </a:ln>
        </p:spPr>
      </p:pic>
      <p:sp>
        <p:nvSpPr>
          <p:cNvPr id="63496" name="Line 11"/>
          <p:cNvSpPr>
            <a:spLocks noChangeShapeType="1"/>
          </p:cNvSpPr>
          <p:nvPr/>
        </p:nvSpPr>
        <p:spPr bwMode="auto">
          <a:xfrm>
            <a:off x="2216150" y="1700213"/>
            <a:ext cx="695325" cy="104775"/>
          </a:xfrm>
          <a:prstGeom prst="line">
            <a:avLst/>
          </a:prstGeom>
          <a:noFill/>
          <a:ln w="19050">
            <a:solidFill>
              <a:schemeClr val="accent2"/>
            </a:solidFill>
            <a:round/>
            <a:headEnd/>
            <a:tailEnd/>
          </a:ln>
        </p:spPr>
        <p:txBody>
          <a:bodyPr/>
          <a:lstStyle/>
          <a:p>
            <a:endParaRPr lang="de-DE"/>
          </a:p>
        </p:txBody>
      </p:sp>
      <p:pic>
        <p:nvPicPr>
          <p:cNvPr id="63497" name="Picture 12" descr="Fan Gap 3"/>
          <p:cNvPicPr>
            <a:picLocks noChangeAspect="1" noChangeArrowheads="1"/>
          </p:cNvPicPr>
          <p:nvPr/>
        </p:nvPicPr>
        <p:blipFill>
          <a:blip r:embed="rId4"/>
          <a:srcRect/>
          <a:stretch>
            <a:fillRect/>
          </a:stretch>
        </p:blipFill>
        <p:spPr bwMode="auto">
          <a:xfrm>
            <a:off x="6000750" y="1325563"/>
            <a:ext cx="3384550" cy="2208212"/>
          </a:xfrm>
          <a:prstGeom prst="rect">
            <a:avLst/>
          </a:prstGeom>
          <a:noFill/>
          <a:ln w="9525">
            <a:noFill/>
            <a:miter lim="800000"/>
            <a:headEnd/>
            <a:tailEnd/>
          </a:ln>
        </p:spPr>
      </p:pic>
      <p:sp>
        <p:nvSpPr>
          <p:cNvPr id="63498" name="Rectangle 13"/>
          <p:cNvSpPr>
            <a:spLocks noChangeArrowheads="1"/>
          </p:cNvSpPr>
          <p:nvPr/>
        </p:nvSpPr>
        <p:spPr bwMode="auto">
          <a:xfrm>
            <a:off x="1484313" y="6053138"/>
            <a:ext cx="1057275" cy="230187"/>
          </a:xfrm>
          <a:prstGeom prst="rect">
            <a:avLst/>
          </a:prstGeom>
          <a:noFill/>
          <a:ln w="9525">
            <a:noFill/>
            <a:miter lim="800000"/>
            <a:headEnd/>
            <a:tailEnd/>
          </a:ln>
        </p:spPr>
        <p:txBody>
          <a:bodyPr lIns="86365" tIns="43183" rIns="86365" bIns="43183"/>
          <a:lstStyle/>
          <a:p>
            <a:pPr defTabSz="863600"/>
            <a:r>
              <a:rPr lang="en-US" sz="900">
                <a:ea typeface="Arial Unicode MS" pitchFamily="34" charset="-128"/>
                <a:cs typeface="Arial Unicode MS" pitchFamily="34" charset="-128"/>
              </a:rPr>
              <a:t>Source: Howden</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44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5B059D7-DF5F-414E-976A-8295D7462D0D}" type="slidenum">
              <a:rPr lang="en-US" sz="800"/>
              <a:pPr algn="r"/>
              <a:t>45</a:t>
            </a:fld>
            <a:endParaRPr lang="en-US" sz="800"/>
          </a:p>
        </p:txBody>
      </p:sp>
      <p:sp>
        <p:nvSpPr>
          <p:cNvPr id="3" name="Content Placeholder 2"/>
          <p:cNvSpPr>
            <a:spLocks/>
          </p:cNvSpPr>
          <p:nvPr/>
        </p:nvSpPr>
        <p:spPr bwMode="auto">
          <a:xfrm>
            <a:off x="560388" y="1238250"/>
            <a:ext cx="8785225" cy="4105275"/>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Desk work:</a:t>
            </a:r>
          </a:p>
          <a:p>
            <a:pPr marL="534988" lvl="1" indent="-265113">
              <a:spcBef>
                <a:spcPts val="1200"/>
              </a:spcBef>
              <a:buClr>
                <a:schemeClr val="accent1"/>
              </a:buClr>
              <a:buFont typeface="Arial" charset="0"/>
              <a:buChar char="•"/>
            </a:pPr>
            <a:r>
              <a:rPr lang="en-US" dirty="0"/>
              <a:t>Measurement data compilation</a:t>
            </a:r>
          </a:p>
          <a:p>
            <a:pPr marL="534988" lvl="1" indent="-265113">
              <a:spcBef>
                <a:spcPts val="1200"/>
              </a:spcBef>
              <a:buClr>
                <a:schemeClr val="accent1"/>
              </a:buClr>
              <a:buFont typeface="Arial" charset="0"/>
              <a:buChar char="•"/>
            </a:pPr>
            <a:r>
              <a:rPr lang="en-US" dirty="0"/>
              <a:t>Fan efficiency calculation</a:t>
            </a:r>
          </a:p>
          <a:p>
            <a:pPr marL="534988" lvl="1" indent="-265113">
              <a:spcBef>
                <a:spcPts val="1200"/>
              </a:spcBef>
              <a:buClr>
                <a:schemeClr val="accent1"/>
              </a:buClr>
              <a:buFont typeface="Arial" charset="0"/>
              <a:buChar char="•"/>
            </a:pPr>
            <a:r>
              <a:rPr lang="en-US" dirty="0"/>
              <a:t>Data comparison (check next slides)</a:t>
            </a:r>
          </a:p>
          <a:p>
            <a:pPr marL="820738" lvl="2" indent="-284163">
              <a:spcBef>
                <a:spcPts val="900"/>
              </a:spcBef>
              <a:buClr>
                <a:schemeClr val="accent1"/>
              </a:buClr>
              <a:buFont typeface="Arial" charset="0"/>
              <a:buChar char="•"/>
            </a:pPr>
            <a:r>
              <a:rPr lang="en-US" sz="1600" dirty="0">
                <a:latin typeface="Symbol" pitchFamily="18" charset="2"/>
                <a:sym typeface="Symbol" pitchFamily="18" charset="2"/>
              </a:rPr>
              <a:t></a:t>
            </a:r>
            <a:r>
              <a:rPr lang="en-US" sz="1600" baseline="-25000" dirty="0" smtClean="0"/>
              <a:t>Expected</a:t>
            </a:r>
            <a:r>
              <a:rPr lang="en-US" sz="1600" dirty="0" smtClean="0"/>
              <a:t> </a:t>
            </a:r>
            <a:r>
              <a:rPr lang="en-US" sz="1600" dirty="0"/>
              <a:t>= </a:t>
            </a:r>
            <a:r>
              <a:rPr lang="en-US" sz="1600" dirty="0">
                <a:latin typeface="Symbol" pitchFamily="18" charset="2"/>
                <a:sym typeface="Symbol" pitchFamily="18" charset="2"/>
              </a:rPr>
              <a:t></a:t>
            </a:r>
            <a:r>
              <a:rPr lang="en-US" sz="1600" baseline="-25000" dirty="0" smtClean="0"/>
              <a:t>Calculated</a:t>
            </a:r>
            <a:r>
              <a:rPr lang="en-US" sz="1600" dirty="0" smtClean="0"/>
              <a:t>? </a:t>
            </a:r>
            <a:endParaRPr lang="en-US" sz="1600" dirty="0"/>
          </a:p>
          <a:p>
            <a:pPr marL="820738" lvl="2" indent="-284163">
              <a:spcBef>
                <a:spcPts val="900"/>
              </a:spcBef>
              <a:buClr>
                <a:schemeClr val="accent1"/>
              </a:buClr>
              <a:buFont typeface="Arial" charset="0"/>
              <a:buChar char="•"/>
            </a:pPr>
            <a:r>
              <a:rPr lang="en-US" sz="1600" dirty="0" err="1" smtClean="0"/>
              <a:t>P</a:t>
            </a:r>
            <a:r>
              <a:rPr lang="en-US" sz="1600" baseline="-25000" dirty="0" err="1" smtClean="0"/>
              <a:t>Expected</a:t>
            </a:r>
            <a:r>
              <a:rPr lang="en-US" sz="1600" dirty="0" smtClean="0"/>
              <a:t> </a:t>
            </a:r>
            <a:r>
              <a:rPr lang="en-US" sz="1600" dirty="0"/>
              <a:t>= </a:t>
            </a:r>
            <a:r>
              <a:rPr lang="en-US" sz="1600" dirty="0" err="1" smtClean="0"/>
              <a:t>P</a:t>
            </a:r>
            <a:r>
              <a:rPr lang="en-US" sz="1600" baseline="-25000" dirty="0" err="1" smtClean="0"/>
              <a:t>Measured</a:t>
            </a:r>
            <a:r>
              <a:rPr lang="en-US" sz="1600" dirty="0" smtClean="0"/>
              <a:t>?</a:t>
            </a:r>
            <a:endParaRPr lang="en-US" sz="1600" dirty="0"/>
          </a:p>
          <a:p>
            <a:pPr marL="820738" lvl="2" indent="-284163">
              <a:spcBef>
                <a:spcPts val="900"/>
              </a:spcBef>
              <a:buClr>
                <a:schemeClr val="accent1"/>
              </a:buClr>
              <a:buFont typeface="Arial" charset="0"/>
              <a:buChar char="•"/>
            </a:pPr>
            <a:r>
              <a:rPr lang="en-US" sz="1600" dirty="0" err="1" smtClean="0"/>
              <a:t>V</a:t>
            </a:r>
            <a:r>
              <a:rPr lang="en-US" sz="1600" baseline="-25000" dirty="0" err="1" smtClean="0"/>
              <a:t>Eexpected</a:t>
            </a:r>
            <a:r>
              <a:rPr lang="en-US" sz="1600" dirty="0" smtClean="0"/>
              <a:t> </a:t>
            </a:r>
            <a:r>
              <a:rPr lang="en-US" sz="1600" dirty="0"/>
              <a:t>= </a:t>
            </a:r>
            <a:r>
              <a:rPr lang="en-US" sz="1600" dirty="0" err="1" smtClean="0"/>
              <a:t>V</a:t>
            </a:r>
            <a:r>
              <a:rPr lang="en-US" sz="1600" baseline="-25000" dirty="0" err="1" smtClean="0"/>
              <a:t>Measured</a:t>
            </a:r>
            <a:r>
              <a:rPr lang="en-US" sz="1600" dirty="0" smtClean="0"/>
              <a:t>?</a:t>
            </a:r>
            <a:endParaRPr lang="en-US" sz="1600" dirty="0"/>
          </a:p>
          <a:p>
            <a:pPr marL="534988" lvl="1" indent="-265113">
              <a:spcBef>
                <a:spcPts val="1200"/>
              </a:spcBef>
              <a:buClr>
                <a:schemeClr val="accent1"/>
              </a:buClr>
              <a:buFont typeface="Arial" charset="0"/>
              <a:buChar char="•"/>
            </a:pPr>
            <a:r>
              <a:rPr lang="en-US" dirty="0"/>
              <a:t>Conclusions</a:t>
            </a:r>
          </a:p>
          <a:p>
            <a:pPr marL="820738" lvl="2" indent="-284163">
              <a:spcBef>
                <a:spcPts val="900"/>
              </a:spcBef>
              <a:buClr>
                <a:schemeClr val="accent1"/>
              </a:buClr>
              <a:buFont typeface="Arial" charset="0"/>
              <a:buChar char="•"/>
            </a:pPr>
            <a:r>
              <a:rPr lang="en-US" sz="1600" dirty="0"/>
              <a:t>Match visual inspection with measured / calculated data</a:t>
            </a:r>
          </a:p>
          <a:p>
            <a:pPr marL="534988" lvl="1" indent="-265113">
              <a:spcBef>
                <a:spcPts val="1200"/>
              </a:spcBef>
              <a:buClr>
                <a:schemeClr val="accent1"/>
              </a:buClr>
              <a:buFont typeface="Arial" charset="0"/>
              <a:buChar char="•"/>
            </a:pPr>
            <a:r>
              <a:rPr lang="en-US" dirty="0"/>
              <a:t>Corrective actions</a:t>
            </a:r>
          </a:p>
          <a:p>
            <a:pPr marL="820738" lvl="2" indent="-284163">
              <a:spcBef>
                <a:spcPts val="900"/>
              </a:spcBef>
              <a:buClr>
                <a:schemeClr val="accent1"/>
              </a:buClr>
              <a:buFont typeface="Arial" charset="0"/>
              <a:buChar char="•"/>
            </a:pPr>
            <a:r>
              <a:rPr lang="en-US" sz="1600" dirty="0"/>
              <a:t>Get aligned with maintenance department</a:t>
            </a:r>
          </a:p>
        </p:txBody>
      </p:sp>
      <p:sp>
        <p:nvSpPr>
          <p:cNvPr id="64517" name="Title 3"/>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Fan Assessment Process: Steps (3/3)</a:t>
            </a:r>
          </a:p>
        </p:txBody>
      </p:sp>
      <p:sp>
        <p:nvSpPr>
          <p:cNvPr id="6" name="TextBox 5"/>
          <p:cNvSpPr txBox="1">
            <a:spLocks noChangeArrowheads="1"/>
          </p:cNvSpPr>
          <p:nvPr/>
        </p:nvSpPr>
        <p:spPr bwMode="auto">
          <a:xfrm>
            <a:off x="631825" y="5616575"/>
            <a:ext cx="8713788" cy="711200"/>
          </a:xfrm>
          <a:prstGeom prst="rect">
            <a:avLst/>
          </a:prstGeom>
          <a:noFill/>
          <a:ln w="9525">
            <a:solidFill>
              <a:schemeClr val="accent2"/>
            </a:solidFill>
            <a:miter lim="800000"/>
            <a:headEnd/>
            <a:tailEnd/>
          </a:ln>
        </p:spPr>
        <p:txBody>
          <a:bodyPr>
            <a:spAutoFit/>
          </a:bodyPr>
          <a:lstStyle/>
          <a:p>
            <a:pPr algn="ctr"/>
            <a:r>
              <a:rPr lang="en-US" sz="2000" b="1"/>
              <a:t>Remember:</a:t>
            </a:r>
            <a:r>
              <a:rPr lang="en-US" sz="2000"/>
              <a:t> </a:t>
            </a:r>
            <a:r>
              <a:rPr lang="en-US" sz="2000" b="1">
                <a:solidFill>
                  <a:schemeClr val="accent2"/>
                </a:solidFill>
              </a:rPr>
              <a:t>Performance will only improve if you work as a team with maintenance!</a:t>
            </a:r>
            <a:r>
              <a:rPr lang="en-US" sz="2000" b="1">
                <a:solidFill>
                  <a:srgbClr val="FF0000"/>
                </a:solidFill>
              </a:rPr>
              <a:t> </a:t>
            </a:r>
          </a:p>
        </p:txBody>
      </p:sp>
      <p:sp>
        <p:nvSpPr>
          <p:cNvPr id="8" name="Footer Placeholder 7"/>
          <p:cNvSpPr>
            <a:spLocks noGrp="1"/>
          </p:cNvSpPr>
          <p:nvPr>
            <p:ph type="ftr" sz="quarter" idx="10"/>
          </p:nvPr>
        </p:nvSpPr>
        <p:spPr/>
        <p:txBody>
          <a:bodyPr/>
          <a:lstStyle/>
          <a:p>
            <a:pPr>
              <a:defRPr/>
            </a:pPr>
            <a:r>
              <a:rPr lang="en-US" smtClean="0"/>
              <a:t>2016-05-09   © 2016 LafargeHolcim</a:t>
            </a:r>
            <a:endParaRPr lang="en-US"/>
          </a:p>
        </p:txBody>
      </p:sp>
      <p:sp>
        <p:nvSpPr>
          <p:cNvPr id="9" name="Slide Number Placeholder 8"/>
          <p:cNvSpPr>
            <a:spLocks noGrp="1"/>
          </p:cNvSpPr>
          <p:nvPr>
            <p:ph type="sldNum" sz="quarter" idx="11"/>
          </p:nvPr>
        </p:nvSpPr>
        <p:spPr/>
        <p:txBody>
          <a:bodyPr/>
          <a:lstStyle/>
          <a:p>
            <a:pPr>
              <a:defRPr/>
            </a:pPr>
            <a:fld id="{12DAB12B-9646-41B4-8838-7E0643645623}" type="slidenum">
              <a:rPr lang="en-US" smtClean="0"/>
              <a:pPr>
                <a:defRPr/>
              </a:pPr>
              <a:t>45</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1000" fill="hold"/>
                                        <p:tgtEl>
                                          <p:spTgt spid="6"/>
                                        </p:tgtEl>
                                        <p:attrNameLst>
                                          <p:attrName>ppt_w</p:attrName>
                                        </p:attrNameLst>
                                      </p:cBhvr>
                                      <p:tavLst>
                                        <p:tav tm="0">
                                          <p:val>
                                            <p:fltVal val="0"/>
                                          </p:val>
                                        </p:tav>
                                        <p:tav tm="100000">
                                          <p:val>
                                            <p:strVal val="#ppt_w"/>
                                          </p:val>
                                        </p:tav>
                                      </p:tavLst>
                                    </p:anim>
                                    <p:anim calcmode="lin" valueType="num">
                                      <p:cBhvr>
                                        <p:cTn id="48" dur="1000" fill="hold"/>
                                        <p:tgtEl>
                                          <p:spTgt spid="6"/>
                                        </p:tgtEl>
                                        <p:attrNameLst>
                                          <p:attrName>ppt_h</p:attrName>
                                        </p:attrNameLst>
                                      </p:cBhvr>
                                      <p:tavLst>
                                        <p:tav tm="0">
                                          <p:val>
                                            <p:fltVal val="0"/>
                                          </p:val>
                                        </p:tav>
                                        <p:tav tm="100000">
                                          <p:val>
                                            <p:strVal val="#ppt_h"/>
                                          </p:val>
                                        </p:tav>
                                      </p:tavLst>
                                    </p:anim>
                                    <p:anim calcmode="lin" valueType="num">
                                      <p:cBhvr>
                                        <p:cTn id="49" dur="1000" fill="hold"/>
                                        <p:tgtEl>
                                          <p:spTgt spid="6"/>
                                        </p:tgtEl>
                                        <p:attrNameLst>
                                          <p:attrName>style.rotation</p:attrName>
                                        </p:attrNameLst>
                                      </p:cBhvr>
                                      <p:tavLst>
                                        <p:tav tm="0">
                                          <p:val>
                                            <p:fltVal val="90"/>
                                          </p:val>
                                        </p:tav>
                                        <p:tav tm="100000">
                                          <p:val>
                                            <p:fltVal val="0"/>
                                          </p:val>
                                        </p:tav>
                                      </p:tavLst>
                                    </p:anim>
                                    <p:animEffect transition="in" filter="fade">
                                      <p:cBhvr>
                                        <p:cTn id="5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BBB2796-ABFB-46A3-BFFA-659B3227FE98}" type="slidenum">
              <a:rPr lang="en-US" sz="800"/>
              <a:pPr algn="r"/>
              <a:t>46</a:t>
            </a:fld>
            <a:endParaRPr lang="en-US" sz="800"/>
          </a:p>
        </p:txBody>
      </p:sp>
      <p:sp>
        <p:nvSpPr>
          <p:cNvPr id="45059" name="Rectangle 3"/>
          <p:cNvSpPr>
            <a:spLocks noChangeArrowheads="1"/>
          </p:cNvSpPr>
          <p:nvPr/>
        </p:nvSpPr>
        <p:spPr bwMode="auto">
          <a:xfrm>
            <a:off x="525463" y="5718175"/>
            <a:ext cx="8785225" cy="649288"/>
          </a:xfrm>
          <a:prstGeom prst="rect">
            <a:avLst/>
          </a:prstGeom>
          <a:noFill/>
          <a:ln w="9525">
            <a:noFill/>
            <a:miter lim="800000"/>
            <a:headEnd/>
            <a:tailEnd/>
          </a:ln>
        </p:spPr>
        <p:txBody>
          <a:bodyPr lIns="0" tIns="0" rIns="0" bIns="0"/>
          <a:lstStyle/>
          <a:p>
            <a:pPr marL="269875" indent="-269875">
              <a:lnSpc>
                <a:spcPct val="80000"/>
              </a:lnSpc>
              <a:spcBef>
                <a:spcPts val="1200"/>
              </a:spcBef>
              <a:buClr>
                <a:schemeClr val="accent1"/>
              </a:buClr>
              <a:buFont typeface="Arial" charset="0"/>
              <a:buChar char="•"/>
            </a:pPr>
            <a:r>
              <a:rPr lang="en-US" sz="1400" dirty="0"/>
              <a:t>Accuracy Category 1: Holcim standard</a:t>
            </a:r>
          </a:p>
          <a:p>
            <a:pPr marL="269875" indent="-269875">
              <a:lnSpc>
                <a:spcPct val="80000"/>
              </a:lnSpc>
              <a:spcBef>
                <a:spcPts val="1200"/>
              </a:spcBef>
              <a:buClr>
                <a:schemeClr val="accent1"/>
              </a:buClr>
              <a:buFont typeface="Arial" charset="0"/>
              <a:buChar char="•"/>
            </a:pPr>
            <a:r>
              <a:rPr lang="en-US" sz="1400" dirty="0"/>
              <a:t>Accuracy Category 2: in case of insufficient </a:t>
            </a:r>
            <a:r>
              <a:rPr lang="en-US" sz="1400" dirty="0" smtClean="0"/>
              <a:t>indications </a:t>
            </a:r>
            <a:endParaRPr lang="en-US" sz="1400" dirty="0"/>
          </a:p>
        </p:txBody>
      </p:sp>
      <p:sp>
        <p:nvSpPr>
          <p:cNvPr id="65541"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Fan Accuracy Classes</a:t>
            </a:r>
          </a:p>
        </p:txBody>
      </p:sp>
      <p:pic>
        <p:nvPicPr>
          <p:cNvPr id="45060" name="Picture 8"/>
          <p:cNvPicPr>
            <a:picLocks noChangeAspect="1" noChangeArrowheads="1"/>
          </p:cNvPicPr>
          <p:nvPr/>
        </p:nvPicPr>
        <p:blipFill>
          <a:blip r:embed="rId2"/>
          <a:srcRect/>
          <a:stretch>
            <a:fillRect/>
          </a:stretch>
        </p:blipFill>
        <p:spPr bwMode="auto">
          <a:xfrm>
            <a:off x="1423988" y="1298575"/>
            <a:ext cx="6986587" cy="4329113"/>
          </a:xfrm>
          <a:prstGeom prst="rect">
            <a:avLst/>
          </a:prstGeom>
          <a:noFill/>
          <a:ln w="9525">
            <a:noFill/>
            <a:miter lim="800000"/>
            <a:headEnd/>
            <a:tailEnd/>
          </a:ln>
        </p:spPr>
      </p:pic>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46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5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B4B1849-F48B-4BC3-B058-94A92C8D5901}" type="slidenum">
              <a:rPr lang="en-US" sz="800"/>
              <a:pPr algn="r"/>
              <a:t>47</a:t>
            </a:fld>
            <a:endParaRPr lang="en-US" sz="800"/>
          </a:p>
        </p:txBody>
      </p:sp>
      <p:sp>
        <p:nvSpPr>
          <p:cNvPr id="66564" name="Freeform 28"/>
          <p:cNvSpPr>
            <a:spLocks/>
          </p:cNvSpPr>
          <p:nvPr/>
        </p:nvSpPr>
        <p:spPr bwMode="auto">
          <a:xfrm>
            <a:off x="1136650" y="2924175"/>
            <a:ext cx="3276600" cy="3335338"/>
          </a:xfrm>
          <a:custGeom>
            <a:avLst/>
            <a:gdLst>
              <a:gd name="T0" fmla="*/ 2147483647 w 4957"/>
              <a:gd name="T1" fmla="*/ 2147483647 h 5547"/>
              <a:gd name="T2" fmla="*/ 0 w 4957"/>
              <a:gd name="T3" fmla="*/ 2147483647 h 5547"/>
              <a:gd name="T4" fmla="*/ 2147483647 w 4957"/>
              <a:gd name="T5" fmla="*/ 2147483647 h 5547"/>
              <a:gd name="T6" fmla="*/ 2147483647 w 4957"/>
              <a:gd name="T7" fmla="*/ 2147483647 h 5547"/>
              <a:gd name="T8" fmla="*/ 2147483647 w 4957"/>
              <a:gd name="T9" fmla="*/ 2147483647 h 5547"/>
              <a:gd name="T10" fmla="*/ 2147483647 w 4957"/>
              <a:gd name="T11" fmla="*/ 2147483647 h 5547"/>
              <a:gd name="T12" fmla="*/ 2147483647 w 4957"/>
              <a:gd name="T13" fmla="*/ 2147483647 h 5547"/>
              <a:gd name="T14" fmla="*/ 2147483647 w 4957"/>
              <a:gd name="T15" fmla="*/ 2147483647 h 5547"/>
              <a:gd name="T16" fmla="*/ 2147483647 w 4957"/>
              <a:gd name="T17" fmla="*/ 2147483647 h 5547"/>
              <a:gd name="T18" fmla="*/ 2147483647 w 4957"/>
              <a:gd name="T19" fmla="*/ 2147483647 h 5547"/>
              <a:gd name="T20" fmla="*/ 2147483647 w 4957"/>
              <a:gd name="T21" fmla="*/ 2147483647 h 5547"/>
              <a:gd name="T22" fmla="*/ 2147483647 w 4957"/>
              <a:gd name="T23" fmla="*/ 2147483647 h 5547"/>
              <a:gd name="T24" fmla="*/ 2147483647 w 4957"/>
              <a:gd name="T25" fmla="*/ 2147483647 h 5547"/>
              <a:gd name="T26" fmla="*/ 2147483647 w 4957"/>
              <a:gd name="T27" fmla="*/ 2147483647 h 5547"/>
              <a:gd name="T28" fmla="*/ 2147483647 w 4957"/>
              <a:gd name="T29" fmla="*/ 2147483647 h 5547"/>
              <a:gd name="T30" fmla="*/ 2147483647 w 4957"/>
              <a:gd name="T31" fmla="*/ 2147483647 h 5547"/>
              <a:gd name="T32" fmla="*/ 2147483647 w 4957"/>
              <a:gd name="T33" fmla="*/ 2147483647 h 5547"/>
              <a:gd name="T34" fmla="*/ 2147483647 w 4957"/>
              <a:gd name="T35" fmla="*/ 2147483647 h 5547"/>
              <a:gd name="T36" fmla="*/ 2147483647 w 4957"/>
              <a:gd name="T37" fmla="*/ 2147483647 h 5547"/>
              <a:gd name="T38" fmla="*/ 2147483647 w 4957"/>
              <a:gd name="T39" fmla="*/ 2147483647 h 5547"/>
              <a:gd name="T40" fmla="*/ 2147483647 w 4957"/>
              <a:gd name="T41" fmla="*/ 2147483647 h 5547"/>
              <a:gd name="T42" fmla="*/ 2147483647 w 4957"/>
              <a:gd name="T43" fmla="*/ 2147483647 h 5547"/>
              <a:gd name="T44" fmla="*/ 2147483647 w 4957"/>
              <a:gd name="T45" fmla="*/ 2147483647 h 5547"/>
              <a:gd name="T46" fmla="*/ 2147483647 w 4957"/>
              <a:gd name="T47" fmla="*/ 2147483647 h 5547"/>
              <a:gd name="T48" fmla="*/ 2147483647 w 4957"/>
              <a:gd name="T49" fmla="*/ 2147483647 h 5547"/>
              <a:gd name="T50" fmla="*/ 2147483647 w 4957"/>
              <a:gd name="T51" fmla="*/ 2147483647 h 5547"/>
              <a:gd name="T52" fmla="*/ 2147483647 w 4957"/>
              <a:gd name="T53" fmla="*/ 2147483647 h 5547"/>
              <a:gd name="T54" fmla="*/ 2147483647 w 4957"/>
              <a:gd name="T55" fmla="*/ 2147483647 h 5547"/>
              <a:gd name="T56" fmla="*/ 2147483647 w 4957"/>
              <a:gd name="T57" fmla="*/ 0 h 5547"/>
              <a:gd name="T58" fmla="*/ 2147483647 w 4957"/>
              <a:gd name="T59" fmla="*/ 2147483647 h 5547"/>
              <a:gd name="T60" fmla="*/ 2147483647 w 4957"/>
              <a:gd name="T61" fmla="*/ 2147483647 h 5547"/>
              <a:gd name="T62" fmla="*/ 2147483647 w 4957"/>
              <a:gd name="T63" fmla="*/ 2147483647 h 5547"/>
              <a:gd name="T64" fmla="*/ 2147483647 w 4957"/>
              <a:gd name="T65" fmla="*/ 2147483647 h 5547"/>
              <a:gd name="T66" fmla="*/ 2147483647 w 4957"/>
              <a:gd name="T67" fmla="*/ 2147483647 h 5547"/>
              <a:gd name="T68" fmla="*/ 2147483647 w 4957"/>
              <a:gd name="T69" fmla="*/ 2147483647 h 5547"/>
              <a:gd name="T70" fmla="*/ 2147483647 w 4957"/>
              <a:gd name="T71" fmla="*/ 2147483647 h 5547"/>
              <a:gd name="T72" fmla="*/ 2147483647 w 4957"/>
              <a:gd name="T73" fmla="*/ 2147483647 h 5547"/>
              <a:gd name="T74" fmla="*/ 2147483647 w 4957"/>
              <a:gd name="T75" fmla="*/ 2147483647 h 5547"/>
              <a:gd name="T76" fmla="*/ 2147483647 w 4957"/>
              <a:gd name="T77" fmla="*/ 2147483647 h 5547"/>
              <a:gd name="T78" fmla="*/ 2147483647 w 4957"/>
              <a:gd name="T79" fmla="*/ 2147483647 h 5547"/>
              <a:gd name="T80" fmla="*/ 2147483647 w 4957"/>
              <a:gd name="T81" fmla="*/ 2147483647 h 5547"/>
              <a:gd name="T82" fmla="*/ 2147483647 w 4957"/>
              <a:gd name="T83" fmla="*/ 2147483647 h 5547"/>
              <a:gd name="T84" fmla="*/ 2147483647 w 4957"/>
              <a:gd name="T85" fmla="*/ 2147483647 h 5547"/>
              <a:gd name="T86" fmla="*/ 2147483647 w 4957"/>
              <a:gd name="T87" fmla="*/ 2147483647 h 5547"/>
              <a:gd name="T88" fmla="*/ 2147483647 w 4957"/>
              <a:gd name="T89" fmla="*/ 2147483647 h 5547"/>
              <a:gd name="T90" fmla="*/ 2147483647 w 4957"/>
              <a:gd name="T91" fmla="*/ 2147483647 h 5547"/>
              <a:gd name="T92" fmla="*/ 2147483647 w 4957"/>
              <a:gd name="T93" fmla="*/ 2147483647 h 5547"/>
              <a:gd name="T94" fmla="*/ 2147483647 w 4957"/>
              <a:gd name="T95" fmla="*/ 2147483647 h 5547"/>
              <a:gd name="T96" fmla="*/ 2147483647 w 4957"/>
              <a:gd name="T97" fmla="*/ 2147483647 h 5547"/>
              <a:gd name="T98" fmla="*/ 2147483647 w 4957"/>
              <a:gd name="T99" fmla="*/ 2147483647 h 5547"/>
              <a:gd name="T100" fmla="*/ 2147483647 w 4957"/>
              <a:gd name="T101" fmla="*/ 2147483647 h 5547"/>
              <a:gd name="T102" fmla="*/ 2147483647 w 4957"/>
              <a:gd name="T103" fmla="*/ 2147483647 h 55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957"/>
              <a:gd name="T157" fmla="*/ 0 h 5547"/>
              <a:gd name="T158" fmla="*/ 4957 w 4957"/>
              <a:gd name="T159" fmla="*/ 5547 h 554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957" h="5547">
                <a:moveTo>
                  <a:pt x="19" y="5498"/>
                </a:moveTo>
                <a:lnTo>
                  <a:pt x="13" y="5500"/>
                </a:lnTo>
                <a:lnTo>
                  <a:pt x="8" y="5504"/>
                </a:lnTo>
                <a:lnTo>
                  <a:pt x="4" y="5509"/>
                </a:lnTo>
                <a:lnTo>
                  <a:pt x="2" y="5515"/>
                </a:lnTo>
                <a:lnTo>
                  <a:pt x="0" y="5522"/>
                </a:lnTo>
                <a:lnTo>
                  <a:pt x="2" y="5528"/>
                </a:lnTo>
                <a:lnTo>
                  <a:pt x="4" y="5534"/>
                </a:lnTo>
                <a:lnTo>
                  <a:pt x="8" y="5539"/>
                </a:lnTo>
                <a:lnTo>
                  <a:pt x="13" y="5543"/>
                </a:lnTo>
                <a:lnTo>
                  <a:pt x="19" y="5545"/>
                </a:lnTo>
                <a:lnTo>
                  <a:pt x="25" y="5547"/>
                </a:lnTo>
                <a:lnTo>
                  <a:pt x="32" y="5545"/>
                </a:lnTo>
                <a:lnTo>
                  <a:pt x="111" y="5524"/>
                </a:lnTo>
                <a:lnTo>
                  <a:pt x="195" y="5501"/>
                </a:lnTo>
                <a:lnTo>
                  <a:pt x="238" y="5488"/>
                </a:lnTo>
                <a:lnTo>
                  <a:pt x="285" y="5472"/>
                </a:lnTo>
                <a:lnTo>
                  <a:pt x="332" y="5455"/>
                </a:lnTo>
                <a:lnTo>
                  <a:pt x="383" y="5436"/>
                </a:lnTo>
                <a:lnTo>
                  <a:pt x="436" y="5412"/>
                </a:lnTo>
                <a:lnTo>
                  <a:pt x="491" y="5388"/>
                </a:lnTo>
                <a:lnTo>
                  <a:pt x="550" y="5361"/>
                </a:lnTo>
                <a:lnTo>
                  <a:pt x="610" y="5330"/>
                </a:lnTo>
                <a:lnTo>
                  <a:pt x="675" y="5296"/>
                </a:lnTo>
                <a:lnTo>
                  <a:pt x="740" y="5259"/>
                </a:lnTo>
                <a:lnTo>
                  <a:pt x="807" y="5218"/>
                </a:lnTo>
                <a:lnTo>
                  <a:pt x="877" y="5176"/>
                </a:lnTo>
                <a:lnTo>
                  <a:pt x="949" y="5129"/>
                </a:lnTo>
                <a:lnTo>
                  <a:pt x="1021" y="5079"/>
                </a:lnTo>
                <a:lnTo>
                  <a:pt x="1096" y="5026"/>
                </a:lnTo>
                <a:lnTo>
                  <a:pt x="1170" y="4970"/>
                </a:lnTo>
                <a:lnTo>
                  <a:pt x="1246" y="4914"/>
                </a:lnTo>
                <a:lnTo>
                  <a:pt x="1322" y="4855"/>
                </a:lnTo>
                <a:lnTo>
                  <a:pt x="1471" y="4731"/>
                </a:lnTo>
                <a:lnTo>
                  <a:pt x="1617" y="4606"/>
                </a:lnTo>
                <a:lnTo>
                  <a:pt x="1763" y="4475"/>
                </a:lnTo>
                <a:lnTo>
                  <a:pt x="1905" y="4337"/>
                </a:lnTo>
                <a:lnTo>
                  <a:pt x="2047" y="4195"/>
                </a:lnTo>
                <a:lnTo>
                  <a:pt x="2191" y="4048"/>
                </a:lnTo>
                <a:lnTo>
                  <a:pt x="2333" y="3896"/>
                </a:lnTo>
                <a:lnTo>
                  <a:pt x="2467" y="3744"/>
                </a:lnTo>
                <a:lnTo>
                  <a:pt x="2593" y="3595"/>
                </a:lnTo>
                <a:lnTo>
                  <a:pt x="2651" y="3521"/>
                </a:lnTo>
                <a:lnTo>
                  <a:pt x="2706" y="3450"/>
                </a:lnTo>
                <a:lnTo>
                  <a:pt x="2759" y="3381"/>
                </a:lnTo>
                <a:lnTo>
                  <a:pt x="2809" y="3313"/>
                </a:lnTo>
                <a:lnTo>
                  <a:pt x="2859" y="3248"/>
                </a:lnTo>
                <a:lnTo>
                  <a:pt x="2905" y="3184"/>
                </a:lnTo>
                <a:lnTo>
                  <a:pt x="2950" y="3121"/>
                </a:lnTo>
                <a:lnTo>
                  <a:pt x="2996" y="3059"/>
                </a:lnTo>
                <a:lnTo>
                  <a:pt x="3172" y="2822"/>
                </a:lnTo>
                <a:lnTo>
                  <a:pt x="3217" y="2762"/>
                </a:lnTo>
                <a:lnTo>
                  <a:pt x="3262" y="2699"/>
                </a:lnTo>
                <a:lnTo>
                  <a:pt x="3310" y="2632"/>
                </a:lnTo>
                <a:lnTo>
                  <a:pt x="3359" y="2563"/>
                </a:lnTo>
                <a:lnTo>
                  <a:pt x="3412" y="2488"/>
                </a:lnTo>
                <a:lnTo>
                  <a:pt x="3572" y="2250"/>
                </a:lnTo>
                <a:lnTo>
                  <a:pt x="3679" y="2089"/>
                </a:lnTo>
                <a:lnTo>
                  <a:pt x="3730" y="2010"/>
                </a:lnTo>
                <a:lnTo>
                  <a:pt x="3781" y="1934"/>
                </a:lnTo>
                <a:lnTo>
                  <a:pt x="3830" y="1862"/>
                </a:lnTo>
                <a:lnTo>
                  <a:pt x="3876" y="1792"/>
                </a:lnTo>
                <a:lnTo>
                  <a:pt x="3967" y="1656"/>
                </a:lnTo>
                <a:lnTo>
                  <a:pt x="4013" y="1587"/>
                </a:lnTo>
                <a:lnTo>
                  <a:pt x="4109" y="1442"/>
                </a:lnTo>
                <a:lnTo>
                  <a:pt x="4159" y="1363"/>
                </a:lnTo>
                <a:lnTo>
                  <a:pt x="4213" y="1278"/>
                </a:lnTo>
                <a:lnTo>
                  <a:pt x="4327" y="1099"/>
                </a:lnTo>
                <a:lnTo>
                  <a:pt x="4385" y="1004"/>
                </a:lnTo>
                <a:lnTo>
                  <a:pt x="4499" y="815"/>
                </a:lnTo>
                <a:lnTo>
                  <a:pt x="4554" y="724"/>
                </a:lnTo>
                <a:lnTo>
                  <a:pt x="4607" y="634"/>
                </a:lnTo>
                <a:lnTo>
                  <a:pt x="4658" y="550"/>
                </a:lnTo>
                <a:lnTo>
                  <a:pt x="4705" y="469"/>
                </a:lnTo>
                <a:lnTo>
                  <a:pt x="4749" y="393"/>
                </a:lnTo>
                <a:lnTo>
                  <a:pt x="4793" y="318"/>
                </a:lnTo>
                <a:lnTo>
                  <a:pt x="4835" y="245"/>
                </a:lnTo>
                <a:lnTo>
                  <a:pt x="4874" y="176"/>
                </a:lnTo>
                <a:lnTo>
                  <a:pt x="4953" y="38"/>
                </a:lnTo>
                <a:lnTo>
                  <a:pt x="4956" y="31"/>
                </a:lnTo>
                <a:lnTo>
                  <a:pt x="4957" y="25"/>
                </a:lnTo>
                <a:lnTo>
                  <a:pt x="4956" y="19"/>
                </a:lnTo>
                <a:lnTo>
                  <a:pt x="4953" y="13"/>
                </a:lnTo>
                <a:lnTo>
                  <a:pt x="4949" y="8"/>
                </a:lnTo>
                <a:lnTo>
                  <a:pt x="4944" y="4"/>
                </a:lnTo>
                <a:lnTo>
                  <a:pt x="4938" y="1"/>
                </a:lnTo>
                <a:lnTo>
                  <a:pt x="4932" y="0"/>
                </a:lnTo>
                <a:lnTo>
                  <a:pt x="4926" y="1"/>
                </a:lnTo>
                <a:lnTo>
                  <a:pt x="4919" y="4"/>
                </a:lnTo>
                <a:lnTo>
                  <a:pt x="4914" y="8"/>
                </a:lnTo>
                <a:lnTo>
                  <a:pt x="4910" y="13"/>
                </a:lnTo>
                <a:lnTo>
                  <a:pt x="4831" y="151"/>
                </a:lnTo>
                <a:lnTo>
                  <a:pt x="4792" y="220"/>
                </a:lnTo>
                <a:lnTo>
                  <a:pt x="4751" y="293"/>
                </a:lnTo>
                <a:lnTo>
                  <a:pt x="4707" y="367"/>
                </a:lnTo>
                <a:lnTo>
                  <a:pt x="4663" y="444"/>
                </a:lnTo>
                <a:lnTo>
                  <a:pt x="4615" y="525"/>
                </a:lnTo>
                <a:lnTo>
                  <a:pt x="4564" y="609"/>
                </a:lnTo>
                <a:lnTo>
                  <a:pt x="4512" y="698"/>
                </a:lnTo>
                <a:lnTo>
                  <a:pt x="4456" y="790"/>
                </a:lnTo>
                <a:lnTo>
                  <a:pt x="4342" y="979"/>
                </a:lnTo>
                <a:lnTo>
                  <a:pt x="4284" y="1071"/>
                </a:lnTo>
                <a:lnTo>
                  <a:pt x="4171" y="1251"/>
                </a:lnTo>
                <a:lnTo>
                  <a:pt x="4117" y="1335"/>
                </a:lnTo>
                <a:lnTo>
                  <a:pt x="4066" y="1414"/>
                </a:lnTo>
                <a:lnTo>
                  <a:pt x="3971" y="1559"/>
                </a:lnTo>
                <a:lnTo>
                  <a:pt x="3924" y="1628"/>
                </a:lnTo>
                <a:lnTo>
                  <a:pt x="3834" y="1764"/>
                </a:lnTo>
                <a:lnTo>
                  <a:pt x="3787" y="1835"/>
                </a:lnTo>
                <a:lnTo>
                  <a:pt x="3738" y="1906"/>
                </a:lnTo>
                <a:lnTo>
                  <a:pt x="3688" y="1982"/>
                </a:lnTo>
                <a:lnTo>
                  <a:pt x="3636" y="2061"/>
                </a:lnTo>
                <a:lnTo>
                  <a:pt x="3529" y="2222"/>
                </a:lnTo>
                <a:lnTo>
                  <a:pt x="3369" y="2460"/>
                </a:lnTo>
                <a:lnTo>
                  <a:pt x="3319" y="2534"/>
                </a:lnTo>
                <a:lnTo>
                  <a:pt x="3270" y="2602"/>
                </a:lnTo>
                <a:lnTo>
                  <a:pt x="3222" y="2669"/>
                </a:lnTo>
                <a:lnTo>
                  <a:pt x="3177" y="2732"/>
                </a:lnTo>
                <a:lnTo>
                  <a:pt x="3132" y="2792"/>
                </a:lnTo>
                <a:lnTo>
                  <a:pt x="2955" y="3029"/>
                </a:lnTo>
                <a:lnTo>
                  <a:pt x="2910" y="3090"/>
                </a:lnTo>
                <a:lnTo>
                  <a:pt x="2865" y="3153"/>
                </a:lnTo>
                <a:lnTo>
                  <a:pt x="2818" y="3218"/>
                </a:lnTo>
                <a:lnTo>
                  <a:pt x="2769" y="3283"/>
                </a:lnTo>
                <a:lnTo>
                  <a:pt x="2719" y="3351"/>
                </a:lnTo>
                <a:lnTo>
                  <a:pt x="2666" y="3420"/>
                </a:lnTo>
                <a:lnTo>
                  <a:pt x="2611" y="3491"/>
                </a:lnTo>
                <a:lnTo>
                  <a:pt x="2553" y="3562"/>
                </a:lnTo>
                <a:lnTo>
                  <a:pt x="2492" y="3637"/>
                </a:lnTo>
                <a:lnTo>
                  <a:pt x="2430" y="3711"/>
                </a:lnTo>
                <a:lnTo>
                  <a:pt x="2295" y="3863"/>
                </a:lnTo>
                <a:lnTo>
                  <a:pt x="2155" y="4013"/>
                </a:lnTo>
                <a:lnTo>
                  <a:pt x="2012" y="4160"/>
                </a:lnTo>
                <a:lnTo>
                  <a:pt x="1870" y="4302"/>
                </a:lnTo>
                <a:lnTo>
                  <a:pt x="1728" y="4437"/>
                </a:lnTo>
                <a:lnTo>
                  <a:pt x="1584" y="4568"/>
                </a:lnTo>
                <a:lnTo>
                  <a:pt x="1438" y="4694"/>
                </a:lnTo>
                <a:lnTo>
                  <a:pt x="1290" y="4814"/>
                </a:lnTo>
                <a:lnTo>
                  <a:pt x="1216" y="4874"/>
                </a:lnTo>
                <a:lnTo>
                  <a:pt x="1140" y="4930"/>
                </a:lnTo>
                <a:lnTo>
                  <a:pt x="1066" y="4986"/>
                </a:lnTo>
                <a:lnTo>
                  <a:pt x="993" y="5038"/>
                </a:lnTo>
                <a:lnTo>
                  <a:pt x="921" y="5086"/>
                </a:lnTo>
                <a:lnTo>
                  <a:pt x="849" y="5133"/>
                </a:lnTo>
                <a:lnTo>
                  <a:pt x="782" y="5176"/>
                </a:lnTo>
                <a:lnTo>
                  <a:pt x="715" y="5216"/>
                </a:lnTo>
                <a:lnTo>
                  <a:pt x="649" y="5251"/>
                </a:lnTo>
                <a:lnTo>
                  <a:pt x="588" y="5285"/>
                </a:lnTo>
                <a:lnTo>
                  <a:pt x="527" y="5315"/>
                </a:lnTo>
                <a:lnTo>
                  <a:pt x="471" y="5343"/>
                </a:lnTo>
                <a:lnTo>
                  <a:pt x="415" y="5367"/>
                </a:lnTo>
                <a:lnTo>
                  <a:pt x="363" y="5388"/>
                </a:lnTo>
                <a:lnTo>
                  <a:pt x="315" y="5407"/>
                </a:lnTo>
                <a:lnTo>
                  <a:pt x="267" y="5425"/>
                </a:lnTo>
                <a:lnTo>
                  <a:pt x="223" y="5440"/>
                </a:lnTo>
                <a:lnTo>
                  <a:pt x="180" y="5454"/>
                </a:lnTo>
                <a:lnTo>
                  <a:pt x="98" y="5476"/>
                </a:lnTo>
                <a:lnTo>
                  <a:pt x="19" y="5498"/>
                </a:lnTo>
                <a:close/>
              </a:path>
            </a:pathLst>
          </a:custGeom>
          <a:solidFill>
            <a:srgbClr val="009900"/>
          </a:solidFill>
          <a:ln w="38100" cmpd="sng">
            <a:solidFill>
              <a:srgbClr val="006982"/>
            </a:solidFill>
            <a:round/>
            <a:headEnd/>
            <a:tailEnd/>
          </a:ln>
        </p:spPr>
        <p:txBody>
          <a:bodyPr/>
          <a:lstStyle/>
          <a:p>
            <a:endParaRPr lang="de-DE"/>
          </a:p>
        </p:txBody>
      </p:sp>
      <p:sp>
        <p:nvSpPr>
          <p:cNvPr id="66565" name="Freeform 5"/>
          <p:cNvSpPr>
            <a:spLocks/>
          </p:cNvSpPr>
          <p:nvPr/>
        </p:nvSpPr>
        <p:spPr bwMode="auto">
          <a:xfrm>
            <a:off x="1136650" y="3500438"/>
            <a:ext cx="4664075" cy="2714625"/>
          </a:xfrm>
          <a:custGeom>
            <a:avLst/>
            <a:gdLst>
              <a:gd name="T0" fmla="*/ 2147483647 w 5876"/>
              <a:gd name="T1" fmla="*/ 2147483647 h 3421"/>
              <a:gd name="T2" fmla="*/ 2147483647 w 5876"/>
              <a:gd name="T3" fmla="*/ 2147483647 h 3421"/>
              <a:gd name="T4" fmla="*/ 2147483647 w 5876"/>
              <a:gd name="T5" fmla="*/ 2147483647 h 3421"/>
              <a:gd name="T6" fmla="*/ 2147483647 w 5876"/>
              <a:gd name="T7" fmla="*/ 2147483647 h 3421"/>
              <a:gd name="T8" fmla="*/ 2147483647 w 5876"/>
              <a:gd name="T9" fmla="*/ 2147483647 h 3421"/>
              <a:gd name="T10" fmla="*/ 2147483647 w 5876"/>
              <a:gd name="T11" fmla="*/ 2147483647 h 3421"/>
              <a:gd name="T12" fmla="*/ 2147483647 w 5876"/>
              <a:gd name="T13" fmla="*/ 2147483647 h 3421"/>
              <a:gd name="T14" fmla="*/ 2147483647 w 5876"/>
              <a:gd name="T15" fmla="*/ 2147483647 h 3421"/>
              <a:gd name="T16" fmla="*/ 2147483647 w 5876"/>
              <a:gd name="T17" fmla="*/ 2147483647 h 3421"/>
              <a:gd name="T18" fmla="*/ 2147483647 w 5876"/>
              <a:gd name="T19" fmla="*/ 2147483647 h 3421"/>
              <a:gd name="T20" fmla="*/ 2147483647 w 5876"/>
              <a:gd name="T21" fmla="*/ 2147483647 h 3421"/>
              <a:gd name="T22" fmla="*/ 2147483647 w 5876"/>
              <a:gd name="T23" fmla="*/ 2147483647 h 3421"/>
              <a:gd name="T24" fmla="*/ 2147483647 w 5876"/>
              <a:gd name="T25" fmla="*/ 2147483647 h 3421"/>
              <a:gd name="T26" fmla="*/ 2147483647 w 5876"/>
              <a:gd name="T27" fmla="*/ 2147483647 h 3421"/>
              <a:gd name="T28" fmla="*/ 2147483647 w 5876"/>
              <a:gd name="T29" fmla="*/ 2147483647 h 3421"/>
              <a:gd name="T30" fmla="*/ 2147483647 w 5876"/>
              <a:gd name="T31" fmla="*/ 2147483647 h 3421"/>
              <a:gd name="T32" fmla="*/ 2147483647 w 5876"/>
              <a:gd name="T33" fmla="*/ 2147483647 h 3421"/>
              <a:gd name="T34" fmla="*/ 2147483647 w 5876"/>
              <a:gd name="T35" fmla="*/ 2147483647 h 3421"/>
              <a:gd name="T36" fmla="*/ 2147483647 w 5876"/>
              <a:gd name="T37" fmla="*/ 2147483647 h 3421"/>
              <a:gd name="T38" fmla="*/ 2147483647 w 5876"/>
              <a:gd name="T39" fmla="*/ 2147483647 h 3421"/>
              <a:gd name="T40" fmla="*/ 2147483647 w 5876"/>
              <a:gd name="T41" fmla="*/ 2147483647 h 3421"/>
              <a:gd name="T42" fmla="*/ 2147483647 w 5876"/>
              <a:gd name="T43" fmla="*/ 2147483647 h 3421"/>
              <a:gd name="T44" fmla="*/ 2147483647 w 5876"/>
              <a:gd name="T45" fmla="*/ 2147483647 h 3421"/>
              <a:gd name="T46" fmla="*/ 2147483647 w 5876"/>
              <a:gd name="T47" fmla="*/ 2147483647 h 3421"/>
              <a:gd name="T48" fmla="*/ 2147483647 w 5876"/>
              <a:gd name="T49" fmla="*/ 2147483647 h 3421"/>
              <a:gd name="T50" fmla="*/ 2147483647 w 5876"/>
              <a:gd name="T51" fmla="*/ 2147483647 h 3421"/>
              <a:gd name="T52" fmla="*/ 2147483647 w 5876"/>
              <a:gd name="T53" fmla="*/ 2147483647 h 3421"/>
              <a:gd name="T54" fmla="*/ 2147483647 w 5876"/>
              <a:gd name="T55" fmla="*/ 2147483647 h 3421"/>
              <a:gd name="T56" fmla="*/ 2147483647 w 5876"/>
              <a:gd name="T57" fmla="*/ 2147483647 h 3421"/>
              <a:gd name="T58" fmla="*/ 2147483647 w 5876"/>
              <a:gd name="T59" fmla="*/ 2147483647 h 3421"/>
              <a:gd name="T60" fmla="*/ 2147483647 w 5876"/>
              <a:gd name="T61" fmla="*/ 2147483647 h 3421"/>
              <a:gd name="T62" fmla="*/ 2147483647 w 5876"/>
              <a:gd name="T63" fmla="*/ 2147483647 h 3421"/>
              <a:gd name="T64" fmla="*/ 2147483647 w 5876"/>
              <a:gd name="T65" fmla="*/ 2147483647 h 3421"/>
              <a:gd name="T66" fmla="*/ 2147483647 w 5876"/>
              <a:gd name="T67" fmla="*/ 2147483647 h 3421"/>
              <a:gd name="T68" fmla="*/ 2147483647 w 5876"/>
              <a:gd name="T69" fmla="*/ 2147483647 h 3421"/>
              <a:gd name="T70" fmla="*/ 2147483647 w 5876"/>
              <a:gd name="T71" fmla="*/ 2147483647 h 3421"/>
              <a:gd name="T72" fmla="*/ 2147483647 w 5876"/>
              <a:gd name="T73" fmla="*/ 2147483647 h 3421"/>
              <a:gd name="T74" fmla="*/ 2147483647 w 5876"/>
              <a:gd name="T75" fmla="*/ 2147483647 h 3421"/>
              <a:gd name="T76" fmla="*/ 2147483647 w 5876"/>
              <a:gd name="T77" fmla="*/ 2147483647 h 3421"/>
              <a:gd name="T78" fmla="*/ 2147483647 w 5876"/>
              <a:gd name="T79" fmla="*/ 2147483647 h 3421"/>
              <a:gd name="T80" fmla="*/ 2147483647 w 5876"/>
              <a:gd name="T81" fmla="*/ 2147483647 h 3421"/>
              <a:gd name="T82" fmla="*/ 2147483647 w 5876"/>
              <a:gd name="T83" fmla="*/ 2147483647 h 3421"/>
              <a:gd name="T84" fmla="*/ 2147483647 w 5876"/>
              <a:gd name="T85" fmla="*/ 2147483647 h 3421"/>
              <a:gd name="T86" fmla="*/ 2147483647 w 5876"/>
              <a:gd name="T87" fmla="*/ 2147483647 h 3421"/>
              <a:gd name="T88" fmla="*/ 2147483647 w 5876"/>
              <a:gd name="T89" fmla="*/ 2147483647 h 3421"/>
              <a:gd name="T90" fmla="*/ 2147483647 w 5876"/>
              <a:gd name="T91" fmla="*/ 2147483647 h 3421"/>
              <a:gd name="T92" fmla="*/ 2147483647 w 5876"/>
              <a:gd name="T93" fmla="*/ 2147483647 h 3421"/>
              <a:gd name="T94" fmla="*/ 2147483647 w 5876"/>
              <a:gd name="T95" fmla="*/ 2147483647 h 3421"/>
              <a:gd name="T96" fmla="*/ 2147483647 w 5876"/>
              <a:gd name="T97" fmla="*/ 2147483647 h 3421"/>
              <a:gd name="T98" fmla="*/ 2147483647 w 5876"/>
              <a:gd name="T99" fmla="*/ 2147483647 h 3421"/>
              <a:gd name="T100" fmla="*/ 2147483647 w 5876"/>
              <a:gd name="T101" fmla="*/ 2147483647 h 3421"/>
              <a:gd name="T102" fmla="*/ 2147483647 w 5876"/>
              <a:gd name="T103" fmla="*/ 2147483647 h 3421"/>
              <a:gd name="T104" fmla="*/ 2147483647 w 5876"/>
              <a:gd name="T105" fmla="*/ 2147483647 h 3421"/>
              <a:gd name="T106" fmla="*/ 2147483647 w 5876"/>
              <a:gd name="T107" fmla="*/ 0 h 3421"/>
              <a:gd name="T108" fmla="*/ 2147483647 w 5876"/>
              <a:gd name="T109" fmla="*/ 2147483647 h 3421"/>
              <a:gd name="T110" fmla="*/ 2147483647 w 5876"/>
              <a:gd name="T111" fmla="*/ 2147483647 h 3421"/>
              <a:gd name="T112" fmla="*/ 2147483647 w 5876"/>
              <a:gd name="T113" fmla="*/ 2147483647 h 3421"/>
              <a:gd name="T114" fmla="*/ 2147483647 w 5876"/>
              <a:gd name="T115" fmla="*/ 2147483647 h 3421"/>
              <a:gd name="T116" fmla="*/ 2147483647 w 5876"/>
              <a:gd name="T117" fmla="*/ 2147483647 h 3421"/>
              <a:gd name="T118" fmla="*/ 2147483647 w 5876"/>
              <a:gd name="T119" fmla="*/ 2147483647 h 3421"/>
              <a:gd name="T120" fmla="*/ 2147483647 w 5876"/>
              <a:gd name="T121" fmla="*/ 2147483647 h 3421"/>
              <a:gd name="T122" fmla="*/ 2147483647 w 5876"/>
              <a:gd name="T123" fmla="*/ 2147483647 h 3421"/>
              <a:gd name="T124" fmla="*/ 2147483647 w 5876"/>
              <a:gd name="T125" fmla="*/ 2147483647 h 3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76"/>
              <a:gd name="T190" fmla="*/ 0 h 3421"/>
              <a:gd name="T191" fmla="*/ 5876 w 5876"/>
              <a:gd name="T192" fmla="*/ 3421 h 34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76" h="3421">
                <a:moveTo>
                  <a:pt x="35" y="513"/>
                </a:moveTo>
                <a:lnTo>
                  <a:pt x="289" y="379"/>
                </a:lnTo>
                <a:lnTo>
                  <a:pt x="350" y="347"/>
                </a:lnTo>
                <a:lnTo>
                  <a:pt x="410" y="318"/>
                </a:lnTo>
                <a:lnTo>
                  <a:pt x="468" y="291"/>
                </a:lnTo>
                <a:lnTo>
                  <a:pt x="525" y="267"/>
                </a:lnTo>
                <a:lnTo>
                  <a:pt x="579" y="244"/>
                </a:lnTo>
                <a:lnTo>
                  <a:pt x="630" y="224"/>
                </a:lnTo>
                <a:lnTo>
                  <a:pt x="681" y="206"/>
                </a:lnTo>
                <a:lnTo>
                  <a:pt x="731" y="191"/>
                </a:lnTo>
                <a:lnTo>
                  <a:pt x="779" y="176"/>
                </a:lnTo>
                <a:lnTo>
                  <a:pt x="825" y="162"/>
                </a:lnTo>
                <a:lnTo>
                  <a:pt x="915" y="138"/>
                </a:lnTo>
                <a:lnTo>
                  <a:pt x="1001" y="118"/>
                </a:lnTo>
                <a:lnTo>
                  <a:pt x="1087" y="103"/>
                </a:lnTo>
                <a:lnTo>
                  <a:pt x="1171" y="89"/>
                </a:lnTo>
                <a:lnTo>
                  <a:pt x="1257" y="80"/>
                </a:lnTo>
                <a:lnTo>
                  <a:pt x="1347" y="75"/>
                </a:lnTo>
                <a:lnTo>
                  <a:pt x="1442" y="75"/>
                </a:lnTo>
                <a:lnTo>
                  <a:pt x="1634" y="80"/>
                </a:lnTo>
                <a:lnTo>
                  <a:pt x="1827" y="91"/>
                </a:lnTo>
                <a:lnTo>
                  <a:pt x="1921" y="98"/>
                </a:lnTo>
                <a:lnTo>
                  <a:pt x="2014" y="109"/>
                </a:lnTo>
                <a:lnTo>
                  <a:pt x="2107" y="123"/>
                </a:lnTo>
                <a:lnTo>
                  <a:pt x="2200" y="141"/>
                </a:lnTo>
                <a:lnTo>
                  <a:pt x="2295" y="163"/>
                </a:lnTo>
                <a:lnTo>
                  <a:pt x="2390" y="192"/>
                </a:lnTo>
                <a:lnTo>
                  <a:pt x="2490" y="229"/>
                </a:lnTo>
                <a:lnTo>
                  <a:pt x="2593" y="269"/>
                </a:lnTo>
                <a:lnTo>
                  <a:pt x="2691" y="311"/>
                </a:lnTo>
                <a:lnTo>
                  <a:pt x="2788" y="351"/>
                </a:lnTo>
                <a:lnTo>
                  <a:pt x="2877" y="391"/>
                </a:lnTo>
                <a:lnTo>
                  <a:pt x="2964" y="433"/>
                </a:lnTo>
                <a:lnTo>
                  <a:pt x="3047" y="475"/>
                </a:lnTo>
                <a:lnTo>
                  <a:pt x="3090" y="499"/>
                </a:lnTo>
                <a:lnTo>
                  <a:pt x="3132" y="526"/>
                </a:lnTo>
                <a:lnTo>
                  <a:pt x="3179" y="553"/>
                </a:lnTo>
                <a:lnTo>
                  <a:pt x="3224" y="584"/>
                </a:lnTo>
                <a:lnTo>
                  <a:pt x="3272" y="616"/>
                </a:lnTo>
                <a:lnTo>
                  <a:pt x="3322" y="650"/>
                </a:lnTo>
                <a:lnTo>
                  <a:pt x="3423" y="722"/>
                </a:lnTo>
                <a:lnTo>
                  <a:pt x="3530" y="800"/>
                </a:lnTo>
                <a:lnTo>
                  <a:pt x="3639" y="882"/>
                </a:lnTo>
                <a:lnTo>
                  <a:pt x="3753" y="966"/>
                </a:lnTo>
                <a:lnTo>
                  <a:pt x="3866" y="1054"/>
                </a:lnTo>
                <a:lnTo>
                  <a:pt x="3983" y="1149"/>
                </a:lnTo>
                <a:lnTo>
                  <a:pt x="4041" y="1200"/>
                </a:lnTo>
                <a:lnTo>
                  <a:pt x="4100" y="1251"/>
                </a:lnTo>
                <a:lnTo>
                  <a:pt x="4160" y="1305"/>
                </a:lnTo>
                <a:lnTo>
                  <a:pt x="4222" y="1362"/>
                </a:lnTo>
                <a:lnTo>
                  <a:pt x="4282" y="1420"/>
                </a:lnTo>
                <a:lnTo>
                  <a:pt x="4345" y="1480"/>
                </a:lnTo>
                <a:lnTo>
                  <a:pt x="4409" y="1544"/>
                </a:lnTo>
                <a:lnTo>
                  <a:pt x="4473" y="1611"/>
                </a:lnTo>
                <a:lnTo>
                  <a:pt x="4540" y="1681"/>
                </a:lnTo>
                <a:lnTo>
                  <a:pt x="4609" y="1752"/>
                </a:lnTo>
                <a:lnTo>
                  <a:pt x="4678" y="1829"/>
                </a:lnTo>
                <a:lnTo>
                  <a:pt x="4749" y="1907"/>
                </a:lnTo>
                <a:lnTo>
                  <a:pt x="4887" y="2068"/>
                </a:lnTo>
                <a:lnTo>
                  <a:pt x="4956" y="2153"/>
                </a:lnTo>
                <a:lnTo>
                  <a:pt x="5024" y="2239"/>
                </a:lnTo>
                <a:lnTo>
                  <a:pt x="5159" y="2416"/>
                </a:lnTo>
                <a:lnTo>
                  <a:pt x="5223" y="2504"/>
                </a:lnTo>
                <a:lnTo>
                  <a:pt x="5285" y="2593"/>
                </a:lnTo>
                <a:lnTo>
                  <a:pt x="5344" y="2680"/>
                </a:lnTo>
                <a:lnTo>
                  <a:pt x="5402" y="2764"/>
                </a:lnTo>
                <a:lnTo>
                  <a:pt x="5456" y="2846"/>
                </a:lnTo>
                <a:lnTo>
                  <a:pt x="5506" y="2921"/>
                </a:lnTo>
                <a:lnTo>
                  <a:pt x="5597" y="3064"/>
                </a:lnTo>
                <a:lnTo>
                  <a:pt x="5636" y="3129"/>
                </a:lnTo>
                <a:lnTo>
                  <a:pt x="5673" y="3191"/>
                </a:lnTo>
                <a:lnTo>
                  <a:pt x="5710" y="3250"/>
                </a:lnTo>
                <a:lnTo>
                  <a:pt x="5744" y="3308"/>
                </a:lnTo>
                <a:lnTo>
                  <a:pt x="5811" y="3421"/>
                </a:lnTo>
                <a:lnTo>
                  <a:pt x="5876" y="3383"/>
                </a:lnTo>
                <a:lnTo>
                  <a:pt x="5809" y="3270"/>
                </a:lnTo>
                <a:lnTo>
                  <a:pt x="5775" y="3212"/>
                </a:lnTo>
                <a:lnTo>
                  <a:pt x="5739" y="3152"/>
                </a:lnTo>
                <a:lnTo>
                  <a:pt x="5739" y="3150"/>
                </a:lnTo>
                <a:lnTo>
                  <a:pt x="5701" y="3089"/>
                </a:lnTo>
                <a:lnTo>
                  <a:pt x="5661" y="3023"/>
                </a:lnTo>
                <a:lnTo>
                  <a:pt x="5660" y="3023"/>
                </a:lnTo>
                <a:lnTo>
                  <a:pt x="5569" y="2881"/>
                </a:lnTo>
                <a:lnTo>
                  <a:pt x="5519" y="2805"/>
                </a:lnTo>
                <a:lnTo>
                  <a:pt x="5519" y="2803"/>
                </a:lnTo>
                <a:lnTo>
                  <a:pt x="5465" y="2722"/>
                </a:lnTo>
                <a:lnTo>
                  <a:pt x="5407" y="2637"/>
                </a:lnTo>
                <a:lnTo>
                  <a:pt x="5348" y="2550"/>
                </a:lnTo>
                <a:lnTo>
                  <a:pt x="5285" y="2461"/>
                </a:lnTo>
                <a:lnTo>
                  <a:pt x="5283" y="2461"/>
                </a:lnTo>
                <a:lnTo>
                  <a:pt x="5219" y="2372"/>
                </a:lnTo>
                <a:lnTo>
                  <a:pt x="5219" y="2371"/>
                </a:lnTo>
                <a:lnTo>
                  <a:pt x="5085" y="2193"/>
                </a:lnTo>
                <a:lnTo>
                  <a:pt x="5083" y="2192"/>
                </a:lnTo>
                <a:lnTo>
                  <a:pt x="5014" y="2105"/>
                </a:lnTo>
                <a:lnTo>
                  <a:pt x="4945" y="2020"/>
                </a:lnTo>
                <a:lnTo>
                  <a:pt x="4945" y="2018"/>
                </a:lnTo>
                <a:lnTo>
                  <a:pt x="4805" y="1856"/>
                </a:lnTo>
                <a:lnTo>
                  <a:pt x="4804" y="1856"/>
                </a:lnTo>
                <a:lnTo>
                  <a:pt x="4734" y="1778"/>
                </a:lnTo>
                <a:lnTo>
                  <a:pt x="4665" y="1702"/>
                </a:lnTo>
                <a:lnTo>
                  <a:pt x="4665" y="1700"/>
                </a:lnTo>
                <a:lnTo>
                  <a:pt x="4595" y="1629"/>
                </a:lnTo>
                <a:lnTo>
                  <a:pt x="4529" y="1558"/>
                </a:lnTo>
                <a:lnTo>
                  <a:pt x="4527" y="1558"/>
                </a:lnTo>
                <a:lnTo>
                  <a:pt x="4462" y="1492"/>
                </a:lnTo>
                <a:lnTo>
                  <a:pt x="4398" y="1427"/>
                </a:lnTo>
                <a:lnTo>
                  <a:pt x="4335" y="1366"/>
                </a:lnTo>
                <a:lnTo>
                  <a:pt x="4335" y="1365"/>
                </a:lnTo>
                <a:lnTo>
                  <a:pt x="4273" y="1307"/>
                </a:lnTo>
                <a:lnTo>
                  <a:pt x="4272" y="1307"/>
                </a:lnTo>
                <a:lnTo>
                  <a:pt x="4210" y="1250"/>
                </a:lnTo>
                <a:lnTo>
                  <a:pt x="4150" y="1196"/>
                </a:lnTo>
                <a:lnTo>
                  <a:pt x="4091" y="1143"/>
                </a:lnTo>
                <a:lnTo>
                  <a:pt x="4090" y="1142"/>
                </a:lnTo>
                <a:lnTo>
                  <a:pt x="4031" y="1092"/>
                </a:lnTo>
                <a:lnTo>
                  <a:pt x="3914" y="996"/>
                </a:lnTo>
                <a:lnTo>
                  <a:pt x="3912" y="995"/>
                </a:lnTo>
                <a:lnTo>
                  <a:pt x="3798" y="905"/>
                </a:lnTo>
                <a:lnTo>
                  <a:pt x="3685" y="821"/>
                </a:lnTo>
                <a:lnTo>
                  <a:pt x="3575" y="739"/>
                </a:lnTo>
                <a:lnTo>
                  <a:pt x="3468" y="662"/>
                </a:lnTo>
                <a:lnTo>
                  <a:pt x="3467" y="662"/>
                </a:lnTo>
                <a:lnTo>
                  <a:pt x="3365" y="589"/>
                </a:lnTo>
                <a:lnTo>
                  <a:pt x="3365" y="587"/>
                </a:lnTo>
                <a:lnTo>
                  <a:pt x="3315" y="553"/>
                </a:lnTo>
                <a:lnTo>
                  <a:pt x="3267" y="521"/>
                </a:lnTo>
                <a:lnTo>
                  <a:pt x="3266" y="521"/>
                </a:lnTo>
                <a:lnTo>
                  <a:pt x="3219" y="490"/>
                </a:lnTo>
                <a:lnTo>
                  <a:pt x="3173" y="462"/>
                </a:lnTo>
                <a:lnTo>
                  <a:pt x="3171" y="460"/>
                </a:lnTo>
                <a:lnTo>
                  <a:pt x="3127" y="434"/>
                </a:lnTo>
                <a:lnTo>
                  <a:pt x="3126" y="434"/>
                </a:lnTo>
                <a:lnTo>
                  <a:pt x="3082" y="410"/>
                </a:lnTo>
                <a:lnTo>
                  <a:pt x="3082" y="409"/>
                </a:lnTo>
                <a:lnTo>
                  <a:pt x="2998" y="365"/>
                </a:lnTo>
                <a:lnTo>
                  <a:pt x="2996" y="365"/>
                </a:lnTo>
                <a:lnTo>
                  <a:pt x="2910" y="323"/>
                </a:lnTo>
                <a:lnTo>
                  <a:pt x="2908" y="323"/>
                </a:lnTo>
                <a:lnTo>
                  <a:pt x="2818" y="283"/>
                </a:lnTo>
                <a:lnTo>
                  <a:pt x="2818" y="282"/>
                </a:lnTo>
                <a:lnTo>
                  <a:pt x="2721" y="240"/>
                </a:lnTo>
                <a:lnTo>
                  <a:pt x="2622" y="199"/>
                </a:lnTo>
                <a:lnTo>
                  <a:pt x="2620" y="199"/>
                </a:lnTo>
                <a:lnTo>
                  <a:pt x="2517" y="158"/>
                </a:lnTo>
                <a:lnTo>
                  <a:pt x="2516" y="158"/>
                </a:lnTo>
                <a:lnTo>
                  <a:pt x="2415" y="122"/>
                </a:lnTo>
                <a:lnTo>
                  <a:pt x="2414" y="121"/>
                </a:lnTo>
                <a:lnTo>
                  <a:pt x="2316" y="91"/>
                </a:lnTo>
                <a:lnTo>
                  <a:pt x="2313" y="91"/>
                </a:lnTo>
                <a:lnTo>
                  <a:pt x="2217" y="68"/>
                </a:lnTo>
                <a:lnTo>
                  <a:pt x="2215" y="68"/>
                </a:lnTo>
                <a:lnTo>
                  <a:pt x="2121" y="49"/>
                </a:lnTo>
                <a:lnTo>
                  <a:pt x="2118" y="48"/>
                </a:lnTo>
                <a:lnTo>
                  <a:pt x="2024" y="34"/>
                </a:lnTo>
                <a:lnTo>
                  <a:pt x="1930" y="23"/>
                </a:lnTo>
                <a:lnTo>
                  <a:pt x="1927" y="23"/>
                </a:lnTo>
                <a:lnTo>
                  <a:pt x="1832" y="15"/>
                </a:lnTo>
                <a:lnTo>
                  <a:pt x="1638" y="5"/>
                </a:lnTo>
                <a:lnTo>
                  <a:pt x="1637" y="5"/>
                </a:lnTo>
                <a:lnTo>
                  <a:pt x="1443" y="0"/>
                </a:lnTo>
                <a:lnTo>
                  <a:pt x="1344" y="0"/>
                </a:lnTo>
                <a:lnTo>
                  <a:pt x="1252" y="5"/>
                </a:lnTo>
                <a:lnTo>
                  <a:pt x="1250" y="5"/>
                </a:lnTo>
                <a:lnTo>
                  <a:pt x="1162" y="14"/>
                </a:lnTo>
                <a:lnTo>
                  <a:pt x="1160" y="14"/>
                </a:lnTo>
                <a:lnTo>
                  <a:pt x="1074" y="28"/>
                </a:lnTo>
                <a:lnTo>
                  <a:pt x="1073" y="29"/>
                </a:lnTo>
                <a:lnTo>
                  <a:pt x="986" y="45"/>
                </a:lnTo>
                <a:lnTo>
                  <a:pt x="985" y="45"/>
                </a:lnTo>
                <a:lnTo>
                  <a:pt x="897" y="65"/>
                </a:lnTo>
                <a:lnTo>
                  <a:pt x="896" y="65"/>
                </a:lnTo>
                <a:lnTo>
                  <a:pt x="805" y="89"/>
                </a:lnTo>
                <a:lnTo>
                  <a:pt x="757" y="103"/>
                </a:lnTo>
                <a:lnTo>
                  <a:pt x="756" y="103"/>
                </a:lnTo>
                <a:lnTo>
                  <a:pt x="708" y="118"/>
                </a:lnTo>
                <a:lnTo>
                  <a:pt x="658" y="135"/>
                </a:lnTo>
                <a:lnTo>
                  <a:pt x="657" y="136"/>
                </a:lnTo>
                <a:lnTo>
                  <a:pt x="605" y="153"/>
                </a:lnTo>
                <a:lnTo>
                  <a:pt x="604" y="153"/>
                </a:lnTo>
                <a:lnTo>
                  <a:pt x="551" y="174"/>
                </a:lnTo>
                <a:lnTo>
                  <a:pt x="496" y="196"/>
                </a:lnTo>
                <a:lnTo>
                  <a:pt x="494" y="197"/>
                </a:lnTo>
                <a:lnTo>
                  <a:pt x="438" y="223"/>
                </a:lnTo>
                <a:lnTo>
                  <a:pt x="437" y="223"/>
                </a:lnTo>
                <a:lnTo>
                  <a:pt x="377" y="250"/>
                </a:lnTo>
                <a:lnTo>
                  <a:pt x="317" y="279"/>
                </a:lnTo>
                <a:lnTo>
                  <a:pt x="316" y="279"/>
                </a:lnTo>
                <a:lnTo>
                  <a:pt x="254" y="311"/>
                </a:lnTo>
                <a:lnTo>
                  <a:pt x="0" y="445"/>
                </a:lnTo>
                <a:lnTo>
                  <a:pt x="35" y="513"/>
                </a:lnTo>
                <a:close/>
              </a:path>
            </a:pathLst>
          </a:custGeom>
          <a:solidFill>
            <a:schemeClr val="accent2"/>
          </a:solidFill>
          <a:ln w="9525">
            <a:solidFill>
              <a:schemeClr val="accent2"/>
            </a:solidFill>
            <a:round/>
            <a:headEnd/>
            <a:tailEnd/>
          </a:ln>
        </p:spPr>
        <p:txBody>
          <a:bodyPr/>
          <a:lstStyle/>
          <a:p>
            <a:endParaRPr lang="de-DE"/>
          </a:p>
        </p:txBody>
      </p:sp>
      <p:sp>
        <p:nvSpPr>
          <p:cNvPr id="66566" name="Freeform 36"/>
          <p:cNvSpPr>
            <a:spLocks/>
          </p:cNvSpPr>
          <p:nvPr/>
        </p:nvSpPr>
        <p:spPr bwMode="auto">
          <a:xfrm>
            <a:off x="1133475" y="1738313"/>
            <a:ext cx="6291263" cy="4530725"/>
          </a:xfrm>
          <a:custGeom>
            <a:avLst/>
            <a:gdLst>
              <a:gd name="T0" fmla="*/ 0 w 7924"/>
              <a:gd name="T1" fmla="*/ 0 h 5708"/>
              <a:gd name="T2" fmla="*/ 0 w 7924"/>
              <a:gd name="T3" fmla="*/ 2147483647 h 5708"/>
              <a:gd name="T4" fmla="*/ 2147483647 w 7924"/>
              <a:gd name="T5" fmla="*/ 2147483647 h 5708"/>
              <a:gd name="T6" fmla="*/ 2147483647 w 7924"/>
              <a:gd name="T7" fmla="*/ 2147483647 h 5708"/>
              <a:gd name="T8" fmla="*/ 2147483647 w 7924"/>
              <a:gd name="T9" fmla="*/ 2147483647 h 5708"/>
              <a:gd name="T10" fmla="*/ 2147483647 w 7924"/>
              <a:gd name="T11" fmla="*/ 0 h 5708"/>
              <a:gd name="T12" fmla="*/ 0 w 7924"/>
              <a:gd name="T13" fmla="*/ 0 h 5708"/>
              <a:gd name="T14" fmla="*/ 0 60000 65536"/>
              <a:gd name="T15" fmla="*/ 0 60000 65536"/>
              <a:gd name="T16" fmla="*/ 0 60000 65536"/>
              <a:gd name="T17" fmla="*/ 0 60000 65536"/>
              <a:gd name="T18" fmla="*/ 0 60000 65536"/>
              <a:gd name="T19" fmla="*/ 0 60000 65536"/>
              <a:gd name="T20" fmla="*/ 0 60000 65536"/>
              <a:gd name="T21" fmla="*/ 0 w 7924"/>
              <a:gd name="T22" fmla="*/ 0 h 5708"/>
              <a:gd name="T23" fmla="*/ 7924 w 7924"/>
              <a:gd name="T24" fmla="*/ 5708 h 57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24" h="5708">
                <a:moveTo>
                  <a:pt x="0" y="0"/>
                </a:moveTo>
                <a:lnTo>
                  <a:pt x="0" y="5708"/>
                </a:lnTo>
                <a:lnTo>
                  <a:pt x="7924" y="5708"/>
                </a:lnTo>
                <a:lnTo>
                  <a:pt x="7924" y="5632"/>
                </a:lnTo>
                <a:lnTo>
                  <a:pt x="75" y="5632"/>
                </a:lnTo>
                <a:lnTo>
                  <a:pt x="75" y="0"/>
                </a:lnTo>
                <a:lnTo>
                  <a:pt x="0" y="0"/>
                </a:lnTo>
                <a:close/>
              </a:path>
            </a:pathLst>
          </a:custGeom>
          <a:solidFill>
            <a:srgbClr val="777777"/>
          </a:solidFill>
          <a:ln w="9525">
            <a:noFill/>
            <a:round/>
            <a:headEnd/>
            <a:tailEnd/>
          </a:ln>
        </p:spPr>
        <p:txBody>
          <a:bodyPr/>
          <a:lstStyle/>
          <a:p>
            <a:endParaRPr lang="de-DE"/>
          </a:p>
        </p:txBody>
      </p:sp>
      <p:sp>
        <p:nvSpPr>
          <p:cNvPr id="66567" name="Freeform 37"/>
          <p:cNvSpPr>
            <a:spLocks/>
          </p:cNvSpPr>
          <p:nvPr/>
        </p:nvSpPr>
        <p:spPr bwMode="auto">
          <a:xfrm>
            <a:off x="1044575" y="1738313"/>
            <a:ext cx="238125" cy="236537"/>
          </a:xfrm>
          <a:custGeom>
            <a:avLst/>
            <a:gdLst>
              <a:gd name="T0" fmla="*/ 2147483647 w 298"/>
              <a:gd name="T1" fmla="*/ 2147483647 h 297"/>
              <a:gd name="T2" fmla="*/ 2147483647 w 298"/>
              <a:gd name="T3" fmla="*/ 0 h 297"/>
              <a:gd name="T4" fmla="*/ 0 w 298"/>
              <a:gd name="T5" fmla="*/ 2147483647 h 297"/>
              <a:gd name="T6" fmla="*/ 2147483647 w 298"/>
              <a:gd name="T7" fmla="*/ 2147483647 h 297"/>
              <a:gd name="T8" fmla="*/ 0 60000 65536"/>
              <a:gd name="T9" fmla="*/ 0 60000 65536"/>
              <a:gd name="T10" fmla="*/ 0 60000 65536"/>
              <a:gd name="T11" fmla="*/ 0 60000 65536"/>
              <a:gd name="T12" fmla="*/ 0 w 298"/>
              <a:gd name="T13" fmla="*/ 0 h 297"/>
              <a:gd name="T14" fmla="*/ 298 w 298"/>
              <a:gd name="T15" fmla="*/ 297 h 297"/>
            </a:gdLst>
            <a:ahLst/>
            <a:cxnLst>
              <a:cxn ang="T8">
                <a:pos x="T0" y="T1"/>
              </a:cxn>
              <a:cxn ang="T9">
                <a:pos x="T2" y="T3"/>
              </a:cxn>
              <a:cxn ang="T10">
                <a:pos x="T4" y="T5"/>
              </a:cxn>
              <a:cxn ang="T11">
                <a:pos x="T6" y="T7"/>
              </a:cxn>
            </a:cxnLst>
            <a:rect l="T12" t="T13" r="T14" b="T15"/>
            <a:pathLst>
              <a:path w="298" h="297">
                <a:moveTo>
                  <a:pt x="298" y="297"/>
                </a:moveTo>
                <a:lnTo>
                  <a:pt x="150" y="0"/>
                </a:lnTo>
                <a:lnTo>
                  <a:pt x="0" y="297"/>
                </a:lnTo>
                <a:lnTo>
                  <a:pt x="298" y="297"/>
                </a:lnTo>
                <a:close/>
              </a:path>
            </a:pathLst>
          </a:custGeom>
          <a:solidFill>
            <a:srgbClr val="777777"/>
          </a:solidFill>
          <a:ln w="9525">
            <a:noFill/>
            <a:round/>
            <a:headEnd/>
            <a:tailEnd/>
          </a:ln>
        </p:spPr>
        <p:txBody>
          <a:bodyPr/>
          <a:lstStyle/>
          <a:p>
            <a:endParaRPr lang="de-DE"/>
          </a:p>
        </p:txBody>
      </p:sp>
      <p:sp>
        <p:nvSpPr>
          <p:cNvPr id="66568" name="Freeform 38"/>
          <p:cNvSpPr>
            <a:spLocks/>
          </p:cNvSpPr>
          <p:nvPr/>
        </p:nvSpPr>
        <p:spPr bwMode="auto">
          <a:xfrm>
            <a:off x="996950" y="1671638"/>
            <a:ext cx="333375" cy="333375"/>
          </a:xfrm>
          <a:custGeom>
            <a:avLst/>
            <a:gdLst>
              <a:gd name="T0" fmla="*/ 2147483647 w 422"/>
              <a:gd name="T1" fmla="*/ 2147483647 h 419"/>
              <a:gd name="T2" fmla="*/ 2147483647 w 422"/>
              <a:gd name="T3" fmla="*/ 0 h 419"/>
              <a:gd name="T4" fmla="*/ 0 w 422"/>
              <a:gd name="T5" fmla="*/ 2147483647 h 419"/>
              <a:gd name="T6" fmla="*/ 2147483647 w 422"/>
              <a:gd name="T7" fmla="*/ 2147483647 h 419"/>
              <a:gd name="T8" fmla="*/ 2147483647 w 422"/>
              <a:gd name="T9" fmla="*/ 2147483647 h 419"/>
              <a:gd name="T10" fmla="*/ 2147483647 w 422"/>
              <a:gd name="T11" fmla="*/ 2147483647 h 419"/>
              <a:gd name="T12" fmla="*/ 2147483647 w 422"/>
              <a:gd name="T13" fmla="*/ 2147483647 h 419"/>
              <a:gd name="T14" fmla="*/ 2147483647 w 422"/>
              <a:gd name="T15" fmla="*/ 2147483647 h 419"/>
              <a:gd name="T16" fmla="*/ 2147483647 w 422"/>
              <a:gd name="T17" fmla="*/ 2147483647 h 4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2"/>
              <a:gd name="T28" fmla="*/ 0 h 419"/>
              <a:gd name="T29" fmla="*/ 422 w 422"/>
              <a:gd name="T30" fmla="*/ 419 h 4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2" h="419">
                <a:moveTo>
                  <a:pt x="422" y="419"/>
                </a:moveTo>
                <a:lnTo>
                  <a:pt x="212" y="0"/>
                </a:lnTo>
                <a:lnTo>
                  <a:pt x="0" y="419"/>
                </a:lnTo>
                <a:lnTo>
                  <a:pt x="422" y="419"/>
                </a:lnTo>
                <a:lnTo>
                  <a:pt x="298" y="343"/>
                </a:lnTo>
                <a:lnTo>
                  <a:pt x="124" y="343"/>
                </a:lnTo>
                <a:lnTo>
                  <a:pt x="212" y="168"/>
                </a:lnTo>
                <a:lnTo>
                  <a:pt x="298" y="343"/>
                </a:lnTo>
                <a:lnTo>
                  <a:pt x="422" y="419"/>
                </a:lnTo>
                <a:close/>
              </a:path>
            </a:pathLst>
          </a:custGeom>
          <a:solidFill>
            <a:srgbClr val="777777"/>
          </a:solidFill>
          <a:ln w="9525">
            <a:noFill/>
            <a:round/>
            <a:headEnd/>
            <a:tailEnd/>
          </a:ln>
        </p:spPr>
        <p:txBody>
          <a:bodyPr/>
          <a:lstStyle/>
          <a:p>
            <a:endParaRPr lang="de-DE"/>
          </a:p>
        </p:txBody>
      </p:sp>
      <p:sp>
        <p:nvSpPr>
          <p:cNvPr id="66569" name="Freeform 39"/>
          <p:cNvSpPr>
            <a:spLocks/>
          </p:cNvSpPr>
          <p:nvPr/>
        </p:nvSpPr>
        <p:spPr bwMode="auto">
          <a:xfrm>
            <a:off x="7188200" y="6121400"/>
            <a:ext cx="234950" cy="236538"/>
          </a:xfrm>
          <a:custGeom>
            <a:avLst/>
            <a:gdLst>
              <a:gd name="T0" fmla="*/ 0 w 297"/>
              <a:gd name="T1" fmla="*/ 0 h 298"/>
              <a:gd name="T2" fmla="*/ 2147483647 w 297"/>
              <a:gd name="T3" fmla="*/ 2147483647 h 298"/>
              <a:gd name="T4" fmla="*/ 0 w 297"/>
              <a:gd name="T5" fmla="*/ 2147483647 h 298"/>
              <a:gd name="T6" fmla="*/ 0 w 297"/>
              <a:gd name="T7" fmla="*/ 0 h 298"/>
              <a:gd name="T8" fmla="*/ 0 60000 65536"/>
              <a:gd name="T9" fmla="*/ 0 60000 65536"/>
              <a:gd name="T10" fmla="*/ 0 60000 65536"/>
              <a:gd name="T11" fmla="*/ 0 60000 65536"/>
              <a:gd name="T12" fmla="*/ 0 w 297"/>
              <a:gd name="T13" fmla="*/ 0 h 298"/>
              <a:gd name="T14" fmla="*/ 297 w 297"/>
              <a:gd name="T15" fmla="*/ 298 h 298"/>
            </a:gdLst>
            <a:ahLst/>
            <a:cxnLst>
              <a:cxn ang="T8">
                <a:pos x="T0" y="T1"/>
              </a:cxn>
              <a:cxn ang="T9">
                <a:pos x="T2" y="T3"/>
              </a:cxn>
              <a:cxn ang="T10">
                <a:pos x="T4" y="T5"/>
              </a:cxn>
              <a:cxn ang="T11">
                <a:pos x="T6" y="T7"/>
              </a:cxn>
            </a:cxnLst>
            <a:rect l="T12" t="T13" r="T14" b="T15"/>
            <a:pathLst>
              <a:path w="297" h="298">
                <a:moveTo>
                  <a:pt x="0" y="0"/>
                </a:moveTo>
                <a:lnTo>
                  <a:pt x="297" y="148"/>
                </a:lnTo>
                <a:lnTo>
                  <a:pt x="0" y="298"/>
                </a:lnTo>
                <a:lnTo>
                  <a:pt x="0" y="0"/>
                </a:lnTo>
                <a:close/>
              </a:path>
            </a:pathLst>
          </a:custGeom>
          <a:solidFill>
            <a:srgbClr val="777777"/>
          </a:solidFill>
          <a:ln w="9525">
            <a:noFill/>
            <a:round/>
            <a:headEnd/>
            <a:tailEnd/>
          </a:ln>
        </p:spPr>
        <p:txBody>
          <a:bodyPr/>
          <a:lstStyle/>
          <a:p>
            <a:endParaRPr lang="de-DE"/>
          </a:p>
        </p:txBody>
      </p:sp>
      <p:sp>
        <p:nvSpPr>
          <p:cNvPr id="66570" name="Freeform 40"/>
          <p:cNvSpPr>
            <a:spLocks/>
          </p:cNvSpPr>
          <p:nvPr/>
        </p:nvSpPr>
        <p:spPr bwMode="auto">
          <a:xfrm>
            <a:off x="7158038" y="6072188"/>
            <a:ext cx="331787" cy="334962"/>
          </a:xfrm>
          <a:custGeom>
            <a:avLst/>
            <a:gdLst>
              <a:gd name="T0" fmla="*/ 2147483647 w 419"/>
              <a:gd name="T1" fmla="*/ 2147483647 h 422"/>
              <a:gd name="T2" fmla="*/ 2147483647 w 419"/>
              <a:gd name="T3" fmla="*/ 2147483647 h 422"/>
              <a:gd name="T4" fmla="*/ 2147483647 w 419"/>
              <a:gd name="T5" fmla="*/ 2147483647 h 422"/>
              <a:gd name="T6" fmla="*/ 2147483647 w 419"/>
              <a:gd name="T7" fmla="*/ 2147483647 h 422"/>
              <a:gd name="T8" fmla="*/ 0 w 419"/>
              <a:gd name="T9" fmla="*/ 0 h 422"/>
              <a:gd name="T10" fmla="*/ 0 w 419"/>
              <a:gd name="T11" fmla="*/ 2147483647 h 422"/>
              <a:gd name="T12" fmla="*/ 2147483647 w 419"/>
              <a:gd name="T13" fmla="*/ 2147483647 h 422"/>
              <a:gd name="T14" fmla="*/ 0 w 419"/>
              <a:gd name="T15" fmla="*/ 0 h 422"/>
              <a:gd name="T16" fmla="*/ 2147483647 w 419"/>
              <a:gd name="T17" fmla="*/ 2147483647 h 4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19"/>
              <a:gd name="T28" fmla="*/ 0 h 422"/>
              <a:gd name="T29" fmla="*/ 419 w 419"/>
              <a:gd name="T30" fmla="*/ 422 h 4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19" h="422">
                <a:moveTo>
                  <a:pt x="76" y="123"/>
                </a:moveTo>
                <a:lnTo>
                  <a:pt x="251" y="210"/>
                </a:lnTo>
                <a:lnTo>
                  <a:pt x="76" y="298"/>
                </a:lnTo>
                <a:lnTo>
                  <a:pt x="76" y="123"/>
                </a:lnTo>
                <a:lnTo>
                  <a:pt x="0" y="0"/>
                </a:lnTo>
                <a:lnTo>
                  <a:pt x="0" y="422"/>
                </a:lnTo>
                <a:lnTo>
                  <a:pt x="419" y="210"/>
                </a:lnTo>
                <a:lnTo>
                  <a:pt x="0" y="0"/>
                </a:lnTo>
                <a:lnTo>
                  <a:pt x="76" y="123"/>
                </a:lnTo>
                <a:close/>
              </a:path>
            </a:pathLst>
          </a:custGeom>
          <a:solidFill>
            <a:srgbClr val="777777"/>
          </a:solidFill>
          <a:ln w="9525">
            <a:noFill/>
            <a:round/>
            <a:headEnd/>
            <a:tailEnd/>
          </a:ln>
        </p:spPr>
        <p:txBody>
          <a:bodyPr/>
          <a:lstStyle/>
          <a:p>
            <a:endParaRPr lang="de-DE"/>
          </a:p>
        </p:txBody>
      </p:sp>
      <p:sp>
        <p:nvSpPr>
          <p:cNvPr id="66571" name="Rectangle 46"/>
          <p:cNvSpPr>
            <a:spLocks noChangeArrowheads="1"/>
          </p:cNvSpPr>
          <p:nvPr/>
        </p:nvSpPr>
        <p:spPr bwMode="auto">
          <a:xfrm>
            <a:off x="4819650" y="3363913"/>
            <a:ext cx="2022475" cy="488950"/>
          </a:xfrm>
          <a:prstGeom prst="rect">
            <a:avLst/>
          </a:prstGeom>
          <a:noFill/>
          <a:ln w="9525">
            <a:noFill/>
            <a:miter lim="800000"/>
            <a:headEnd/>
            <a:tailEnd/>
          </a:ln>
        </p:spPr>
        <p:txBody>
          <a:bodyPr wrap="none" lIns="0" tIns="0" rIns="0" bIns="0">
            <a:spAutoFit/>
          </a:bodyPr>
          <a:lstStyle/>
          <a:p>
            <a:pPr algn="ctr"/>
            <a:r>
              <a:rPr lang="en-US" sz="1600"/>
              <a:t>design point</a:t>
            </a:r>
            <a:br>
              <a:rPr lang="en-US" sz="1600"/>
            </a:br>
            <a:r>
              <a:rPr lang="en-US" sz="1600"/>
              <a:t>expected performance</a:t>
            </a:r>
            <a:endParaRPr lang="en-US"/>
          </a:p>
        </p:txBody>
      </p:sp>
      <p:sp>
        <p:nvSpPr>
          <p:cNvPr id="66572" name="Line 47"/>
          <p:cNvSpPr>
            <a:spLocks noChangeShapeType="1"/>
          </p:cNvSpPr>
          <p:nvPr/>
        </p:nvSpPr>
        <p:spPr bwMode="auto">
          <a:xfrm flipV="1">
            <a:off x="3714750" y="3516313"/>
            <a:ext cx="1400175" cy="438150"/>
          </a:xfrm>
          <a:prstGeom prst="line">
            <a:avLst/>
          </a:prstGeom>
          <a:noFill/>
          <a:ln w="9525">
            <a:solidFill>
              <a:schemeClr val="tx1"/>
            </a:solidFill>
            <a:round/>
            <a:headEnd/>
            <a:tailEnd/>
          </a:ln>
        </p:spPr>
        <p:txBody>
          <a:bodyPr wrap="none" anchor="ctr"/>
          <a:lstStyle/>
          <a:p>
            <a:endParaRPr lang="de-DE"/>
          </a:p>
        </p:txBody>
      </p:sp>
      <p:sp>
        <p:nvSpPr>
          <p:cNvPr id="66573" name="Text Box 48"/>
          <p:cNvSpPr txBox="1">
            <a:spLocks noChangeArrowheads="1"/>
          </p:cNvSpPr>
          <p:nvPr/>
        </p:nvSpPr>
        <p:spPr bwMode="auto">
          <a:xfrm>
            <a:off x="1893888" y="2654300"/>
            <a:ext cx="2300287" cy="396875"/>
          </a:xfrm>
          <a:prstGeom prst="rect">
            <a:avLst/>
          </a:prstGeom>
          <a:noFill/>
          <a:ln w="9525">
            <a:noFill/>
            <a:miter lim="800000"/>
            <a:headEnd/>
            <a:tailEnd/>
          </a:ln>
        </p:spPr>
        <p:txBody>
          <a:bodyPr wrap="none">
            <a:spAutoFit/>
          </a:bodyPr>
          <a:lstStyle/>
          <a:p>
            <a:pPr algn="ctr">
              <a:spcAft>
                <a:spcPct val="30000"/>
              </a:spcAft>
            </a:pPr>
            <a:r>
              <a:rPr lang="en-US" sz="2000">
                <a:solidFill>
                  <a:srgbClr val="006982"/>
                </a:solidFill>
                <a:cs typeface="Times New Roman" pitchFamily="18" charset="0"/>
              </a:rPr>
              <a:t>plant characteristic</a:t>
            </a:r>
          </a:p>
        </p:txBody>
      </p:sp>
      <p:sp>
        <p:nvSpPr>
          <p:cNvPr id="66574" name="Text Box 49"/>
          <p:cNvSpPr txBox="1">
            <a:spLocks noChangeArrowheads="1"/>
          </p:cNvSpPr>
          <p:nvPr/>
        </p:nvSpPr>
        <p:spPr bwMode="auto">
          <a:xfrm>
            <a:off x="4789488" y="4413250"/>
            <a:ext cx="1911350" cy="366713"/>
          </a:xfrm>
          <a:prstGeom prst="rect">
            <a:avLst/>
          </a:prstGeom>
          <a:noFill/>
          <a:ln w="9525">
            <a:noFill/>
            <a:miter lim="800000"/>
            <a:headEnd/>
            <a:tailEnd/>
          </a:ln>
        </p:spPr>
        <p:txBody>
          <a:bodyPr wrap="none">
            <a:spAutoFit/>
          </a:bodyPr>
          <a:lstStyle/>
          <a:p>
            <a:pPr algn="ctr">
              <a:spcAft>
                <a:spcPct val="30000"/>
              </a:spcAft>
            </a:pPr>
            <a:r>
              <a:rPr lang="en-US">
                <a:solidFill>
                  <a:schemeClr val="accent2"/>
                </a:solidFill>
                <a:cs typeface="Times New Roman" pitchFamily="18" charset="0"/>
              </a:rPr>
              <a:t>fan characteristic</a:t>
            </a:r>
          </a:p>
        </p:txBody>
      </p:sp>
      <p:sp>
        <p:nvSpPr>
          <p:cNvPr id="66575" name="Rectangle 50"/>
          <p:cNvSpPr>
            <a:spLocks noChangeArrowheads="1"/>
          </p:cNvSpPr>
          <p:nvPr/>
        </p:nvSpPr>
        <p:spPr bwMode="auto">
          <a:xfrm>
            <a:off x="5756275" y="4976813"/>
            <a:ext cx="1468438" cy="244475"/>
          </a:xfrm>
          <a:prstGeom prst="rect">
            <a:avLst/>
          </a:prstGeom>
          <a:noFill/>
          <a:ln w="9525">
            <a:noFill/>
            <a:miter lim="800000"/>
            <a:headEnd/>
            <a:tailEnd/>
          </a:ln>
        </p:spPr>
        <p:txBody>
          <a:bodyPr wrap="none" lIns="0" tIns="0" rIns="0" bIns="0">
            <a:spAutoFit/>
          </a:bodyPr>
          <a:lstStyle/>
          <a:p>
            <a:pPr algn="ctr"/>
            <a:r>
              <a:rPr lang="en-US" sz="1600"/>
              <a:t>100% fan speed</a:t>
            </a:r>
          </a:p>
        </p:txBody>
      </p:sp>
      <p:sp>
        <p:nvSpPr>
          <p:cNvPr id="66576" name="Line 51"/>
          <p:cNvSpPr>
            <a:spLocks noChangeShapeType="1"/>
          </p:cNvSpPr>
          <p:nvPr/>
        </p:nvSpPr>
        <p:spPr bwMode="auto">
          <a:xfrm flipV="1">
            <a:off x="5203825" y="5129213"/>
            <a:ext cx="552450" cy="219075"/>
          </a:xfrm>
          <a:prstGeom prst="line">
            <a:avLst/>
          </a:prstGeom>
          <a:noFill/>
          <a:ln w="9525">
            <a:solidFill>
              <a:schemeClr val="tx1"/>
            </a:solidFill>
            <a:round/>
            <a:headEnd/>
            <a:tailEnd/>
          </a:ln>
        </p:spPr>
        <p:txBody>
          <a:bodyPr wrap="none" anchor="ctr"/>
          <a:lstStyle/>
          <a:p>
            <a:endParaRPr lang="de-DE"/>
          </a:p>
        </p:txBody>
      </p:sp>
      <p:sp>
        <p:nvSpPr>
          <p:cNvPr id="66577" name="Line 52"/>
          <p:cNvSpPr>
            <a:spLocks noChangeShapeType="1"/>
          </p:cNvSpPr>
          <p:nvPr/>
        </p:nvSpPr>
        <p:spPr bwMode="auto">
          <a:xfrm rot="5400000" flipV="1">
            <a:off x="2362201" y="2670175"/>
            <a:ext cx="0" cy="2587625"/>
          </a:xfrm>
          <a:prstGeom prst="line">
            <a:avLst/>
          </a:prstGeom>
          <a:noFill/>
          <a:ln w="25400">
            <a:solidFill>
              <a:srgbClr val="00FF00"/>
            </a:solidFill>
            <a:round/>
            <a:headEnd/>
            <a:tailEnd/>
          </a:ln>
        </p:spPr>
        <p:txBody>
          <a:bodyPr wrap="none" anchor="ctr"/>
          <a:lstStyle/>
          <a:p>
            <a:endParaRPr lang="de-DE"/>
          </a:p>
        </p:txBody>
      </p:sp>
      <p:sp>
        <p:nvSpPr>
          <p:cNvPr id="66578" name="Text Box 27"/>
          <p:cNvSpPr txBox="1">
            <a:spLocks noChangeArrowheads="1"/>
          </p:cNvSpPr>
          <p:nvPr/>
        </p:nvSpPr>
        <p:spPr bwMode="auto">
          <a:xfrm>
            <a:off x="4152900" y="6267450"/>
            <a:ext cx="444500" cy="396875"/>
          </a:xfrm>
          <a:prstGeom prst="rect">
            <a:avLst/>
          </a:prstGeom>
          <a:noFill/>
          <a:ln w="9525">
            <a:noFill/>
            <a:miter lim="800000"/>
            <a:headEnd/>
            <a:tailEnd/>
          </a:ln>
        </p:spPr>
        <p:txBody>
          <a:bodyPr wrap="none">
            <a:spAutoFit/>
          </a:bodyPr>
          <a:lstStyle/>
          <a:p>
            <a:pPr algn="ctr">
              <a:spcAft>
                <a:spcPct val="30000"/>
              </a:spcAft>
            </a:pPr>
            <a:r>
              <a:rPr lang="en-US" sz="2000" b="1">
                <a:solidFill>
                  <a:srgbClr val="00FF00"/>
                </a:solidFill>
                <a:cs typeface="Times New Roman" pitchFamily="18" charset="0"/>
              </a:rPr>
              <a:t>v</a:t>
            </a:r>
            <a:r>
              <a:rPr lang="en-US" sz="2000" b="1" baseline="-25000">
                <a:solidFill>
                  <a:srgbClr val="00FF00"/>
                </a:solidFill>
                <a:cs typeface="Times New Roman" pitchFamily="18" charset="0"/>
              </a:rPr>
              <a:t>D</a:t>
            </a:r>
          </a:p>
        </p:txBody>
      </p:sp>
      <p:sp>
        <p:nvSpPr>
          <p:cNvPr id="66579" name="Line 26"/>
          <p:cNvSpPr>
            <a:spLocks noChangeShapeType="1"/>
          </p:cNvSpPr>
          <p:nvPr/>
        </p:nvSpPr>
        <p:spPr bwMode="auto">
          <a:xfrm flipV="1">
            <a:off x="3717925" y="4083050"/>
            <a:ext cx="0" cy="2244725"/>
          </a:xfrm>
          <a:prstGeom prst="line">
            <a:avLst/>
          </a:prstGeom>
          <a:noFill/>
          <a:ln w="25400">
            <a:solidFill>
              <a:srgbClr val="00FF00"/>
            </a:solidFill>
            <a:round/>
            <a:headEnd/>
            <a:tailEnd/>
          </a:ln>
        </p:spPr>
        <p:txBody>
          <a:bodyPr wrap="none" anchor="ctr"/>
          <a:lstStyle/>
          <a:p>
            <a:endParaRPr lang="de-DE"/>
          </a:p>
        </p:txBody>
      </p:sp>
      <p:sp>
        <p:nvSpPr>
          <p:cNvPr id="66580" name="Text Box 53"/>
          <p:cNvSpPr txBox="1">
            <a:spLocks noChangeArrowheads="1"/>
          </p:cNvSpPr>
          <p:nvPr/>
        </p:nvSpPr>
        <p:spPr bwMode="auto">
          <a:xfrm>
            <a:off x="633413" y="3768725"/>
            <a:ext cx="458787" cy="396875"/>
          </a:xfrm>
          <a:prstGeom prst="rect">
            <a:avLst/>
          </a:prstGeom>
          <a:noFill/>
          <a:ln w="9525">
            <a:noFill/>
            <a:miter lim="800000"/>
            <a:headEnd/>
            <a:tailEnd/>
          </a:ln>
        </p:spPr>
        <p:txBody>
          <a:bodyPr wrap="none">
            <a:spAutoFit/>
          </a:bodyPr>
          <a:lstStyle/>
          <a:p>
            <a:pPr algn="ctr">
              <a:spcAft>
                <a:spcPct val="30000"/>
              </a:spcAft>
            </a:pPr>
            <a:r>
              <a:rPr lang="en-US" sz="2000" b="1">
                <a:solidFill>
                  <a:srgbClr val="00FF00"/>
                </a:solidFill>
                <a:cs typeface="Times New Roman" pitchFamily="18" charset="0"/>
              </a:rPr>
              <a:t>p</a:t>
            </a:r>
            <a:r>
              <a:rPr lang="en-US" sz="2000" b="1" baseline="-25000">
                <a:solidFill>
                  <a:srgbClr val="00FF00"/>
                </a:solidFill>
                <a:cs typeface="Times New Roman" pitchFamily="18" charset="0"/>
              </a:rPr>
              <a:t>D</a:t>
            </a:r>
          </a:p>
        </p:txBody>
      </p:sp>
      <p:sp>
        <p:nvSpPr>
          <p:cNvPr id="66581" name="Oval 9"/>
          <p:cNvSpPr>
            <a:spLocks noChangeArrowheads="1"/>
          </p:cNvSpPr>
          <p:nvPr/>
        </p:nvSpPr>
        <p:spPr bwMode="auto">
          <a:xfrm>
            <a:off x="3606800" y="3862388"/>
            <a:ext cx="215900" cy="203200"/>
          </a:xfrm>
          <a:prstGeom prst="ellipse">
            <a:avLst/>
          </a:prstGeom>
          <a:solidFill>
            <a:srgbClr val="00FF00"/>
          </a:solidFill>
          <a:ln w="28575">
            <a:solidFill>
              <a:srgbClr val="FF0000"/>
            </a:solidFill>
            <a:round/>
            <a:headEnd/>
            <a:tailEnd/>
          </a:ln>
        </p:spPr>
        <p:txBody>
          <a:bodyPr wrap="none" lIns="90000" tIns="46800" rIns="90000" bIns="46800" anchor="ctr"/>
          <a:lstStyle/>
          <a:p>
            <a:endParaRPr lang="en-US"/>
          </a:p>
        </p:txBody>
      </p:sp>
      <p:sp>
        <p:nvSpPr>
          <p:cNvPr id="66582" name="Rectangle 67"/>
          <p:cNvSpPr>
            <a:spLocks noChangeArrowheads="1"/>
          </p:cNvSpPr>
          <p:nvPr/>
        </p:nvSpPr>
        <p:spPr bwMode="auto">
          <a:xfrm>
            <a:off x="635000" y="1947863"/>
            <a:ext cx="495300" cy="396875"/>
          </a:xfrm>
          <a:prstGeom prst="rect">
            <a:avLst/>
          </a:prstGeom>
          <a:noFill/>
          <a:ln w="9525">
            <a:noFill/>
            <a:miter lim="800000"/>
            <a:headEnd/>
            <a:tailEnd/>
          </a:ln>
        </p:spPr>
        <p:txBody>
          <a:bodyPr wrap="none">
            <a:spAutoFit/>
          </a:bodyPr>
          <a:lstStyle/>
          <a:p>
            <a:pPr algn="ctr">
              <a:spcAft>
                <a:spcPct val="30000"/>
              </a:spcAft>
            </a:pPr>
            <a:r>
              <a:rPr lang="en-US" sz="2000" b="1">
                <a:latin typeface="Symbol" pitchFamily="18" charset="2"/>
              </a:rPr>
              <a:t>D</a:t>
            </a:r>
            <a:r>
              <a:rPr lang="en-US" sz="2000" b="1"/>
              <a:t>p</a:t>
            </a:r>
          </a:p>
        </p:txBody>
      </p:sp>
      <p:sp>
        <p:nvSpPr>
          <p:cNvPr id="66583" name="Rectangle 68"/>
          <p:cNvSpPr>
            <a:spLocks noChangeArrowheads="1"/>
          </p:cNvSpPr>
          <p:nvPr/>
        </p:nvSpPr>
        <p:spPr bwMode="auto">
          <a:xfrm>
            <a:off x="7464425" y="6253163"/>
            <a:ext cx="325438" cy="396875"/>
          </a:xfrm>
          <a:prstGeom prst="rect">
            <a:avLst/>
          </a:prstGeom>
          <a:noFill/>
          <a:ln w="9525">
            <a:noFill/>
            <a:miter lim="800000"/>
            <a:headEnd/>
            <a:tailEnd/>
          </a:ln>
        </p:spPr>
        <p:txBody>
          <a:bodyPr wrap="none">
            <a:spAutoFit/>
          </a:bodyPr>
          <a:lstStyle/>
          <a:p>
            <a:pPr algn="ctr">
              <a:spcAft>
                <a:spcPct val="30000"/>
              </a:spcAft>
            </a:pPr>
            <a:r>
              <a:rPr lang="en-US" sz="2000" b="1"/>
              <a:t>v</a:t>
            </a:r>
            <a:endParaRPr lang="en-US" sz="2000" b="1" baseline="-25000"/>
          </a:p>
        </p:txBody>
      </p:sp>
      <p:grpSp>
        <p:nvGrpSpPr>
          <p:cNvPr id="66584" name="Group 3"/>
          <p:cNvGrpSpPr>
            <a:grpSpLocks/>
          </p:cNvGrpSpPr>
          <p:nvPr/>
        </p:nvGrpSpPr>
        <p:grpSpPr bwMode="auto">
          <a:xfrm>
            <a:off x="3259138" y="3961631"/>
            <a:ext cx="1682750" cy="446088"/>
            <a:chOff x="4371956" y="3733800"/>
            <a:chExt cx="1684091" cy="446088"/>
          </a:xfrm>
        </p:grpSpPr>
        <p:sp>
          <p:nvSpPr>
            <p:cNvPr id="2" name="Rectangle 1"/>
            <p:cNvSpPr>
              <a:spLocks noChangeArrowheads="1"/>
            </p:cNvSpPr>
            <p:nvPr/>
          </p:nvSpPr>
          <p:spPr bwMode="auto">
            <a:xfrm>
              <a:off x="4371956" y="3733800"/>
              <a:ext cx="448032" cy="446088"/>
            </a:xfrm>
            <a:prstGeom prst="rect">
              <a:avLst/>
            </a:prstGeom>
            <a:pattFill prst="wdUpDiag">
              <a:fgClr>
                <a:srgbClr val="006982"/>
              </a:fgClr>
              <a:bgClr>
                <a:schemeClr val="bg1"/>
              </a:bgClr>
            </a:pattFill>
            <a:ln w="9525">
              <a:solidFill>
                <a:srgbClr val="006982"/>
              </a:solidFill>
              <a:miter lim="800000"/>
              <a:headEnd/>
              <a:tailEnd/>
            </a:ln>
          </p:spPr>
          <p:txBody>
            <a:bodyPr/>
            <a:lstStyle/>
            <a:p>
              <a:pPr marL="290513" indent="-290513" fontAlgn="auto">
                <a:spcBef>
                  <a:spcPts val="0"/>
                </a:spcBef>
                <a:spcAft>
                  <a:spcPts val="0"/>
                </a:spcAft>
                <a:defRPr/>
              </a:pPr>
              <a:endParaRPr lang="en-US">
                <a:latin typeface="+mn-lt"/>
                <a:cs typeface="+mn-cs"/>
              </a:endParaRPr>
            </a:p>
          </p:txBody>
        </p:sp>
        <p:sp>
          <p:nvSpPr>
            <p:cNvPr id="66613" name="Rectangle 46"/>
            <p:cNvSpPr>
              <a:spLocks noChangeArrowheads="1"/>
            </p:cNvSpPr>
            <p:nvPr/>
          </p:nvSpPr>
          <p:spPr bwMode="auto">
            <a:xfrm>
              <a:off x="4902604" y="3854450"/>
              <a:ext cx="1153443" cy="244475"/>
            </a:xfrm>
            <a:prstGeom prst="rect">
              <a:avLst/>
            </a:prstGeom>
            <a:solidFill>
              <a:srgbClr val="FFFFFF"/>
            </a:solidFill>
            <a:ln w="9525">
              <a:noFill/>
              <a:miter lim="800000"/>
              <a:headEnd/>
              <a:tailEnd/>
            </a:ln>
          </p:spPr>
          <p:txBody>
            <a:bodyPr wrap="none" lIns="0" tIns="0" rIns="0" bIns="0">
              <a:spAutoFit/>
            </a:bodyPr>
            <a:lstStyle/>
            <a:p>
              <a:pPr algn="ctr"/>
              <a:r>
                <a:rPr lang="en-US" sz="1600">
                  <a:solidFill>
                    <a:schemeClr val="accent2"/>
                  </a:solidFill>
                </a:rPr>
                <a:t>fan accuracy</a:t>
              </a:r>
              <a:endParaRPr lang="en-US">
                <a:solidFill>
                  <a:schemeClr val="accent2"/>
                </a:solidFill>
              </a:endParaRPr>
            </a:p>
          </p:txBody>
        </p:sp>
      </p:grpSp>
      <p:grpSp>
        <p:nvGrpSpPr>
          <p:cNvPr id="66585" name="Group 2"/>
          <p:cNvGrpSpPr>
            <a:grpSpLocks/>
          </p:cNvGrpSpPr>
          <p:nvPr/>
        </p:nvGrpSpPr>
        <p:grpSpPr bwMode="auto">
          <a:xfrm>
            <a:off x="2538413" y="4671101"/>
            <a:ext cx="1400175" cy="1330325"/>
            <a:chOff x="3408996" y="4524375"/>
            <a:chExt cx="1399568" cy="1330482"/>
          </a:xfrm>
        </p:grpSpPr>
        <p:sp>
          <p:nvSpPr>
            <p:cNvPr id="66609" name="Rectangle 46"/>
            <p:cNvSpPr>
              <a:spLocks noChangeArrowheads="1"/>
            </p:cNvSpPr>
            <p:nvPr/>
          </p:nvSpPr>
          <p:spPr bwMode="auto">
            <a:xfrm>
              <a:off x="3408996" y="5610353"/>
              <a:ext cx="1399568" cy="244504"/>
            </a:xfrm>
            <a:prstGeom prst="rect">
              <a:avLst/>
            </a:prstGeom>
            <a:noFill/>
            <a:ln w="9525">
              <a:noFill/>
              <a:miter lim="800000"/>
              <a:headEnd/>
              <a:tailEnd/>
            </a:ln>
          </p:spPr>
          <p:txBody>
            <a:bodyPr wrap="none" lIns="0" tIns="0" rIns="0" bIns="0">
              <a:spAutoFit/>
            </a:bodyPr>
            <a:lstStyle/>
            <a:p>
              <a:pPr algn="ctr"/>
              <a:r>
                <a:rPr lang="en-US" sz="1600"/>
                <a:t>measured point</a:t>
              </a:r>
              <a:endParaRPr lang="en-US"/>
            </a:p>
          </p:txBody>
        </p:sp>
        <p:sp>
          <p:nvSpPr>
            <p:cNvPr id="66610" name="Oval 9"/>
            <p:cNvSpPr>
              <a:spLocks noChangeArrowheads="1"/>
            </p:cNvSpPr>
            <p:nvPr/>
          </p:nvSpPr>
          <p:spPr bwMode="auto">
            <a:xfrm>
              <a:off x="3841750" y="4524375"/>
              <a:ext cx="215900" cy="203200"/>
            </a:xfrm>
            <a:prstGeom prst="ellipse">
              <a:avLst/>
            </a:prstGeom>
            <a:solidFill>
              <a:srgbClr val="006982"/>
            </a:solidFill>
            <a:ln w="28575">
              <a:solidFill>
                <a:srgbClr val="FF0000"/>
              </a:solidFill>
              <a:round/>
              <a:headEnd/>
              <a:tailEnd/>
            </a:ln>
          </p:spPr>
          <p:txBody>
            <a:bodyPr wrap="none" lIns="90000" tIns="46800" rIns="90000" bIns="46800" anchor="ctr"/>
            <a:lstStyle/>
            <a:p>
              <a:endParaRPr lang="en-US"/>
            </a:p>
          </p:txBody>
        </p:sp>
        <p:sp>
          <p:nvSpPr>
            <p:cNvPr id="66611" name="Line 47"/>
            <p:cNvSpPr>
              <a:spLocks noChangeShapeType="1"/>
            </p:cNvSpPr>
            <p:nvPr/>
          </p:nvSpPr>
          <p:spPr bwMode="auto">
            <a:xfrm flipV="1">
              <a:off x="3841750" y="4641373"/>
              <a:ext cx="107951" cy="968850"/>
            </a:xfrm>
            <a:prstGeom prst="line">
              <a:avLst/>
            </a:prstGeom>
            <a:noFill/>
            <a:ln w="9525">
              <a:solidFill>
                <a:schemeClr val="tx1"/>
              </a:solidFill>
              <a:round/>
              <a:headEnd/>
              <a:tailEnd/>
            </a:ln>
          </p:spPr>
          <p:txBody>
            <a:bodyPr wrap="none" anchor="ctr"/>
            <a:lstStyle/>
            <a:p>
              <a:endParaRPr lang="de-DE"/>
            </a:p>
          </p:txBody>
        </p:sp>
      </p:grpSp>
      <p:sp>
        <p:nvSpPr>
          <p:cNvPr id="66586" name="Rectangle 46"/>
          <p:cNvSpPr>
            <a:spLocks noChangeArrowheads="1"/>
          </p:cNvSpPr>
          <p:nvPr/>
        </p:nvSpPr>
        <p:spPr bwMode="auto">
          <a:xfrm>
            <a:off x="3938588" y="5389563"/>
            <a:ext cx="2825750" cy="1123950"/>
          </a:xfrm>
          <a:prstGeom prst="rect">
            <a:avLst/>
          </a:prstGeom>
          <a:solidFill>
            <a:srgbClr val="FFFFFF"/>
          </a:solidFill>
          <a:ln w="25400">
            <a:solidFill>
              <a:schemeClr val="tx2"/>
            </a:solidFill>
            <a:miter lim="800000"/>
            <a:headEnd/>
            <a:tailEnd/>
          </a:ln>
        </p:spPr>
        <p:txBody>
          <a:bodyPr lIns="0" tIns="0" rIns="0" bIns="0">
            <a:spAutoFit/>
          </a:bodyPr>
          <a:lstStyle/>
          <a:p>
            <a:pPr algn="ctr"/>
            <a:r>
              <a:rPr lang="en-US" sz="3600">
                <a:solidFill>
                  <a:schemeClr val="accent2"/>
                </a:solidFill>
              </a:rPr>
              <a:t>to be accepted</a:t>
            </a:r>
            <a:endParaRPr lang="en-US" sz="4000">
              <a:solidFill>
                <a:schemeClr val="accent2"/>
              </a:solidFill>
            </a:endParaRPr>
          </a:p>
        </p:txBody>
      </p:sp>
      <p:grpSp>
        <p:nvGrpSpPr>
          <p:cNvPr id="66587" name="Group 4"/>
          <p:cNvGrpSpPr>
            <a:grpSpLocks/>
          </p:cNvGrpSpPr>
          <p:nvPr/>
        </p:nvGrpSpPr>
        <p:grpSpPr bwMode="auto">
          <a:xfrm>
            <a:off x="1497013" y="4264521"/>
            <a:ext cx="2024062" cy="491770"/>
            <a:chOff x="2605368" y="4148931"/>
            <a:chExt cx="2023741" cy="490506"/>
          </a:xfrm>
        </p:grpSpPr>
        <p:sp>
          <p:nvSpPr>
            <p:cNvPr id="35" name="Rectangle 34"/>
            <p:cNvSpPr>
              <a:spLocks noChangeArrowheads="1"/>
            </p:cNvSpPr>
            <p:nvPr/>
          </p:nvSpPr>
          <p:spPr bwMode="auto">
            <a:xfrm>
              <a:off x="4181505" y="4194496"/>
              <a:ext cx="447604" cy="444941"/>
            </a:xfrm>
            <a:prstGeom prst="rect">
              <a:avLst/>
            </a:prstGeom>
            <a:pattFill prst="wdDnDiag">
              <a:fgClr>
                <a:schemeClr val="accent2"/>
              </a:fgClr>
              <a:bgClr>
                <a:schemeClr val="bg1"/>
              </a:bgClr>
            </a:pattFill>
            <a:ln w="9525">
              <a:solidFill>
                <a:srgbClr val="FF0000"/>
              </a:solidFill>
              <a:miter lim="800000"/>
              <a:headEnd/>
              <a:tailEnd/>
            </a:ln>
          </p:spPr>
          <p:txBody>
            <a:bodyPr/>
            <a:lstStyle/>
            <a:p>
              <a:pPr marL="290513" indent="-290513" fontAlgn="auto">
                <a:spcBef>
                  <a:spcPts val="0"/>
                </a:spcBef>
                <a:spcAft>
                  <a:spcPts val="0"/>
                </a:spcAft>
                <a:defRPr/>
              </a:pPr>
              <a:endParaRPr lang="en-US">
                <a:latin typeface="+mn-lt"/>
                <a:cs typeface="+mn-cs"/>
              </a:endParaRPr>
            </a:p>
          </p:txBody>
        </p:sp>
        <p:sp>
          <p:nvSpPr>
            <p:cNvPr id="66608" name="Rectangle 46"/>
            <p:cNvSpPr>
              <a:spLocks noChangeArrowheads="1"/>
            </p:cNvSpPr>
            <p:nvPr/>
          </p:nvSpPr>
          <p:spPr bwMode="auto">
            <a:xfrm>
              <a:off x="2605368" y="4148931"/>
              <a:ext cx="1242815" cy="487693"/>
            </a:xfrm>
            <a:prstGeom prst="rect">
              <a:avLst/>
            </a:prstGeom>
            <a:noFill/>
            <a:ln w="9525">
              <a:noFill/>
              <a:miter lim="800000"/>
              <a:headEnd/>
              <a:tailEnd/>
            </a:ln>
          </p:spPr>
          <p:txBody>
            <a:bodyPr wrap="none" lIns="0" tIns="0" rIns="0" bIns="0">
              <a:spAutoFit/>
            </a:bodyPr>
            <a:lstStyle/>
            <a:p>
              <a:pPr algn="ctr"/>
              <a:r>
                <a:rPr lang="en-US" sz="1600">
                  <a:solidFill>
                    <a:schemeClr val="accent2"/>
                  </a:solidFill>
                </a:rPr>
                <a:t>measurement</a:t>
              </a:r>
              <a:br>
                <a:rPr lang="en-US" sz="1600">
                  <a:solidFill>
                    <a:schemeClr val="accent2"/>
                  </a:solidFill>
                </a:rPr>
              </a:br>
              <a:r>
                <a:rPr lang="en-US" sz="1600">
                  <a:solidFill>
                    <a:schemeClr val="accent2"/>
                  </a:solidFill>
                </a:rPr>
                <a:t>accuracy</a:t>
              </a:r>
            </a:p>
          </p:txBody>
        </p:sp>
      </p:grpSp>
      <p:grpSp>
        <p:nvGrpSpPr>
          <p:cNvPr id="20" name="Group 19"/>
          <p:cNvGrpSpPr/>
          <p:nvPr/>
        </p:nvGrpSpPr>
        <p:grpSpPr>
          <a:xfrm>
            <a:off x="2166938" y="1582738"/>
            <a:ext cx="7050087" cy="1096962"/>
            <a:chOff x="2166938" y="1582738"/>
            <a:chExt cx="7050087" cy="1096962"/>
          </a:xfrm>
        </p:grpSpPr>
        <p:sp>
          <p:nvSpPr>
            <p:cNvPr id="66588" name="TextBox 5"/>
            <p:cNvSpPr txBox="1">
              <a:spLocks noChangeArrowheads="1"/>
            </p:cNvSpPr>
            <p:nvPr/>
          </p:nvSpPr>
          <p:spPr bwMode="auto">
            <a:xfrm>
              <a:off x="2166938" y="1751013"/>
              <a:ext cx="3298825" cy="701675"/>
            </a:xfrm>
            <a:prstGeom prst="rect">
              <a:avLst/>
            </a:prstGeom>
            <a:noFill/>
            <a:ln w="9525">
              <a:noFill/>
              <a:miter lim="800000"/>
              <a:headEnd/>
              <a:tailEnd/>
            </a:ln>
          </p:spPr>
          <p:txBody>
            <a:bodyPr>
              <a:spAutoFit/>
            </a:bodyPr>
            <a:lstStyle/>
            <a:p>
              <a:r>
                <a:rPr lang="en-US" sz="2000"/>
                <a:t>- Measurement uncertainty</a:t>
              </a:r>
            </a:p>
            <a:p>
              <a:r>
                <a:rPr lang="en-US" sz="2000"/>
                <a:t>- Accuracy class tolerance </a:t>
              </a:r>
            </a:p>
          </p:txBody>
        </p:sp>
        <p:sp>
          <p:nvSpPr>
            <p:cNvPr id="42" name="Rectangle 41"/>
            <p:cNvSpPr>
              <a:spLocks noChangeArrowheads="1"/>
            </p:cNvSpPr>
            <p:nvPr/>
          </p:nvSpPr>
          <p:spPr bwMode="auto">
            <a:xfrm>
              <a:off x="5465763" y="1839913"/>
              <a:ext cx="223837" cy="222250"/>
            </a:xfrm>
            <a:prstGeom prst="rect">
              <a:avLst/>
            </a:prstGeom>
            <a:pattFill prst="wdDnDiag">
              <a:fgClr>
                <a:schemeClr val="accent2"/>
              </a:fgClr>
              <a:bgClr>
                <a:schemeClr val="bg1"/>
              </a:bgClr>
            </a:pattFill>
            <a:ln w="9525">
              <a:solidFill>
                <a:srgbClr val="FF0000"/>
              </a:solidFill>
              <a:miter lim="800000"/>
              <a:headEnd/>
              <a:tailEnd/>
            </a:ln>
          </p:spPr>
          <p:txBody>
            <a:bodyPr/>
            <a:lstStyle/>
            <a:p>
              <a:pPr marL="290513" indent="-290513" fontAlgn="auto">
                <a:spcBef>
                  <a:spcPts val="0"/>
                </a:spcBef>
                <a:spcAft>
                  <a:spcPts val="0"/>
                </a:spcAft>
                <a:defRPr/>
              </a:pPr>
              <a:endParaRPr lang="en-US">
                <a:latin typeface="+mn-lt"/>
                <a:cs typeface="+mn-cs"/>
              </a:endParaRPr>
            </a:p>
          </p:txBody>
        </p:sp>
        <p:sp>
          <p:nvSpPr>
            <p:cNvPr id="43" name="Rectangle 42"/>
            <p:cNvSpPr>
              <a:spLocks noChangeArrowheads="1"/>
            </p:cNvSpPr>
            <p:nvPr/>
          </p:nvSpPr>
          <p:spPr bwMode="auto">
            <a:xfrm>
              <a:off x="5465763" y="2173288"/>
              <a:ext cx="219075" cy="222250"/>
            </a:xfrm>
            <a:prstGeom prst="rect">
              <a:avLst/>
            </a:prstGeom>
            <a:pattFill prst="wdUpDiag">
              <a:fgClr>
                <a:srgbClr val="006982"/>
              </a:fgClr>
              <a:bgClr>
                <a:schemeClr val="bg1"/>
              </a:bgClr>
            </a:pattFill>
            <a:ln w="9525">
              <a:solidFill>
                <a:srgbClr val="006982"/>
              </a:solidFill>
              <a:miter lim="800000"/>
              <a:headEnd/>
              <a:tailEnd/>
            </a:ln>
          </p:spPr>
          <p:txBody>
            <a:bodyPr/>
            <a:lstStyle/>
            <a:p>
              <a:pPr marL="290513" indent="-290513" fontAlgn="auto">
                <a:spcBef>
                  <a:spcPts val="0"/>
                </a:spcBef>
                <a:spcAft>
                  <a:spcPts val="0"/>
                </a:spcAft>
                <a:defRPr/>
              </a:pPr>
              <a:endParaRPr lang="en-US">
                <a:latin typeface="+mn-lt"/>
                <a:cs typeface="+mn-cs"/>
              </a:endParaRPr>
            </a:p>
          </p:txBody>
        </p:sp>
        <p:sp>
          <p:nvSpPr>
            <p:cNvPr id="7" name="Right Brace 6"/>
            <p:cNvSpPr/>
            <p:nvPr/>
          </p:nvSpPr>
          <p:spPr>
            <a:xfrm>
              <a:off x="5781675" y="1839913"/>
              <a:ext cx="61913" cy="555625"/>
            </a:xfrm>
            <a:prstGeom prst="rightBrace">
              <a:avLst/>
            </a:prstGeom>
            <a:ln>
              <a:solidFill>
                <a:srgbClr val="8B8D8E"/>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cxnSp>
          <p:nvCxnSpPr>
            <p:cNvPr id="11" name="Straight Arrow Connector 10"/>
            <p:cNvCxnSpPr>
              <a:stCxn id="7" idx="1"/>
            </p:cNvCxnSpPr>
            <p:nvPr/>
          </p:nvCxnSpPr>
          <p:spPr>
            <a:xfrm flipV="1">
              <a:off x="5843588" y="2117725"/>
              <a:ext cx="244475" cy="0"/>
            </a:xfrm>
            <a:prstGeom prst="straightConnector1">
              <a:avLst/>
            </a:prstGeom>
            <a:ln>
              <a:solidFill>
                <a:srgbClr val="8B8D8E"/>
              </a:solidFill>
              <a:tailEnd type="arrow"/>
            </a:ln>
          </p:spPr>
          <p:style>
            <a:lnRef idx="1">
              <a:schemeClr val="accent1"/>
            </a:lnRef>
            <a:fillRef idx="0">
              <a:schemeClr val="accent1"/>
            </a:fillRef>
            <a:effectRef idx="0">
              <a:schemeClr val="accent1"/>
            </a:effectRef>
            <a:fontRef idx="minor">
              <a:schemeClr val="tx1"/>
            </a:fontRef>
          </p:style>
        </p:cxnSp>
        <p:grpSp>
          <p:nvGrpSpPr>
            <p:cNvPr id="66593" name="Group 12"/>
            <p:cNvGrpSpPr>
              <a:grpSpLocks/>
            </p:cNvGrpSpPr>
            <p:nvPr/>
          </p:nvGrpSpPr>
          <p:grpSpPr bwMode="auto">
            <a:xfrm>
              <a:off x="6316663" y="1600200"/>
              <a:ext cx="377825" cy="365125"/>
              <a:chOff x="6828880" y="1860005"/>
              <a:chExt cx="377321" cy="364728"/>
            </a:xfrm>
          </p:grpSpPr>
          <p:sp>
            <p:nvSpPr>
              <p:cNvPr id="48" name="Rectangle 47"/>
              <p:cNvSpPr>
                <a:spLocks noChangeArrowheads="1"/>
              </p:cNvSpPr>
              <p:nvPr/>
            </p:nvSpPr>
            <p:spPr bwMode="auto">
              <a:xfrm>
                <a:off x="6828880" y="2001139"/>
                <a:ext cx="223538" cy="223594"/>
              </a:xfrm>
              <a:prstGeom prst="rect">
                <a:avLst/>
              </a:prstGeom>
              <a:pattFill prst="wdDnDiag">
                <a:fgClr>
                  <a:schemeClr val="accent2"/>
                </a:fgClr>
                <a:bgClr>
                  <a:schemeClr val="bg1"/>
                </a:bgClr>
              </a:pattFill>
              <a:ln w="9525">
                <a:solidFill>
                  <a:srgbClr val="FF0000"/>
                </a:solidFill>
                <a:miter lim="800000"/>
                <a:headEnd/>
                <a:tailEnd/>
              </a:ln>
            </p:spPr>
            <p:txBody>
              <a:bodyPr/>
              <a:lstStyle/>
              <a:p>
                <a:pPr marL="290513" indent="-290513" fontAlgn="auto">
                  <a:spcBef>
                    <a:spcPts val="0"/>
                  </a:spcBef>
                  <a:spcAft>
                    <a:spcPts val="0"/>
                  </a:spcAft>
                  <a:defRPr/>
                </a:pPr>
                <a:endParaRPr lang="en-US">
                  <a:latin typeface="+mn-lt"/>
                  <a:cs typeface="+mn-cs"/>
                </a:endParaRPr>
              </a:p>
            </p:txBody>
          </p:sp>
          <p:sp>
            <p:nvSpPr>
              <p:cNvPr id="49" name="Rectangle 48"/>
              <p:cNvSpPr>
                <a:spLocks noChangeArrowheads="1"/>
              </p:cNvSpPr>
              <p:nvPr/>
            </p:nvSpPr>
            <p:spPr bwMode="auto">
              <a:xfrm>
                <a:off x="6987418" y="1860005"/>
                <a:ext cx="218783" cy="223595"/>
              </a:xfrm>
              <a:prstGeom prst="rect">
                <a:avLst/>
              </a:prstGeom>
              <a:pattFill prst="wdUpDiag">
                <a:fgClr>
                  <a:srgbClr val="006982"/>
                </a:fgClr>
                <a:bgClr>
                  <a:schemeClr val="bg1"/>
                </a:bgClr>
              </a:pattFill>
              <a:ln w="9525">
                <a:solidFill>
                  <a:srgbClr val="006982"/>
                </a:solidFill>
                <a:miter lim="800000"/>
                <a:headEnd/>
                <a:tailEnd/>
              </a:ln>
            </p:spPr>
            <p:txBody>
              <a:bodyPr/>
              <a:lstStyle/>
              <a:p>
                <a:pPr marL="290513" indent="-290513" fontAlgn="auto">
                  <a:spcBef>
                    <a:spcPts val="0"/>
                  </a:spcBef>
                  <a:spcAft>
                    <a:spcPts val="0"/>
                  </a:spcAft>
                  <a:defRPr/>
                </a:pPr>
                <a:endParaRPr lang="en-US">
                  <a:latin typeface="+mn-lt"/>
                  <a:cs typeface="+mn-cs"/>
                </a:endParaRPr>
              </a:p>
            </p:txBody>
          </p:sp>
        </p:grpSp>
        <p:sp>
          <p:nvSpPr>
            <p:cNvPr id="51" name="Rectangle 50"/>
            <p:cNvSpPr>
              <a:spLocks noChangeArrowheads="1"/>
            </p:cNvSpPr>
            <p:nvPr/>
          </p:nvSpPr>
          <p:spPr bwMode="auto">
            <a:xfrm>
              <a:off x="6259513" y="2370138"/>
              <a:ext cx="223837" cy="223837"/>
            </a:xfrm>
            <a:prstGeom prst="rect">
              <a:avLst/>
            </a:prstGeom>
            <a:pattFill prst="wdDnDiag">
              <a:fgClr>
                <a:schemeClr val="accent2"/>
              </a:fgClr>
              <a:bgClr>
                <a:schemeClr val="bg1"/>
              </a:bgClr>
            </a:pattFill>
            <a:ln w="9525">
              <a:solidFill>
                <a:srgbClr val="FF0000"/>
              </a:solidFill>
              <a:miter lim="800000"/>
              <a:headEnd/>
              <a:tailEnd/>
            </a:ln>
          </p:spPr>
          <p:txBody>
            <a:bodyPr/>
            <a:lstStyle/>
            <a:p>
              <a:pPr marL="290513" indent="-290513" fontAlgn="auto">
                <a:spcBef>
                  <a:spcPts val="0"/>
                </a:spcBef>
                <a:spcAft>
                  <a:spcPts val="0"/>
                </a:spcAft>
                <a:defRPr/>
              </a:pPr>
              <a:endParaRPr lang="en-US">
                <a:latin typeface="+mn-lt"/>
                <a:cs typeface="+mn-cs"/>
              </a:endParaRPr>
            </a:p>
          </p:txBody>
        </p:sp>
        <p:sp>
          <p:nvSpPr>
            <p:cNvPr id="52" name="Rectangle 51"/>
            <p:cNvSpPr>
              <a:spLocks noChangeArrowheads="1"/>
            </p:cNvSpPr>
            <p:nvPr/>
          </p:nvSpPr>
          <p:spPr bwMode="auto">
            <a:xfrm>
              <a:off x="6573838" y="2138363"/>
              <a:ext cx="219075" cy="223837"/>
            </a:xfrm>
            <a:prstGeom prst="rect">
              <a:avLst/>
            </a:prstGeom>
            <a:pattFill prst="wdUpDiag">
              <a:fgClr>
                <a:srgbClr val="006982"/>
              </a:fgClr>
              <a:bgClr>
                <a:schemeClr val="bg1"/>
              </a:bgClr>
            </a:pattFill>
            <a:ln w="9525">
              <a:solidFill>
                <a:srgbClr val="006982"/>
              </a:solidFill>
              <a:miter lim="800000"/>
              <a:headEnd/>
              <a:tailEnd/>
            </a:ln>
          </p:spPr>
          <p:txBody>
            <a:bodyPr/>
            <a:lstStyle/>
            <a:p>
              <a:pPr marL="290513" indent="-290513" fontAlgn="auto">
                <a:spcBef>
                  <a:spcPts val="0"/>
                </a:spcBef>
                <a:spcAft>
                  <a:spcPts val="0"/>
                </a:spcAft>
                <a:defRPr/>
              </a:pPr>
              <a:endParaRPr lang="en-US">
                <a:latin typeface="+mn-lt"/>
                <a:cs typeface="+mn-cs"/>
              </a:endParaRPr>
            </a:p>
          </p:txBody>
        </p:sp>
        <p:cxnSp>
          <p:nvCxnSpPr>
            <p:cNvPr id="53" name="Straight Arrow Connector 52"/>
            <p:cNvCxnSpPr>
              <a:stCxn id="56" idx="1"/>
            </p:cNvCxnSpPr>
            <p:nvPr/>
          </p:nvCxnSpPr>
          <p:spPr>
            <a:xfrm flipV="1">
              <a:off x="6888163" y="1782763"/>
              <a:ext cx="330200" cy="0"/>
            </a:xfrm>
            <a:prstGeom prst="straightConnector1">
              <a:avLst/>
            </a:prstGeom>
            <a:ln>
              <a:solidFill>
                <a:srgbClr val="8B8D8E"/>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5" idx="1"/>
            </p:cNvCxnSpPr>
            <p:nvPr/>
          </p:nvCxnSpPr>
          <p:spPr>
            <a:xfrm>
              <a:off x="6888163" y="2401888"/>
              <a:ext cx="330200" cy="1587"/>
            </a:xfrm>
            <a:prstGeom prst="straightConnector1">
              <a:avLst/>
            </a:prstGeom>
            <a:ln>
              <a:solidFill>
                <a:srgbClr val="8B8D8E"/>
              </a:solidFill>
              <a:tailEnd type="arrow"/>
            </a:ln>
          </p:spPr>
          <p:style>
            <a:lnRef idx="1">
              <a:schemeClr val="accent1"/>
            </a:lnRef>
            <a:fillRef idx="0">
              <a:schemeClr val="accent1"/>
            </a:fillRef>
            <a:effectRef idx="0">
              <a:schemeClr val="accent1"/>
            </a:effectRef>
            <a:fontRef idx="minor">
              <a:schemeClr val="tx1"/>
            </a:fontRef>
          </p:style>
        </p:cxnSp>
        <p:sp>
          <p:nvSpPr>
            <p:cNvPr id="55" name="Right Brace 54"/>
            <p:cNvSpPr/>
            <p:nvPr/>
          </p:nvSpPr>
          <p:spPr>
            <a:xfrm>
              <a:off x="6824663" y="2122488"/>
              <a:ext cx="63500" cy="557212"/>
            </a:xfrm>
            <a:prstGeom prst="rightBrace">
              <a:avLst/>
            </a:prstGeom>
            <a:ln>
              <a:solidFill>
                <a:srgbClr val="8B8D8E"/>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56" name="Right Brace 55"/>
            <p:cNvSpPr/>
            <p:nvPr/>
          </p:nvSpPr>
          <p:spPr>
            <a:xfrm>
              <a:off x="6824663" y="1600200"/>
              <a:ext cx="63500" cy="365125"/>
            </a:xfrm>
            <a:prstGeom prst="rightBrace">
              <a:avLst/>
            </a:prstGeom>
            <a:ln>
              <a:solidFill>
                <a:srgbClr val="8B8D8E"/>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66600" name="TextBox 15"/>
            <p:cNvSpPr txBox="1">
              <a:spLocks noChangeArrowheads="1"/>
            </p:cNvSpPr>
            <p:nvPr/>
          </p:nvSpPr>
          <p:spPr bwMode="auto">
            <a:xfrm>
              <a:off x="7280275" y="1582738"/>
              <a:ext cx="1482725" cy="396875"/>
            </a:xfrm>
            <a:prstGeom prst="rect">
              <a:avLst/>
            </a:prstGeom>
            <a:noFill/>
            <a:ln w="9525">
              <a:noFill/>
              <a:miter lim="800000"/>
              <a:headEnd/>
              <a:tailEnd/>
            </a:ln>
          </p:spPr>
          <p:txBody>
            <a:bodyPr>
              <a:spAutoFit/>
            </a:bodyPr>
            <a:lstStyle/>
            <a:p>
              <a:r>
                <a:rPr lang="en-US" sz="2000"/>
                <a:t>Acceptable</a:t>
              </a:r>
            </a:p>
          </p:txBody>
        </p:sp>
        <p:sp>
          <p:nvSpPr>
            <p:cNvPr id="66601" name="TextBox 59"/>
            <p:cNvSpPr txBox="1">
              <a:spLocks noChangeArrowheads="1"/>
            </p:cNvSpPr>
            <p:nvPr/>
          </p:nvSpPr>
          <p:spPr bwMode="auto">
            <a:xfrm>
              <a:off x="7280275" y="2201863"/>
              <a:ext cx="1936750" cy="396875"/>
            </a:xfrm>
            <a:prstGeom prst="rect">
              <a:avLst/>
            </a:prstGeom>
            <a:noFill/>
            <a:ln w="9525">
              <a:noFill/>
              <a:miter lim="800000"/>
              <a:headEnd/>
              <a:tailEnd/>
            </a:ln>
          </p:spPr>
          <p:txBody>
            <a:bodyPr>
              <a:spAutoFit/>
            </a:bodyPr>
            <a:lstStyle/>
            <a:p>
              <a:r>
                <a:rPr lang="en-US" sz="2000"/>
                <a:t>Not Acceptable</a:t>
              </a:r>
            </a:p>
          </p:txBody>
        </p:sp>
        <p:sp>
          <p:nvSpPr>
            <p:cNvPr id="17" name="Left Brace 16"/>
            <p:cNvSpPr/>
            <p:nvPr/>
          </p:nvSpPr>
          <p:spPr>
            <a:xfrm>
              <a:off x="6140450" y="1582738"/>
              <a:ext cx="74613" cy="1096962"/>
            </a:xfrm>
            <a:prstGeom prst="leftBrace">
              <a:avLst/>
            </a:prstGeom>
            <a:ln>
              <a:solidFill>
                <a:srgbClr val="8B8D8E"/>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grpSp>
      <p:sp>
        <p:nvSpPr>
          <p:cNvPr id="66603" name="Rectangle 3"/>
          <p:cNvSpPr>
            <a:spLocks noChangeArrowheads="1"/>
          </p:cNvSpPr>
          <p:nvPr/>
        </p:nvSpPr>
        <p:spPr bwMode="auto">
          <a:xfrm>
            <a:off x="560388" y="1309688"/>
            <a:ext cx="8785225" cy="5113337"/>
          </a:xfrm>
          <a:prstGeom prst="rect">
            <a:avLst/>
          </a:prstGeom>
          <a:noFill/>
          <a:ln w="9525">
            <a:noFill/>
            <a:miter lim="800000"/>
            <a:headEnd/>
            <a:tailEnd/>
          </a:ln>
        </p:spPr>
        <p:txBody>
          <a:bodyPr lIns="0" tIns="0" rIns="0" bIns="0"/>
          <a:lstStyle/>
          <a:p>
            <a:pPr marL="269875" indent="-269875">
              <a:lnSpc>
                <a:spcPct val="80000"/>
              </a:lnSpc>
              <a:spcBef>
                <a:spcPts val="1200"/>
              </a:spcBef>
              <a:buClr>
                <a:schemeClr val="accent1"/>
              </a:buClr>
              <a:buFont typeface="Arial" charset="0"/>
              <a:buChar char="•"/>
            </a:pPr>
            <a:r>
              <a:rPr lang="en-US" sz="1600" dirty="0"/>
              <a:t>Consider impact of chosen accuracy class for Fan Guarantee &amp; Performance Test </a:t>
            </a:r>
          </a:p>
        </p:txBody>
      </p:sp>
      <p:sp>
        <p:nvSpPr>
          <p:cNvPr id="66604" name="Rectangle 2"/>
          <p:cNvSpPr>
            <a:spLocks noChangeArrowheads="1"/>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sz="2400" b="1"/>
              <a:t>Fan Accuracy Classes</a:t>
            </a:r>
          </a:p>
        </p:txBody>
      </p:sp>
      <p:sp>
        <p:nvSpPr>
          <p:cNvPr id="8" name="Footer Placeholder 7"/>
          <p:cNvSpPr>
            <a:spLocks noGrp="1"/>
          </p:cNvSpPr>
          <p:nvPr>
            <p:ph type="ftr" sz="quarter" idx="10"/>
          </p:nvPr>
        </p:nvSpPr>
        <p:spPr/>
        <p:txBody>
          <a:bodyPr/>
          <a:lstStyle/>
          <a:p>
            <a:pPr>
              <a:defRPr/>
            </a:pPr>
            <a:r>
              <a:rPr lang="en-US" smtClean="0"/>
              <a:t>2016-05-09   © 2016 LafargeHolcim</a:t>
            </a:r>
            <a:endParaRPr lang="en-US"/>
          </a:p>
        </p:txBody>
      </p:sp>
      <p:sp>
        <p:nvSpPr>
          <p:cNvPr id="9" name="Slide Number Placeholder 8"/>
          <p:cNvSpPr>
            <a:spLocks noGrp="1"/>
          </p:cNvSpPr>
          <p:nvPr>
            <p:ph type="sldNum" sz="quarter" idx="11"/>
          </p:nvPr>
        </p:nvSpPr>
        <p:spPr/>
        <p:txBody>
          <a:bodyPr/>
          <a:lstStyle/>
          <a:p>
            <a:pPr>
              <a:defRPr/>
            </a:pPr>
            <a:fld id="{12DAB12B-9646-41B4-8838-7E0643645623}" type="slidenum">
              <a:rPr lang="en-US" smtClean="0"/>
              <a:pPr>
                <a:defRPr/>
              </a:pPr>
              <a:t>47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8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F4A4093-B482-4D5F-B3BA-9514B942AA77}" type="slidenum">
              <a:rPr lang="en-US" sz="800"/>
              <a:pPr algn="r"/>
              <a:t>48</a:t>
            </a:fld>
            <a:endParaRPr lang="en-US" sz="800"/>
          </a:p>
        </p:txBody>
      </p:sp>
      <p:sp>
        <p:nvSpPr>
          <p:cNvPr id="5" name="Striped Right Arrow 4"/>
          <p:cNvSpPr>
            <a:spLocks/>
          </p:cNvSpPr>
          <p:nvPr/>
        </p:nvSpPr>
        <p:spPr bwMode="auto">
          <a:xfrm rot="5400000">
            <a:off x="7293769" y="3926681"/>
            <a:ext cx="688975" cy="474663"/>
          </a:xfrm>
          <a:custGeom>
            <a:avLst/>
            <a:gdLst>
              <a:gd name="T0" fmla="*/ 510382 w 752475"/>
              <a:gd name="T1" fmla="*/ 0 h 484187"/>
              <a:gd name="T2" fmla="*/ 0 w 752475"/>
              <a:gd name="T3" fmla="*/ 242094 h 484187"/>
              <a:gd name="T4" fmla="*/ 510382 w 752475"/>
              <a:gd name="T5" fmla="*/ 484187 h 484187"/>
              <a:gd name="T6" fmla="*/ 752475 w 752475"/>
              <a:gd name="T7" fmla="*/ 242094 h 484187"/>
              <a:gd name="T8" fmla="*/ 17694720 60000 65536"/>
              <a:gd name="T9" fmla="*/ 11796480 60000 65536"/>
              <a:gd name="T10" fmla="*/ 5898240 60000 65536"/>
              <a:gd name="T11" fmla="*/ 0 60000 65536"/>
              <a:gd name="T12" fmla="*/ 75654 w 752475"/>
              <a:gd name="T13" fmla="*/ 121047 h 484187"/>
              <a:gd name="T14" fmla="*/ 631428 w 752475"/>
              <a:gd name="T15" fmla="*/ 363140 h 484187"/>
            </a:gdLst>
            <a:ahLst/>
            <a:cxnLst>
              <a:cxn ang="T8">
                <a:pos x="T0" y="T1"/>
              </a:cxn>
              <a:cxn ang="T9">
                <a:pos x="T2" y="T3"/>
              </a:cxn>
              <a:cxn ang="T10">
                <a:pos x="T4" y="T5"/>
              </a:cxn>
              <a:cxn ang="T11">
                <a:pos x="T6" y="T7"/>
              </a:cxn>
            </a:cxnLst>
            <a:rect l="T12" t="T13" r="T14" b="T15"/>
            <a:pathLst>
              <a:path w="752475" h="484187">
                <a:moveTo>
                  <a:pt x="0" y="121047"/>
                </a:moveTo>
                <a:lnTo>
                  <a:pt x="15131" y="121047"/>
                </a:lnTo>
                <a:lnTo>
                  <a:pt x="15131" y="363140"/>
                </a:lnTo>
                <a:lnTo>
                  <a:pt x="0" y="363140"/>
                </a:lnTo>
                <a:close/>
                <a:moveTo>
                  <a:pt x="30262" y="121047"/>
                </a:moveTo>
                <a:lnTo>
                  <a:pt x="60523" y="121047"/>
                </a:lnTo>
                <a:lnTo>
                  <a:pt x="60523" y="363140"/>
                </a:lnTo>
                <a:lnTo>
                  <a:pt x="30262" y="363140"/>
                </a:lnTo>
                <a:close/>
                <a:moveTo>
                  <a:pt x="75654" y="121047"/>
                </a:moveTo>
                <a:lnTo>
                  <a:pt x="510382" y="121047"/>
                </a:lnTo>
                <a:lnTo>
                  <a:pt x="510382" y="0"/>
                </a:lnTo>
                <a:lnTo>
                  <a:pt x="752475" y="242094"/>
                </a:lnTo>
                <a:lnTo>
                  <a:pt x="510382" y="484187"/>
                </a:lnTo>
                <a:lnTo>
                  <a:pt x="510382" y="363140"/>
                </a:lnTo>
                <a:lnTo>
                  <a:pt x="75654" y="363140"/>
                </a:lnTo>
                <a:close/>
              </a:path>
            </a:pathLst>
          </a:custGeom>
          <a:solidFill>
            <a:schemeClr val="accent2"/>
          </a:solidFill>
          <a:ln w="9525">
            <a:noFill/>
            <a:round/>
            <a:headEnd/>
            <a:tailEnd/>
          </a:ln>
        </p:spPr>
        <p:txBody>
          <a:bodyPr wrap="none" anchor="ctr"/>
          <a:lstStyle/>
          <a:p>
            <a:endParaRPr lang="de-DE"/>
          </a:p>
        </p:txBody>
      </p:sp>
      <p:grpSp>
        <p:nvGrpSpPr>
          <p:cNvPr id="6" name="Group 5"/>
          <p:cNvGrpSpPr>
            <a:grpSpLocks/>
          </p:cNvGrpSpPr>
          <p:nvPr/>
        </p:nvGrpSpPr>
        <p:grpSpPr bwMode="auto">
          <a:xfrm>
            <a:off x="1703388" y="2192338"/>
            <a:ext cx="625475" cy="1193800"/>
            <a:chOff x="2015003" y="1568883"/>
            <a:chExt cx="954062" cy="1836630"/>
          </a:xfrm>
        </p:grpSpPr>
        <p:sp>
          <p:nvSpPr>
            <p:cNvPr id="7" name="Striped Right Arrow 6"/>
            <p:cNvSpPr/>
            <p:nvPr/>
          </p:nvSpPr>
          <p:spPr bwMode="auto">
            <a:xfrm rot="7285201">
              <a:off x="1753012" y="2189461"/>
              <a:ext cx="1812207" cy="619898"/>
            </a:xfrm>
            <a:prstGeom prst="stripedRightArrow">
              <a:avLst/>
            </a:prstGeom>
            <a:solidFill>
              <a:srgbClr val="92D050"/>
            </a:solidFill>
            <a:ln w="9525" cap="flat" cmpd="sng" algn="ctr">
              <a:solidFill>
                <a:schemeClr val="tx1"/>
              </a:solidFill>
              <a:prstDash val="solid"/>
              <a:round/>
              <a:headEnd type="none" w="med" len="med"/>
              <a:tailEnd type="none" w="med" len="med"/>
            </a:ln>
            <a:effectLst/>
            <a:extLst/>
          </p:spPr>
          <p:txBody>
            <a:bodyPr wrap="none" anchor="ctr"/>
            <a:lstStyle/>
            <a:p>
              <a:pPr fontAlgn="auto">
                <a:spcBef>
                  <a:spcPts val="0"/>
                </a:spcBef>
                <a:spcAft>
                  <a:spcPts val="0"/>
                </a:spcAft>
                <a:defRPr/>
              </a:pPr>
              <a:endParaRPr lang="en-US">
                <a:latin typeface="+mn-lt"/>
                <a:cs typeface="+mn-cs"/>
              </a:endParaRPr>
            </a:p>
          </p:txBody>
        </p:sp>
        <p:sp>
          <p:nvSpPr>
            <p:cNvPr id="8" name="TextBox 7"/>
            <p:cNvSpPr txBox="1"/>
            <p:nvPr/>
          </p:nvSpPr>
          <p:spPr>
            <a:xfrm rot="1848551">
              <a:off x="2015003" y="1568883"/>
              <a:ext cx="461929" cy="1292662"/>
            </a:xfrm>
            <a:prstGeom prst="rect">
              <a:avLst/>
            </a:prstGeom>
            <a:noFill/>
          </p:spPr>
          <p:txBody>
            <a:bodyPr vert="vert270">
              <a:spAutoFit/>
            </a:bodyPr>
            <a:lstStyle/>
            <a:p>
              <a:pPr algn="ctr" fontAlgn="auto">
                <a:spcBef>
                  <a:spcPts val="0"/>
                </a:spcBef>
                <a:spcAft>
                  <a:spcPts val="0"/>
                </a:spcAft>
                <a:defRPr/>
              </a:pPr>
              <a:r>
                <a:rPr lang="en-US" dirty="0">
                  <a:latin typeface="+mn-lt"/>
                  <a:cs typeface="+mn-cs"/>
                </a:rPr>
                <a:t>YES</a:t>
              </a:r>
            </a:p>
          </p:txBody>
        </p:sp>
      </p:grpSp>
      <p:grpSp>
        <p:nvGrpSpPr>
          <p:cNvPr id="9" name="Group 8"/>
          <p:cNvGrpSpPr>
            <a:grpSpLocks/>
          </p:cNvGrpSpPr>
          <p:nvPr/>
        </p:nvGrpSpPr>
        <p:grpSpPr bwMode="auto">
          <a:xfrm>
            <a:off x="3448050" y="2195513"/>
            <a:ext cx="490538" cy="1187450"/>
            <a:chOff x="3660468" y="1493402"/>
            <a:chExt cx="636669" cy="1884460"/>
          </a:xfrm>
        </p:grpSpPr>
        <p:sp>
          <p:nvSpPr>
            <p:cNvPr id="10" name="Striped Right Arrow 9"/>
            <p:cNvSpPr>
              <a:spLocks/>
            </p:cNvSpPr>
            <p:nvPr/>
          </p:nvSpPr>
          <p:spPr bwMode="auto">
            <a:xfrm rot="3529311">
              <a:off x="2978436" y="2224135"/>
              <a:ext cx="1835759" cy="471695"/>
            </a:xfrm>
            <a:custGeom>
              <a:avLst/>
              <a:gdLst>
                <a:gd name="T0" fmla="*/ 1599912 w 1835759"/>
                <a:gd name="T1" fmla="*/ 0 h 471695"/>
                <a:gd name="T2" fmla="*/ 0 w 1835759"/>
                <a:gd name="T3" fmla="*/ 235848 h 471695"/>
                <a:gd name="T4" fmla="*/ 1599912 w 1835759"/>
                <a:gd name="T5" fmla="*/ 471695 h 471695"/>
                <a:gd name="T6" fmla="*/ 1835759 w 1835759"/>
                <a:gd name="T7" fmla="*/ 235848 h 471695"/>
                <a:gd name="T8" fmla="*/ 17694720 60000 65536"/>
                <a:gd name="T9" fmla="*/ 11796480 60000 65536"/>
                <a:gd name="T10" fmla="*/ 5898240 60000 65536"/>
                <a:gd name="T11" fmla="*/ 0 60000 65536"/>
                <a:gd name="T12" fmla="*/ 73702 w 1835759"/>
                <a:gd name="T13" fmla="*/ 117924 h 471695"/>
                <a:gd name="T14" fmla="*/ 1717835 w 1835759"/>
                <a:gd name="T15" fmla="*/ 353771 h 471695"/>
              </a:gdLst>
              <a:ahLst/>
              <a:cxnLst>
                <a:cxn ang="T8">
                  <a:pos x="T0" y="T1"/>
                </a:cxn>
                <a:cxn ang="T9">
                  <a:pos x="T2" y="T3"/>
                </a:cxn>
                <a:cxn ang="T10">
                  <a:pos x="T4" y="T5"/>
                </a:cxn>
                <a:cxn ang="T11">
                  <a:pos x="T6" y="T7"/>
                </a:cxn>
              </a:cxnLst>
              <a:rect l="T12" t="T13" r="T14" b="T15"/>
              <a:pathLst>
                <a:path w="1835759" h="471695">
                  <a:moveTo>
                    <a:pt x="0" y="117924"/>
                  </a:moveTo>
                  <a:lnTo>
                    <a:pt x="14740" y="117924"/>
                  </a:lnTo>
                  <a:lnTo>
                    <a:pt x="14740" y="353771"/>
                  </a:lnTo>
                  <a:lnTo>
                    <a:pt x="0" y="353771"/>
                  </a:lnTo>
                  <a:close/>
                  <a:moveTo>
                    <a:pt x="29481" y="117924"/>
                  </a:moveTo>
                  <a:lnTo>
                    <a:pt x="58962" y="117924"/>
                  </a:lnTo>
                  <a:lnTo>
                    <a:pt x="58962" y="353771"/>
                  </a:lnTo>
                  <a:lnTo>
                    <a:pt x="29481" y="353771"/>
                  </a:lnTo>
                  <a:close/>
                  <a:moveTo>
                    <a:pt x="73702" y="117924"/>
                  </a:moveTo>
                  <a:lnTo>
                    <a:pt x="1599912" y="117924"/>
                  </a:lnTo>
                  <a:lnTo>
                    <a:pt x="1599912" y="0"/>
                  </a:lnTo>
                  <a:lnTo>
                    <a:pt x="1835759" y="235848"/>
                  </a:lnTo>
                  <a:lnTo>
                    <a:pt x="1599912" y="471695"/>
                  </a:lnTo>
                  <a:lnTo>
                    <a:pt x="1599912" y="353771"/>
                  </a:lnTo>
                  <a:lnTo>
                    <a:pt x="73702" y="353771"/>
                  </a:lnTo>
                  <a:close/>
                </a:path>
              </a:pathLst>
            </a:custGeom>
            <a:solidFill>
              <a:schemeClr val="accent2"/>
            </a:solidFill>
            <a:ln w="9525">
              <a:noFill/>
              <a:round/>
              <a:headEnd/>
              <a:tailEnd/>
            </a:ln>
          </p:spPr>
          <p:txBody>
            <a:bodyPr wrap="none" anchor="ctr"/>
            <a:lstStyle/>
            <a:p>
              <a:endParaRPr lang="de-DE"/>
            </a:p>
          </p:txBody>
        </p:sp>
        <p:sp>
          <p:nvSpPr>
            <p:cNvPr id="11" name="TextBox 10"/>
            <p:cNvSpPr txBox="1"/>
            <p:nvPr/>
          </p:nvSpPr>
          <p:spPr>
            <a:xfrm rot="8799965">
              <a:off x="3835859" y="1493402"/>
              <a:ext cx="461278" cy="1292663"/>
            </a:xfrm>
            <a:prstGeom prst="rect">
              <a:avLst/>
            </a:prstGeom>
            <a:noFill/>
          </p:spPr>
          <p:txBody>
            <a:bodyPr vert="vert270">
              <a:spAutoFit/>
            </a:bodyPr>
            <a:lstStyle/>
            <a:p>
              <a:pPr algn="ctr" fontAlgn="auto">
                <a:spcBef>
                  <a:spcPts val="0"/>
                </a:spcBef>
                <a:spcAft>
                  <a:spcPts val="0"/>
                </a:spcAft>
                <a:defRPr/>
              </a:pPr>
              <a:r>
                <a:rPr lang="en-US" dirty="0">
                  <a:latin typeface="+mn-lt"/>
                  <a:cs typeface="+mn-cs"/>
                </a:rPr>
                <a:t>NO</a:t>
              </a:r>
            </a:p>
          </p:txBody>
        </p:sp>
      </p:grpSp>
      <p:sp>
        <p:nvSpPr>
          <p:cNvPr id="12" name="TextBox 7"/>
          <p:cNvSpPr txBox="1">
            <a:spLocks noChangeArrowheads="1"/>
          </p:cNvSpPr>
          <p:nvPr/>
        </p:nvSpPr>
        <p:spPr bwMode="auto">
          <a:xfrm>
            <a:off x="850900" y="3319463"/>
            <a:ext cx="1763713" cy="517525"/>
          </a:xfrm>
          <a:prstGeom prst="rect">
            <a:avLst/>
          </a:prstGeom>
          <a:noFill/>
          <a:ln w="28575">
            <a:solidFill>
              <a:srgbClr val="92D050"/>
            </a:solidFill>
            <a:miter lim="800000"/>
            <a:headEnd/>
            <a:tailEnd/>
          </a:ln>
        </p:spPr>
        <p:txBody>
          <a:bodyPr>
            <a:spAutoFit/>
          </a:bodyPr>
          <a:lstStyle/>
          <a:p>
            <a:pPr algn="ctr"/>
            <a:r>
              <a:rPr lang="en-US" altLang="de-DE" sz="2600"/>
              <a:t>GOOD!</a:t>
            </a:r>
          </a:p>
        </p:txBody>
      </p:sp>
      <p:sp>
        <p:nvSpPr>
          <p:cNvPr id="14" name="TextBox 7"/>
          <p:cNvSpPr txBox="1">
            <a:spLocks noRot="1" noChangeAspect="1" noMove="1" noResize="1" noEditPoints="1" noAdjustHandles="1" noChangeArrowheads="1" noChangeShapeType="1" noTextEdit="1"/>
          </p:cNvSpPr>
          <p:nvPr/>
        </p:nvSpPr>
        <p:spPr bwMode="auto">
          <a:xfrm>
            <a:off x="6085455" y="3319584"/>
            <a:ext cx="3105612" cy="499410"/>
          </a:xfrm>
          <a:prstGeom prst="rect">
            <a:avLst/>
          </a:prstGeom>
          <a:blipFill rotWithShape="1">
            <a:blip r:embed="rId2"/>
            <a:stretch>
              <a:fillRect t="-5319" b="-15957"/>
            </a:stretch>
          </a:blipFill>
          <a:ln w="28575">
            <a:solidFill>
              <a:srgbClr val="3366FF"/>
            </a:solidFill>
            <a:miter lim="800000"/>
            <a:headEnd/>
            <a:tailEnd/>
          </a:ln>
          <a:extLst/>
        </p:spPr>
        <p:txBody>
          <a:bodyPr/>
          <a:lstStyle/>
          <a:p>
            <a:pPr fontAlgn="auto">
              <a:spcBef>
                <a:spcPts val="0"/>
              </a:spcBef>
              <a:spcAft>
                <a:spcPts val="0"/>
              </a:spcAft>
              <a:defRPr/>
            </a:pPr>
            <a:r>
              <a:rPr lang="en-US">
                <a:noFill/>
                <a:latin typeface="+mn-lt"/>
                <a:cs typeface="+mn-cs"/>
              </a:rPr>
              <a:t> </a:t>
            </a:r>
          </a:p>
        </p:txBody>
      </p:sp>
      <p:sp>
        <p:nvSpPr>
          <p:cNvPr id="15" name="Striped Right Arrow 14"/>
          <p:cNvSpPr>
            <a:spLocks/>
          </p:cNvSpPr>
          <p:nvPr/>
        </p:nvSpPr>
        <p:spPr bwMode="auto">
          <a:xfrm rot="5400000">
            <a:off x="4022726" y="3925887"/>
            <a:ext cx="690562" cy="474663"/>
          </a:xfrm>
          <a:custGeom>
            <a:avLst/>
            <a:gdLst>
              <a:gd name="T0" fmla="*/ 511969 w 754063"/>
              <a:gd name="T1" fmla="*/ 0 h 484188"/>
              <a:gd name="T2" fmla="*/ 0 w 754063"/>
              <a:gd name="T3" fmla="*/ 242094 h 484188"/>
              <a:gd name="T4" fmla="*/ 511969 w 754063"/>
              <a:gd name="T5" fmla="*/ 484188 h 484188"/>
              <a:gd name="T6" fmla="*/ 754063 w 754063"/>
              <a:gd name="T7" fmla="*/ 242094 h 484188"/>
              <a:gd name="T8" fmla="*/ 17694720 60000 65536"/>
              <a:gd name="T9" fmla="*/ 11796480 60000 65536"/>
              <a:gd name="T10" fmla="*/ 5898240 60000 65536"/>
              <a:gd name="T11" fmla="*/ 0 60000 65536"/>
              <a:gd name="T12" fmla="*/ 75654 w 754063"/>
              <a:gd name="T13" fmla="*/ 121047 h 484188"/>
              <a:gd name="T14" fmla="*/ 633016 w 754063"/>
              <a:gd name="T15" fmla="*/ 363141 h 484188"/>
            </a:gdLst>
            <a:ahLst/>
            <a:cxnLst>
              <a:cxn ang="T8">
                <a:pos x="T0" y="T1"/>
              </a:cxn>
              <a:cxn ang="T9">
                <a:pos x="T2" y="T3"/>
              </a:cxn>
              <a:cxn ang="T10">
                <a:pos x="T4" y="T5"/>
              </a:cxn>
              <a:cxn ang="T11">
                <a:pos x="T6" y="T7"/>
              </a:cxn>
            </a:cxnLst>
            <a:rect l="T12" t="T13" r="T14" b="T15"/>
            <a:pathLst>
              <a:path w="754063" h="484188">
                <a:moveTo>
                  <a:pt x="0" y="121047"/>
                </a:moveTo>
                <a:lnTo>
                  <a:pt x="15131" y="121047"/>
                </a:lnTo>
                <a:lnTo>
                  <a:pt x="15131" y="363141"/>
                </a:lnTo>
                <a:lnTo>
                  <a:pt x="0" y="363141"/>
                </a:lnTo>
                <a:close/>
                <a:moveTo>
                  <a:pt x="30262" y="121047"/>
                </a:moveTo>
                <a:lnTo>
                  <a:pt x="60524" y="121047"/>
                </a:lnTo>
                <a:lnTo>
                  <a:pt x="60524" y="363141"/>
                </a:lnTo>
                <a:lnTo>
                  <a:pt x="30262" y="363141"/>
                </a:lnTo>
                <a:close/>
                <a:moveTo>
                  <a:pt x="75654" y="121047"/>
                </a:moveTo>
                <a:lnTo>
                  <a:pt x="511969" y="121047"/>
                </a:lnTo>
                <a:lnTo>
                  <a:pt x="511969" y="0"/>
                </a:lnTo>
                <a:lnTo>
                  <a:pt x="754063" y="242094"/>
                </a:lnTo>
                <a:lnTo>
                  <a:pt x="511969" y="484188"/>
                </a:lnTo>
                <a:lnTo>
                  <a:pt x="511969" y="363141"/>
                </a:lnTo>
                <a:lnTo>
                  <a:pt x="75654" y="363141"/>
                </a:lnTo>
                <a:close/>
              </a:path>
            </a:pathLst>
          </a:custGeom>
          <a:solidFill>
            <a:schemeClr val="accent2"/>
          </a:solidFill>
          <a:ln w="9525">
            <a:noFill/>
            <a:round/>
            <a:headEnd/>
            <a:tailEnd/>
          </a:ln>
        </p:spPr>
        <p:txBody>
          <a:bodyPr wrap="none" anchor="ctr"/>
          <a:lstStyle/>
          <a:p>
            <a:endParaRPr lang="de-DE"/>
          </a:p>
        </p:txBody>
      </p:sp>
      <p:sp>
        <p:nvSpPr>
          <p:cNvPr id="16" name="TextBox 7"/>
          <p:cNvSpPr txBox="1">
            <a:spLocks noRot="1" noChangeAspect="1" noMove="1" noResize="1" noEditPoints="1" noAdjustHandles="1" noChangeArrowheads="1" noChangeShapeType="1" noTextEdit="1"/>
          </p:cNvSpPr>
          <p:nvPr/>
        </p:nvSpPr>
        <p:spPr bwMode="auto">
          <a:xfrm>
            <a:off x="2905400" y="3339625"/>
            <a:ext cx="3105737" cy="479369"/>
          </a:xfrm>
          <a:prstGeom prst="rect">
            <a:avLst/>
          </a:prstGeom>
          <a:blipFill rotWithShape="1">
            <a:blip r:embed="rId3"/>
            <a:stretch>
              <a:fillRect t="-8791" b="-16484"/>
            </a:stretch>
          </a:blipFill>
          <a:ln w="28575">
            <a:solidFill>
              <a:srgbClr val="3366FF"/>
            </a:solidFill>
            <a:miter lim="800000"/>
            <a:headEnd/>
            <a:tailEnd/>
          </a:ln>
          <a:extLst/>
        </p:spPr>
        <p:txBody>
          <a:bodyPr/>
          <a:lstStyle/>
          <a:p>
            <a:pPr fontAlgn="auto">
              <a:spcBef>
                <a:spcPts val="0"/>
              </a:spcBef>
              <a:spcAft>
                <a:spcPts val="0"/>
              </a:spcAft>
              <a:defRPr/>
            </a:pPr>
            <a:r>
              <a:rPr lang="en-US">
                <a:noFill/>
                <a:latin typeface="+mn-lt"/>
                <a:cs typeface="+mn-cs"/>
              </a:rPr>
              <a:t> </a:t>
            </a:r>
          </a:p>
        </p:txBody>
      </p:sp>
      <p:sp>
        <p:nvSpPr>
          <p:cNvPr id="17" name="Bent Arrow 16"/>
          <p:cNvSpPr>
            <a:spLocks/>
          </p:cNvSpPr>
          <p:nvPr/>
        </p:nvSpPr>
        <p:spPr bwMode="auto">
          <a:xfrm rot="5400000">
            <a:off x="5530850" y="1044576"/>
            <a:ext cx="458787" cy="4037012"/>
          </a:xfrm>
          <a:custGeom>
            <a:avLst/>
            <a:gdLst>
              <a:gd name="T0" fmla="*/ 374732 w 499642"/>
              <a:gd name="T1" fmla="*/ 0 h 4119740"/>
              <a:gd name="T2" fmla="*/ 374732 w 499642"/>
              <a:gd name="T3" fmla="*/ 321220 h 4119740"/>
              <a:gd name="T4" fmla="*/ 91010 w 499642"/>
              <a:gd name="T5" fmla="*/ 4119740 h 4119740"/>
              <a:gd name="T6" fmla="*/ 499642 w 499642"/>
              <a:gd name="T7" fmla="*/ 160610 h 4119740"/>
              <a:gd name="T8" fmla="*/ 17694720 60000 65536"/>
              <a:gd name="T9" fmla="*/ 5898240 60000 65536"/>
              <a:gd name="T10" fmla="*/ 5898240 60000 65536"/>
              <a:gd name="T11" fmla="*/ 0 60000 65536"/>
            </a:gdLst>
            <a:ahLst/>
            <a:cxnLst>
              <a:cxn ang="T8">
                <a:pos x="T0" y="T1"/>
              </a:cxn>
              <a:cxn ang="T9">
                <a:pos x="T2" y="T3"/>
              </a:cxn>
              <a:cxn ang="T10">
                <a:pos x="T4" y="T5"/>
              </a:cxn>
              <a:cxn ang="T11">
                <a:pos x="T6" y="T7"/>
              </a:cxn>
            </a:cxnLst>
            <a:rect l="0" t="0" r="r" b="b"/>
            <a:pathLst>
              <a:path w="499642" h="4119740">
                <a:moveTo>
                  <a:pt x="0" y="4119740"/>
                </a:moveTo>
                <a:lnTo>
                  <a:pt x="0" y="302473"/>
                </a:lnTo>
                <a:cubicBezTo>
                  <a:pt x="0" y="173860"/>
                  <a:pt x="104260" y="69600"/>
                  <a:pt x="232872" y="69600"/>
                </a:cubicBezTo>
                <a:lnTo>
                  <a:pt x="374732" y="69600"/>
                </a:lnTo>
                <a:lnTo>
                  <a:pt x="374732" y="0"/>
                </a:lnTo>
                <a:lnTo>
                  <a:pt x="499642" y="160610"/>
                </a:lnTo>
                <a:lnTo>
                  <a:pt x="374732" y="321220"/>
                </a:lnTo>
                <a:lnTo>
                  <a:pt x="374732" y="251620"/>
                </a:lnTo>
                <a:lnTo>
                  <a:pt x="232873" y="251620"/>
                </a:lnTo>
                <a:lnTo>
                  <a:pt x="232872" y="251620"/>
                </a:lnTo>
                <a:cubicBezTo>
                  <a:pt x="204787" y="251620"/>
                  <a:pt x="182019" y="274388"/>
                  <a:pt x="182019" y="302473"/>
                </a:cubicBezTo>
                <a:lnTo>
                  <a:pt x="182020" y="4119740"/>
                </a:lnTo>
                <a:close/>
              </a:path>
            </a:pathLst>
          </a:custGeom>
          <a:solidFill>
            <a:schemeClr val="accent2"/>
          </a:solidFill>
          <a:ln w="9525">
            <a:noFill/>
            <a:round/>
            <a:headEnd/>
            <a:tailEnd/>
          </a:ln>
        </p:spPr>
        <p:txBody>
          <a:bodyPr wrap="none" anchor="ctr"/>
          <a:lstStyle/>
          <a:p>
            <a:endParaRPr lang="de-DE"/>
          </a:p>
        </p:txBody>
      </p:sp>
      <p:sp>
        <p:nvSpPr>
          <p:cNvPr id="18" name="TextBox 7"/>
          <p:cNvSpPr txBox="1">
            <a:spLocks noChangeArrowheads="1"/>
          </p:cNvSpPr>
          <p:nvPr/>
        </p:nvSpPr>
        <p:spPr bwMode="auto">
          <a:xfrm>
            <a:off x="2200030" y="4572000"/>
            <a:ext cx="3684833" cy="1708150"/>
          </a:xfrm>
          <a:prstGeom prst="rect">
            <a:avLst/>
          </a:prstGeom>
          <a:noFill/>
          <a:ln w="28575">
            <a:solidFill>
              <a:schemeClr val="accent2"/>
            </a:solidFill>
            <a:miter lim="800000"/>
            <a:headEnd/>
            <a:tailEnd/>
          </a:ln>
        </p:spPr>
        <p:txBody>
          <a:bodyPr wrap="square">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fontAlgn="auto">
              <a:spcBef>
                <a:spcPts val="0"/>
              </a:spcBef>
              <a:spcAft>
                <a:spcPts val="0"/>
              </a:spcAft>
              <a:defRPr/>
            </a:pPr>
            <a:r>
              <a:rPr lang="en-US" dirty="0" smtClean="0">
                <a:cs typeface="+mn-cs"/>
              </a:rPr>
              <a:t>Check </a:t>
            </a:r>
          </a:p>
          <a:p>
            <a:pPr marL="457200" indent="-457200" fontAlgn="auto">
              <a:spcBef>
                <a:spcPts val="0"/>
              </a:spcBef>
              <a:spcAft>
                <a:spcPts val="0"/>
              </a:spcAft>
              <a:buFont typeface="Arial" pitchFamily="34" charset="0"/>
              <a:buChar char="•"/>
              <a:defRPr/>
            </a:pPr>
            <a:r>
              <a:rPr lang="en-US" dirty="0" smtClean="0">
                <a:cs typeface="+mn-cs"/>
              </a:rPr>
              <a:t>Motor </a:t>
            </a:r>
            <a:r>
              <a:rPr lang="en-US" dirty="0" smtClean="0">
                <a:latin typeface="Symbol" panose="05050102010706020507" pitchFamily="18" charset="2"/>
                <a:cs typeface="+mn-cs"/>
              </a:rPr>
              <a:t>h</a:t>
            </a:r>
          </a:p>
          <a:p>
            <a:pPr marL="457200" indent="-457200" fontAlgn="auto">
              <a:spcBef>
                <a:spcPts val="0"/>
              </a:spcBef>
              <a:spcAft>
                <a:spcPts val="0"/>
              </a:spcAft>
              <a:buFont typeface="Arial" pitchFamily="34" charset="0"/>
              <a:buChar char="•"/>
              <a:defRPr/>
            </a:pPr>
            <a:r>
              <a:rPr lang="en-US" dirty="0" smtClean="0">
                <a:cs typeface="+mn-cs"/>
              </a:rPr>
              <a:t>Damper Position</a:t>
            </a:r>
          </a:p>
          <a:p>
            <a:pPr marL="457200" indent="-457200" fontAlgn="auto">
              <a:spcBef>
                <a:spcPts val="0"/>
              </a:spcBef>
              <a:spcAft>
                <a:spcPts val="0"/>
              </a:spcAft>
              <a:buFont typeface="Arial" pitchFamily="34" charset="0"/>
              <a:buChar char="•"/>
              <a:defRPr/>
            </a:pPr>
            <a:r>
              <a:rPr lang="en-US" dirty="0" smtClean="0">
                <a:cs typeface="+mn-cs"/>
              </a:rPr>
              <a:t>Build-ups?</a:t>
            </a:r>
          </a:p>
        </p:txBody>
      </p:sp>
      <p:sp>
        <p:nvSpPr>
          <p:cNvPr id="19" name="TextBox 7"/>
          <p:cNvSpPr txBox="1">
            <a:spLocks noChangeArrowheads="1"/>
          </p:cNvSpPr>
          <p:nvPr/>
        </p:nvSpPr>
        <p:spPr bwMode="auto">
          <a:xfrm>
            <a:off x="6156325" y="4572000"/>
            <a:ext cx="3035300" cy="914400"/>
          </a:xfrm>
          <a:prstGeom prst="rect">
            <a:avLst/>
          </a:prstGeom>
          <a:noFill/>
          <a:ln w="28575">
            <a:solidFill>
              <a:schemeClr val="accent2"/>
            </a:solidFill>
            <a:miter lim="800000"/>
            <a:headEnd/>
            <a:tailEnd/>
          </a:ln>
        </p:spPr>
        <p:txBody>
          <a:bodyPr>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fontAlgn="auto">
              <a:spcBef>
                <a:spcPts val="0"/>
              </a:spcBef>
              <a:spcAft>
                <a:spcPts val="0"/>
              </a:spcAft>
              <a:defRPr/>
            </a:pPr>
            <a:r>
              <a:rPr lang="en-US" dirty="0" smtClean="0">
                <a:cs typeface="+mn-cs"/>
              </a:rPr>
              <a:t>Check </a:t>
            </a:r>
          </a:p>
          <a:p>
            <a:pPr marL="457200" indent="-457200" fontAlgn="auto">
              <a:spcBef>
                <a:spcPts val="0"/>
              </a:spcBef>
              <a:spcAft>
                <a:spcPts val="0"/>
              </a:spcAft>
              <a:buFont typeface="Arial" pitchFamily="34" charset="0"/>
              <a:buChar char="•"/>
              <a:defRPr/>
            </a:pPr>
            <a:r>
              <a:rPr lang="en-US" dirty="0" smtClean="0">
                <a:cs typeface="+mn-cs"/>
              </a:rPr>
              <a:t>Impeller</a:t>
            </a:r>
          </a:p>
        </p:txBody>
      </p:sp>
      <p:sp>
        <p:nvSpPr>
          <p:cNvPr id="3" name="TextBox 2"/>
          <p:cNvSpPr txBox="1">
            <a:spLocks noRot="1" noChangeAspect="1" noMove="1" noResize="1" noEditPoints="1" noAdjustHandles="1" noChangeArrowheads="1" noChangeShapeType="1" noTextEdit="1"/>
          </p:cNvSpPr>
          <p:nvPr/>
        </p:nvSpPr>
        <p:spPr>
          <a:xfrm>
            <a:off x="1761978" y="1288225"/>
            <a:ext cx="2176757" cy="938819"/>
          </a:xfrm>
          <a:prstGeom prst="rect">
            <a:avLst/>
          </a:prstGeom>
          <a:blipFill rotWithShape="1">
            <a:blip r:embed="rId4"/>
            <a:stretch>
              <a:fillRect t="-1149" b="-8046"/>
            </a:stretch>
          </a:blipFill>
          <a:ln w="38100">
            <a:solidFill>
              <a:srgbClr val="00B0F0"/>
            </a:solidFill>
          </a:ln>
        </p:spPr>
        <p:txBody>
          <a:bodyPr/>
          <a:lstStyle/>
          <a:p>
            <a:pPr fontAlgn="auto">
              <a:spcBef>
                <a:spcPts val="0"/>
              </a:spcBef>
              <a:spcAft>
                <a:spcPts val="0"/>
              </a:spcAft>
              <a:defRPr/>
            </a:pPr>
            <a:r>
              <a:rPr lang="en-US">
                <a:noFill/>
                <a:latin typeface="+mn-lt"/>
                <a:cs typeface="+mn-cs"/>
              </a:rPr>
              <a:t> </a:t>
            </a:r>
          </a:p>
        </p:txBody>
      </p:sp>
      <p:sp>
        <p:nvSpPr>
          <p:cNvPr id="73765" name="Title 1"/>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Fan Assessment</a:t>
            </a:r>
          </a:p>
        </p:txBody>
      </p:sp>
      <p:sp>
        <p:nvSpPr>
          <p:cNvPr id="21" name="Footer Placeholder 20"/>
          <p:cNvSpPr>
            <a:spLocks noGrp="1"/>
          </p:cNvSpPr>
          <p:nvPr>
            <p:ph type="ftr" sz="quarter" idx="10"/>
          </p:nvPr>
        </p:nvSpPr>
        <p:spPr/>
        <p:txBody>
          <a:bodyPr/>
          <a:lstStyle/>
          <a:p>
            <a:pPr>
              <a:defRPr/>
            </a:pPr>
            <a:r>
              <a:rPr lang="en-US" smtClean="0"/>
              <a:t>2016-05-09   © 2016 LafargeHolcim</a:t>
            </a:r>
            <a:endParaRPr lang="en-US"/>
          </a:p>
        </p:txBody>
      </p:sp>
      <p:sp>
        <p:nvSpPr>
          <p:cNvPr id="22" name="Slide Number Placeholder 21"/>
          <p:cNvSpPr>
            <a:spLocks noGrp="1"/>
          </p:cNvSpPr>
          <p:nvPr>
            <p:ph type="sldNum" sz="quarter" idx="11"/>
          </p:nvPr>
        </p:nvSpPr>
        <p:spPr/>
        <p:txBody>
          <a:bodyPr/>
          <a:lstStyle/>
          <a:p>
            <a:pPr>
              <a:defRPr/>
            </a:pPr>
            <a:fld id="{12DAB12B-9646-41B4-8838-7E0643645623}" type="slidenum">
              <a:rPr lang="en-US" smtClean="0"/>
              <a:pPr>
                <a:defRPr/>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Fan Inspection</a:t>
            </a:r>
            <a:endParaRPr lang="en-US" dirty="0"/>
          </a:p>
        </p:txBody>
      </p:sp>
      <p:sp>
        <p:nvSpPr>
          <p:cNvPr id="3" name="Content Placeholder 2"/>
          <p:cNvSpPr>
            <a:spLocks noGrp="1"/>
          </p:cNvSpPr>
          <p:nvPr>
            <p:ph idx="1"/>
          </p:nvPr>
        </p:nvSpPr>
        <p:spPr>
          <a:prstGeom prst="rect">
            <a:avLst/>
          </a:prstGeom>
        </p:spPr>
        <p:txBody>
          <a:bodyPr vert="horz" lIns="0" tIns="0" rIns="0" bIns="0" rtlCol="0">
            <a:noAutofit/>
          </a:bodyPr>
          <a:lstStyle/>
          <a:p>
            <a:r>
              <a:rPr lang="en-US" dirty="0"/>
              <a:t>Check the Fan Inspection </a:t>
            </a:r>
            <a:r>
              <a:rPr lang="en-US" b="1" dirty="0"/>
              <a:t>Video</a:t>
            </a:r>
          </a:p>
          <a:p>
            <a:pPr lvl="1"/>
            <a:r>
              <a:rPr lang="en-US" dirty="0">
                <a:hlinkClick r:id="rId2"/>
              </a:rPr>
              <a:t>https://drive.google.com/a/holcim.com/file/d/0B6fe5NZGsbbYYXFRcG01QnNTbEU/view?usp=sharing</a:t>
            </a:r>
            <a:endParaRPr lang="en-US" dirty="0"/>
          </a:p>
          <a:p>
            <a:pPr lvl="1"/>
            <a:endParaRPr lang="en-US" dirty="0"/>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2769C510-0734-4155-82AA-15A9CA3272D4}" type="slidenum">
              <a:rPr lang="en-US" smtClean="0"/>
              <a:pPr>
                <a:defRPr/>
              </a:pPr>
              <a:t>49</a:t>
            </a:fld>
            <a:endParaRPr lang="en-US" dirty="0"/>
          </a:p>
        </p:txBody>
      </p:sp>
    </p:spTree>
    <p:extLst>
      <p:ext uri="{BB962C8B-B14F-4D97-AF65-F5344CB8AC3E}">
        <p14:creationId xmlns:p14="http://schemas.microsoft.com/office/powerpoint/2010/main" val="107233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itchFamily="34" charset="0"/>
                <a:cs typeface="Arial" pitchFamily="34" charset="0"/>
              </a:rPr>
              <a:t>Fan </a:t>
            </a:r>
            <a:r>
              <a:rPr lang="en-US" dirty="0">
                <a:latin typeface="Arial" pitchFamily="34" charset="0"/>
                <a:cs typeface="Arial" pitchFamily="34" charset="0"/>
              </a:rPr>
              <a:t>and Plant </a:t>
            </a:r>
            <a:r>
              <a:rPr lang="en-US" dirty="0" smtClean="0">
                <a:latin typeface="Arial" pitchFamily="34" charset="0"/>
                <a:cs typeface="Arial" pitchFamily="34" charset="0"/>
              </a:rPr>
              <a:t>Characteristic</a:t>
            </a:r>
            <a:endParaRPr lang="en-US" dirty="0"/>
          </a:p>
        </p:txBody>
      </p:sp>
      <p:sp>
        <p:nvSpPr>
          <p:cNvPr id="8" name="Line 265"/>
          <p:cNvSpPr>
            <a:spLocks noChangeShapeType="1"/>
          </p:cNvSpPr>
          <p:nvPr/>
        </p:nvSpPr>
        <p:spPr bwMode="auto">
          <a:xfrm>
            <a:off x="4069807" y="3243264"/>
            <a:ext cx="1440872" cy="3238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Freeform 12"/>
          <p:cNvSpPr>
            <a:spLocks/>
          </p:cNvSpPr>
          <p:nvPr/>
        </p:nvSpPr>
        <p:spPr bwMode="auto">
          <a:xfrm>
            <a:off x="1420269" y="3348037"/>
            <a:ext cx="4664075" cy="2714625"/>
          </a:xfrm>
          <a:custGeom>
            <a:avLst/>
            <a:gdLst>
              <a:gd name="T0" fmla="*/ 2147483647 w 5876"/>
              <a:gd name="T1" fmla="*/ 2147483647 h 3421"/>
              <a:gd name="T2" fmla="*/ 2147483647 w 5876"/>
              <a:gd name="T3" fmla="*/ 2147483647 h 3421"/>
              <a:gd name="T4" fmla="*/ 2147483647 w 5876"/>
              <a:gd name="T5" fmla="*/ 2147483647 h 3421"/>
              <a:gd name="T6" fmla="*/ 2147483647 w 5876"/>
              <a:gd name="T7" fmla="*/ 2147483647 h 3421"/>
              <a:gd name="T8" fmla="*/ 2147483647 w 5876"/>
              <a:gd name="T9" fmla="*/ 2147483647 h 3421"/>
              <a:gd name="T10" fmla="*/ 2147483647 w 5876"/>
              <a:gd name="T11" fmla="*/ 2147483647 h 3421"/>
              <a:gd name="T12" fmla="*/ 2147483647 w 5876"/>
              <a:gd name="T13" fmla="*/ 2147483647 h 3421"/>
              <a:gd name="T14" fmla="*/ 2147483647 w 5876"/>
              <a:gd name="T15" fmla="*/ 2147483647 h 3421"/>
              <a:gd name="T16" fmla="*/ 2147483647 w 5876"/>
              <a:gd name="T17" fmla="*/ 2147483647 h 3421"/>
              <a:gd name="T18" fmla="*/ 2147483647 w 5876"/>
              <a:gd name="T19" fmla="*/ 2147483647 h 3421"/>
              <a:gd name="T20" fmla="*/ 2147483647 w 5876"/>
              <a:gd name="T21" fmla="*/ 2147483647 h 3421"/>
              <a:gd name="T22" fmla="*/ 2147483647 w 5876"/>
              <a:gd name="T23" fmla="*/ 2147483647 h 3421"/>
              <a:gd name="T24" fmla="*/ 2147483647 w 5876"/>
              <a:gd name="T25" fmla="*/ 2147483647 h 3421"/>
              <a:gd name="T26" fmla="*/ 2147483647 w 5876"/>
              <a:gd name="T27" fmla="*/ 2147483647 h 3421"/>
              <a:gd name="T28" fmla="*/ 2147483647 w 5876"/>
              <a:gd name="T29" fmla="*/ 2147483647 h 3421"/>
              <a:gd name="T30" fmla="*/ 2147483647 w 5876"/>
              <a:gd name="T31" fmla="*/ 2147483647 h 3421"/>
              <a:gd name="T32" fmla="*/ 2147483647 w 5876"/>
              <a:gd name="T33" fmla="*/ 2147483647 h 3421"/>
              <a:gd name="T34" fmla="*/ 2147483647 w 5876"/>
              <a:gd name="T35" fmla="*/ 2147483647 h 3421"/>
              <a:gd name="T36" fmla="*/ 2147483647 w 5876"/>
              <a:gd name="T37" fmla="*/ 2147483647 h 3421"/>
              <a:gd name="T38" fmla="*/ 2147483647 w 5876"/>
              <a:gd name="T39" fmla="*/ 2147483647 h 3421"/>
              <a:gd name="T40" fmla="*/ 2147483647 w 5876"/>
              <a:gd name="T41" fmla="*/ 2147483647 h 3421"/>
              <a:gd name="T42" fmla="*/ 2147483647 w 5876"/>
              <a:gd name="T43" fmla="*/ 2147483647 h 3421"/>
              <a:gd name="T44" fmla="*/ 2147483647 w 5876"/>
              <a:gd name="T45" fmla="*/ 2147483647 h 3421"/>
              <a:gd name="T46" fmla="*/ 2147483647 w 5876"/>
              <a:gd name="T47" fmla="*/ 2147483647 h 3421"/>
              <a:gd name="T48" fmla="*/ 2147483647 w 5876"/>
              <a:gd name="T49" fmla="*/ 2147483647 h 3421"/>
              <a:gd name="T50" fmla="*/ 2147483647 w 5876"/>
              <a:gd name="T51" fmla="*/ 2147483647 h 3421"/>
              <a:gd name="T52" fmla="*/ 2147483647 w 5876"/>
              <a:gd name="T53" fmla="*/ 2147483647 h 3421"/>
              <a:gd name="T54" fmla="*/ 2147483647 w 5876"/>
              <a:gd name="T55" fmla="*/ 2147483647 h 3421"/>
              <a:gd name="T56" fmla="*/ 2147483647 w 5876"/>
              <a:gd name="T57" fmla="*/ 2147483647 h 3421"/>
              <a:gd name="T58" fmla="*/ 2147483647 w 5876"/>
              <a:gd name="T59" fmla="*/ 2147483647 h 3421"/>
              <a:gd name="T60" fmla="*/ 2147483647 w 5876"/>
              <a:gd name="T61" fmla="*/ 2147483647 h 3421"/>
              <a:gd name="T62" fmla="*/ 2147483647 w 5876"/>
              <a:gd name="T63" fmla="*/ 2147483647 h 3421"/>
              <a:gd name="T64" fmla="*/ 2147483647 w 5876"/>
              <a:gd name="T65" fmla="*/ 2147483647 h 3421"/>
              <a:gd name="T66" fmla="*/ 2147483647 w 5876"/>
              <a:gd name="T67" fmla="*/ 2147483647 h 3421"/>
              <a:gd name="T68" fmla="*/ 2147483647 w 5876"/>
              <a:gd name="T69" fmla="*/ 2147483647 h 3421"/>
              <a:gd name="T70" fmla="*/ 2147483647 w 5876"/>
              <a:gd name="T71" fmla="*/ 2147483647 h 3421"/>
              <a:gd name="T72" fmla="*/ 2147483647 w 5876"/>
              <a:gd name="T73" fmla="*/ 2147483647 h 3421"/>
              <a:gd name="T74" fmla="*/ 2147483647 w 5876"/>
              <a:gd name="T75" fmla="*/ 2147483647 h 3421"/>
              <a:gd name="T76" fmla="*/ 2147483647 w 5876"/>
              <a:gd name="T77" fmla="*/ 2147483647 h 3421"/>
              <a:gd name="T78" fmla="*/ 2147483647 w 5876"/>
              <a:gd name="T79" fmla="*/ 2147483647 h 3421"/>
              <a:gd name="T80" fmla="*/ 2147483647 w 5876"/>
              <a:gd name="T81" fmla="*/ 2147483647 h 3421"/>
              <a:gd name="T82" fmla="*/ 2147483647 w 5876"/>
              <a:gd name="T83" fmla="*/ 2147483647 h 3421"/>
              <a:gd name="T84" fmla="*/ 2147483647 w 5876"/>
              <a:gd name="T85" fmla="*/ 2147483647 h 3421"/>
              <a:gd name="T86" fmla="*/ 2147483647 w 5876"/>
              <a:gd name="T87" fmla="*/ 2147483647 h 3421"/>
              <a:gd name="T88" fmla="*/ 2147483647 w 5876"/>
              <a:gd name="T89" fmla="*/ 2147483647 h 3421"/>
              <a:gd name="T90" fmla="*/ 2147483647 w 5876"/>
              <a:gd name="T91" fmla="*/ 2147483647 h 3421"/>
              <a:gd name="T92" fmla="*/ 2147483647 w 5876"/>
              <a:gd name="T93" fmla="*/ 2147483647 h 3421"/>
              <a:gd name="T94" fmla="*/ 2147483647 w 5876"/>
              <a:gd name="T95" fmla="*/ 2147483647 h 3421"/>
              <a:gd name="T96" fmla="*/ 2147483647 w 5876"/>
              <a:gd name="T97" fmla="*/ 2147483647 h 3421"/>
              <a:gd name="T98" fmla="*/ 2147483647 w 5876"/>
              <a:gd name="T99" fmla="*/ 2147483647 h 3421"/>
              <a:gd name="T100" fmla="*/ 2147483647 w 5876"/>
              <a:gd name="T101" fmla="*/ 2147483647 h 3421"/>
              <a:gd name="T102" fmla="*/ 2147483647 w 5876"/>
              <a:gd name="T103" fmla="*/ 2147483647 h 3421"/>
              <a:gd name="T104" fmla="*/ 2147483647 w 5876"/>
              <a:gd name="T105" fmla="*/ 2147483647 h 3421"/>
              <a:gd name="T106" fmla="*/ 2147483647 w 5876"/>
              <a:gd name="T107" fmla="*/ 0 h 3421"/>
              <a:gd name="T108" fmla="*/ 2147483647 w 5876"/>
              <a:gd name="T109" fmla="*/ 2147483647 h 3421"/>
              <a:gd name="T110" fmla="*/ 2147483647 w 5876"/>
              <a:gd name="T111" fmla="*/ 2147483647 h 3421"/>
              <a:gd name="T112" fmla="*/ 2147483647 w 5876"/>
              <a:gd name="T113" fmla="*/ 2147483647 h 3421"/>
              <a:gd name="T114" fmla="*/ 2147483647 w 5876"/>
              <a:gd name="T115" fmla="*/ 2147483647 h 3421"/>
              <a:gd name="T116" fmla="*/ 2147483647 w 5876"/>
              <a:gd name="T117" fmla="*/ 2147483647 h 3421"/>
              <a:gd name="T118" fmla="*/ 2147483647 w 5876"/>
              <a:gd name="T119" fmla="*/ 2147483647 h 3421"/>
              <a:gd name="T120" fmla="*/ 2147483647 w 5876"/>
              <a:gd name="T121" fmla="*/ 2147483647 h 3421"/>
              <a:gd name="T122" fmla="*/ 2147483647 w 5876"/>
              <a:gd name="T123" fmla="*/ 2147483647 h 3421"/>
              <a:gd name="T124" fmla="*/ 2147483647 w 5876"/>
              <a:gd name="T125" fmla="*/ 2147483647 h 3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876" h="3421">
                <a:moveTo>
                  <a:pt x="35" y="513"/>
                </a:moveTo>
                <a:lnTo>
                  <a:pt x="289" y="379"/>
                </a:lnTo>
                <a:lnTo>
                  <a:pt x="350" y="347"/>
                </a:lnTo>
                <a:lnTo>
                  <a:pt x="410" y="318"/>
                </a:lnTo>
                <a:lnTo>
                  <a:pt x="468" y="291"/>
                </a:lnTo>
                <a:lnTo>
                  <a:pt x="525" y="267"/>
                </a:lnTo>
                <a:lnTo>
                  <a:pt x="579" y="244"/>
                </a:lnTo>
                <a:lnTo>
                  <a:pt x="630" y="224"/>
                </a:lnTo>
                <a:lnTo>
                  <a:pt x="681" y="206"/>
                </a:lnTo>
                <a:lnTo>
                  <a:pt x="731" y="191"/>
                </a:lnTo>
                <a:lnTo>
                  <a:pt x="779" y="176"/>
                </a:lnTo>
                <a:lnTo>
                  <a:pt x="825" y="162"/>
                </a:lnTo>
                <a:lnTo>
                  <a:pt x="915" y="138"/>
                </a:lnTo>
                <a:lnTo>
                  <a:pt x="1001" y="118"/>
                </a:lnTo>
                <a:lnTo>
                  <a:pt x="1087" y="103"/>
                </a:lnTo>
                <a:lnTo>
                  <a:pt x="1171" y="89"/>
                </a:lnTo>
                <a:lnTo>
                  <a:pt x="1257" y="80"/>
                </a:lnTo>
                <a:lnTo>
                  <a:pt x="1347" y="75"/>
                </a:lnTo>
                <a:lnTo>
                  <a:pt x="1442" y="75"/>
                </a:lnTo>
                <a:lnTo>
                  <a:pt x="1634" y="80"/>
                </a:lnTo>
                <a:lnTo>
                  <a:pt x="1827" y="91"/>
                </a:lnTo>
                <a:lnTo>
                  <a:pt x="1921" y="98"/>
                </a:lnTo>
                <a:lnTo>
                  <a:pt x="2014" y="109"/>
                </a:lnTo>
                <a:lnTo>
                  <a:pt x="2107" y="123"/>
                </a:lnTo>
                <a:lnTo>
                  <a:pt x="2200" y="141"/>
                </a:lnTo>
                <a:lnTo>
                  <a:pt x="2295" y="163"/>
                </a:lnTo>
                <a:lnTo>
                  <a:pt x="2390" y="192"/>
                </a:lnTo>
                <a:lnTo>
                  <a:pt x="2490" y="229"/>
                </a:lnTo>
                <a:lnTo>
                  <a:pt x="2593" y="269"/>
                </a:lnTo>
                <a:lnTo>
                  <a:pt x="2691" y="311"/>
                </a:lnTo>
                <a:lnTo>
                  <a:pt x="2788" y="351"/>
                </a:lnTo>
                <a:lnTo>
                  <a:pt x="2877" y="391"/>
                </a:lnTo>
                <a:lnTo>
                  <a:pt x="2964" y="433"/>
                </a:lnTo>
                <a:lnTo>
                  <a:pt x="3047" y="475"/>
                </a:lnTo>
                <a:lnTo>
                  <a:pt x="3090" y="499"/>
                </a:lnTo>
                <a:lnTo>
                  <a:pt x="3132" y="526"/>
                </a:lnTo>
                <a:lnTo>
                  <a:pt x="3179" y="553"/>
                </a:lnTo>
                <a:lnTo>
                  <a:pt x="3224" y="584"/>
                </a:lnTo>
                <a:lnTo>
                  <a:pt x="3272" y="616"/>
                </a:lnTo>
                <a:lnTo>
                  <a:pt x="3322" y="650"/>
                </a:lnTo>
                <a:lnTo>
                  <a:pt x="3423" y="722"/>
                </a:lnTo>
                <a:lnTo>
                  <a:pt x="3530" y="800"/>
                </a:lnTo>
                <a:lnTo>
                  <a:pt x="3639" y="882"/>
                </a:lnTo>
                <a:lnTo>
                  <a:pt x="3753" y="966"/>
                </a:lnTo>
                <a:lnTo>
                  <a:pt x="3866" y="1054"/>
                </a:lnTo>
                <a:lnTo>
                  <a:pt x="3983" y="1149"/>
                </a:lnTo>
                <a:lnTo>
                  <a:pt x="4041" y="1200"/>
                </a:lnTo>
                <a:lnTo>
                  <a:pt x="4100" y="1251"/>
                </a:lnTo>
                <a:lnTo>
                  <a:pt x="4160" y="1305"/>
                </a:lnTo>
                <a:lnTo>
                  <a:pt x="4222" y="1362"/>
                </a:lnTo>
                <a:lnTo>
                  <a:pt x="4282" y="1420"/>
                </a:lnTo>
                <a:lnTo>
                  <a:pt x="4345" y="1480"/>
                </a:lnTo>
                <a:lnTo>
                  <a:pt x="4409" y="1544"/>
                </a:lnTo>
                <a:lnTo>
                  <a:pt x="4473" y="1611"/>
                </a:lnTo>
                <a:lnTo>
                  <a:pt x="4540" y="1681"/>
                </a:lnTo>
                <a:lnTo>
                  <a:pt x="4609" y="1752"/>
                </a:lnTo>
                <a:lnTo>
                  <a:pt x="4678" y="1829"/>
                </a:lnTo>
                <a:lnTo>
                  <a:pt x="4749" y="1907"/>
                </a:lnTo>
                <a:lnTo>
                  <a:pt x="4887" y="2068"/>
                </a:lnTo>
                <a:lnTo>
                  <a:pt x="4956" y="2153"/>
                </a:lnTo>
                <a:lnTo>
                  <a:pt x="5024" y="2239"/>
                </a:lnTo>
                <a:lnTo>
                  <a:pt x="5159" y="2416"/>
                </a:lnTo>
                <a:lnTo>
                  <a:pt x="5223" y="2504"/>
                </a:lnTo>
                <a:lnTo>
                  <a:pt x="5285" y="2593"/>
                </a:lnTo>
                <a:lnTo>
                  <a:pt x="5344" y="2680"/>
                </a:lnTo>
                <a:lnTo>
                  <a:pt x="5402" y="2764"/>
                </a:lnTo>
                <a:lnTo>
                  <a:pt x="5456" y="2846"/>
                </a:lnTo>
                <a:lnTo>
                  <a:pt x="5506" y="2921"/>
                </a:lnTo>
                <a:lnTo>
                  <a:pt x="5597" y="3064"/>
                </a:lnTo>
                <a:lnTo>
                  <a:pt x="5636" y="3129"/>
                </a:lnTo>
                <a:lnTo>
                  <a:pt x="5673" y="3191"/>
                </a:lnTo>
                <a:lnTo>
                  <a:pt x="5710" y="3250"/>
                </a:lnTo>
                <a:lnTo>
                  <a:pt x="5744" y="3308"/>
                </a:lnTo>
                <a:lnTo>
                  <a:pt x="5811" y="3421"/>
                </a:lnTo>
                <a:lnTo>
                  <a:pt x="5876" y="3383"/>
                </a:lnTo>
                <a:lnTo>
                  <a:pt x="5809" y="3270"/>
                </a:lnTo>
                <a:lnTo>
                  <a:pt x="5775" y="3212"/>
                </a:lnTo>
                <a:lnTo>
                  <a:pt x="5739" y="3152"/>
                </a:lnTo>
                <a:lnTo>
                  <a:pt x="5739" y="3150"/>
                </a:lnTo>
                <a:lnTo>
                  <a:pt x="5701" y="3089"/>
                </a:lnTo>
                <a:lnTo>
                  <a:pt x="5661" y="3023"/>
                </a:lnTo>
                <a:lnTo>
                  <a:pt x="5660" y="3023"/>
                </a:lnTo>
                <a:lnTo>
                  <a:pt x="5569" y="2881"/>
                </a:lnTo>
                <a:lnTo>
                  <a:pt x="5519" y="2805"/>
                </a:lnTo>
                <a:lnTo>
                  <a:pt x="5519" y="2803"/>
                </a:lnTo>
                <a:lnTo>
                  <a:pt x="5465" y="2722"/>
                </a:lnTo>
                <a:lnTo>
                  <a:pt x="5407" y="2637"/>
                </a:lnTo>
                <a:lnTo>
                  <a:pt x="5348" y="2550"/>
                </a:lnTo>
                <a:lnTo>
                  <a:pt x="5285" y="2461"/>
                </a:lnTo>
                <a:lnTo>
                  <a:pt x="5283" y="2461"/>
                </a:lnTo>
                <a:lnTo>
                  <a:pt x="5219" y="2372"/>
                </a:lnTo>
                <a:lnTo>
                  <a:pt x="5219" y="2371"/>
                </a:lnTo>
                <a:lnTo>
                  <a:pt x="5085" y="2193"/>
                </a:lnTo>
                <a:lnTo>
                  <a:pt x="5083" y="2192"/>
                </a:lnTo>
                <a:lnTo>
                  <a:pt x="5014" y="2105"/>
                </a:lnTo>
                <a:lnTo>
                  <a:pt x="4945" y="2020"/>
                </a:lnTo>
                <a:lnTo>
                  <a:pt x="4945" y="2018"/>
                </a:lnTo>
                <a:lnTo>
                  <a:pt x="4805" y="1856"/>
                </a:lnTo>
                <a:lnTo>
                  <a:pt x="4804" y="1856"/>
                </a:lnTo>
                <a:lnTo>
                  <a:pt x="4734" y="1778"/>
                </a:lnTo>
                <a:lnTo>
                  <a:pt x="4665" y="1702"/>
                </a:lnTo>
                <a:lnTo>
                  <a:pt x="4665" y="1700"/>
                </a:lnTo>
                <a:lnTo>
                  <a:pt x="4595" y="1629"/>
                </a:lnTo>
                <a:lnTo>
                  <a:pt x="4529" y="1558"/>
                </a:lnTo>
                <a:lnTo>
                  <a:pt x="4527" y="1558"/>
                </a:lnTo>
                <a:lnTo>
                  <a:pt x="4462" y="1492"/>
                </a:lnTo>
                <a:lnTo>
                  <a:pt x="4398" y="1427"/>
                </a:lnTo>
                <a:lnTo>
                  <a:pt x="4335" y="1366"/>
                </a:lnTo>
                <a:lnTo>
                  <a:pt x="4335" y="1365"/>
                </a:lnTo>
                <a:lnTo>
                  <a:pt x="4273" y="1307"/>
                </a:lnTo>
                <a:lnTo>
                  <a:pt x="4272" y="1307"/>
                </a:lnTo>
                <a:lnTo>
                  <a:pt x="4210" y="1250"/>
                </a:lnTo>
                <a:lnTo>
                  <a:pt x="4150" y="1196"/>
                </a:lnTo>
                <a:lnTo>
                  <a:pt x="4091" y="1143"/>
                </a:lnTo>
                <a:lnTo>
                  <a:pt x="4090" y="1142"/>
                </a:lnTo>
                <a:lnTo>
                  <a:pt x="4031" y="1092"/>
                </a:lnTo>
                <a:lnTo>
                  <a:pt x="3914" y="996"/>
                </a:lnTo>
                <a:lnTo>
                  <a:pt x="3912" y="995"/>
                </a:lnTo>
                <a:lnTo>
                  <a:pt x="3798" y="905"/>
                </a:lnTo>
                <a:lnTo>
                  <a:pt x="3685" y="821"/>
                </a:lnTo>
                <a:lnTo>
                  <a:pt x="3575" y="739"/>
                </a:lnTo>
                <a:lnTo>
                  <a:pt x="3468" y="662"/>
                </a:lnTo>
                <a:lnTo>
                  <a:pt x="3467" y="662"/>
                </a:lnTo>
                <a:lnTo>
                  <a:pt x="3365" y="589"/>
                </a:lnTo>
                <a:lnTo>
                  <a:pt x="3365" y="587"/>
                </a:lnTo>
                <a:lnTo>
                  <a:pt x="3315" y="553"/>
                </a:lnTo>
                <a:lnTo>
                  <a:pt x="3267" y="521"/>
                </a:lnTo>
                <a:lnTo>
                  <a:pt x="3266" y="521"/>
                </a:lnTo>
                <a:lnTo>
                  <a:pt x="3219" y="490"/>
                </a:lnTo>
                <a:lnTo>
                  <a:pt x="3173" y="462"/>
                </a:lnTo>
                <a:lnTo>
                  <a:pt x="3171" y="460"/>
                </a:lnTo>
                <a:lnTo>
                  <a:pt x="3127" y="434"/>
                </a:lnTo>
                <a:lnTo>
                  <a:pt x="3126" y="434"/>
                </a:lnTo>
                <a:lnTo>
                  <a:pt x="3082" y="410"/>
                </a:lnTo>
                <a:lnTo>
                  <a:pt x="3082" y="409"/>
                </a:lnTo>
                <a:lnTo>
                  <a:pt x="2998" y="365"/>
                </a:lnTo>
                <a:lnTo>
                  <a:pt x="2996" y="365"/>
                </a:lnTo>
                <a:lnTo>
                  <a:pt x="2910" y="323"/>
                </a:lnTo>
                <a:lnTo>
                  <a:pt x="2908" y="323"/>
                </a:lnTo>
                <a:lnTo>
                  <a:pt x="2818" y="283"/>
                </a:lnTo>
                <a:lnTo>
                  <a:pt x="2818" y="282"/>
                </a:lnTo>
                <a:lnTo>
                  <a:pt x="2721" y="240"/>
                </a:lnTo>
                <a:lnTo>
                  <a:pt x="2622" y="199"/>
                </a:lnTo>
                <a:lnTo>
                  <a:pt x="2620" y="199"/>
                </a:lnTo>
                <a:lnTo>
                  <a:pt x="2517" y="158"/>
                </a:lnTo>
                <a:lnTo>
                  <a:pt x="2516" y="158"/>
                </a:lnTo>
                <a:lnTo>
                  <a:pt x="2415" y="122"/>
                </a:lnTo>
                <a:lnTo>
                  <a:pt x="2414" y="121"/>
                </a:lnTo>
                <a:lnTo>
                  <a:pt x="2316" y="91"/>
                </a:lnTo>
                <a:lnTo>
                  <a:pt x="2313" y="91"/>
                </a:lnTo>
                <a:lnTo>
                  <a:pt x="2217" y="68"/>
                </a:lnTo>
                <a:lnTo>
                  <a:pt x="2215" y="68"/>
                </a:lnTo>
                <a:lnTo>
                  <a:pt x="2121" y="49"/>
                </a:lnTo>
                <a:lnTo>
                  <a:pt x="2118" y="48"/>
                </a:lnTo>
                <a:lnTo>
                  <a:pt x="2024" y="34"/>
                </a:lnTo>
                <a:lnTo>
                  <a:pt x="1930" y="23"/>
                </a:lnTo>
                <a:lnTo>
                  <a:pt x="1927" y="23"/>
                </a:lnTo>
                <a:lnTo>
                  <a:pt x="1832" y="15"/>
                </a:lnTo>
                <a:lnTo>
                  <a:pt x="1638" y="5"/>
                </a:lnTo>
                <a:lnTo>
                  <a:pt x="1637" y="5"/>
                </a:lnTo>
                <a:lnTo>
                  <a:pt x="1443" y="0"/>
                </a:lnTo>
                <a:lnTo>
                  <a:pt x="1344" y="0"/>
                </a:lnTo>
                <a:lnTo>
                  <a:pt x="1252" y="5"/>
                </a:lnTo>
                <a:lnTo>
                  <a:pt x="1250" y="5"/>
                </a:lnTo>
                <a:lnTo>
                  <a:pt x="1162" y="14"/>
                </a:lnTo>
                <a:lnTo>
                  <a:pt x="1160" y="14"/>
                </a:lnTo>
                <a:lnTo>
                  <a:pt x="1074" y="28"/>
                </a:lnTo>
                <a:lnTo>
                  <a:pt x="1073" y="29"/>
                </a:lnTo>
                <a:lnTo>
                  <a:pt x="986" y="45"/>
                </a:lnTo>
                <a:lnTo>
                  <a:pt x="985" y="45"/>
                </a:lnTo>
                <a:lnTo>
                  <a:pt x="897" y="65"/>
                </a:lnTo>
                <a:lnTo>
                  <a:pt x="896" y="65"/>
                </a:lnTo>
                <a:lnTo>
                  <a:pt x="805" y="89"/>
                </a:lnTo>
                <a:lnTo>
                  <a:pt x="757" y="103"/>
                </a:lnTo>
                <a:lnTo>
                  <a:pt x="756" y="103"/>
                </a:lnTo>
                <a:lnTo>
                  <a:pt x="708" y="118"/>
                </a:lnTo>
                <a:lnTo>
                  <a:pt x="658" y="135"/>
                </a:lnTo>
                <a:lnTo>
                  <a:pt x="657" y="136"/>
                </a:lnTo>
                <a:lnTo>
                  <a:pt x="605" y="153"/>
                </a:lnTo>
                <a:lnTo>
                  <a:pt x="604" y="153"/>
                </a:lnTo>
                <a:lnTo>
                  <a:pt x="551" y="174"/>
                </a:lnTo>
                <a:lnTo>
                  <a:pt x="496" y="196"/>
                </a:lnTo>
                <a:lnTo>
                  <a:pt x="494" y="197"/>
                </a:lnTo>
                <a:lnTo>
                  <a:pt x="438" y="223"/>
                </a:lnTo>
                <a:lnTo>
                  <a:pt x="437" y="223"/>
                </a:lnTo>
                <a:lnTo>
                  <a:pt x="377" y="250"/>
                </a:lnTo>
                <a:lnTo>
                  <a:pt x="317" y="279"/>
                </a:lnTo>
                <a:lnTo>
                  <a:pt x="316" y="279"/>
                </a:lnTo>
                <a:lnTo>
                  <a:pt x="254" y="311"/>
                </a:lnTo>
                <a:lnTo>
                  <a:pt x="0" y="445"/>
                </a:lnTo>
                <a:lnTo>
                  <a:pt x="35" y="513"/>
                </a:lnTo>
                <a:close/>
              </a:path>
            </a:pathLst>
          </a:custGeom>
          <a:solidFill>
            <a:srgbClr val="FF0000"/>
          </a:solidFill>
          <a:ln>
            <a:solidFill>
              <a:srgbClr val="FF0000"/>
            </a:solidFill>
          </a:ln>
        </p:spPr>
        <p:txBody>
          <a:bodyPr/>
          <a:lstStyle/>
          <a:p>
            <a:endParaRPr lang="en-US"/>
          </a:p>
        </p:txBody>
      </p:sp>
      <p:sp>
        <p:nvSpPr>
          <p:cNvPr id="10" name="Rectangle 257"/>
          <p:cNvSpPr>
            <a:spLocks noChangeArrowheads="1"/>
          </p:cNvSpPr>
          <p:nvPr/>
        </p:nvSpPr>
        <p:spPr bwMode="auto">
          <a:xfrm>
            <a:off x="1904283" y="1171575"/>
            <a:ext cx="4425489"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Aft>
                <a:spcPct val="30000"/>
              </a:spcAft>
              <a:buClr>
                <a:schemeClr val="tx2"/>
              </a:buClr>
            </a:pPr>
            <a:r>
              <a:rPr lang="en-US" sz="2000" dirty="0"/>
              <a:t>The fan operates at the crossing point of plant and fan characteristic</a:t>
            </a:r>
          </a:p>
        </p:txBody>
      </p:sp>
      <p:sp>
        <p:nvSpPr>
          <p:cNvPr id="11" name="Freeform 10"/>
          <p:cNvSpPr>
            <a:spLocks/>
          </p:cNvSpPr>
          <p:nvPr/>
        </p:nvSpPr>
        <p:spPr bwMode="auto">
          <a:xfrm>
            <a:off x="1452018" y="2967038"/>
            <a:ext cx="3144839" cy="3095625"/>
          </a:xfrm>
          <a:custGeom>
            <a:avLst/>
            <a:gdLst>
              <a:gd name="T0" fmla="*/ 0 w 4957"/>
              <a:gd name="T1" fmla="*/ 44 h 5547"/>
              <a:gd name="T2" fmla="*/ 0 w 4957"/>
              <a:gd name="T3" fmla="*/ 44 h 5547"/>
              <a:gd name="T4" fmla="*/ 0 w 4957"/>
              <a:gd name="T5" fmla="*/ 44 h 5547"/>
              <a:gd name="T6" fmla="*/ 0 w 4957"/>
              <a:gd name="T7" fmla="*/ 44 h 5547"/>
              <a:gd name="T8" fmla="*/ 3 w 4957"/>
              <a:gd name="T9" fmla="*/ 44 h 5547"/>
              <a:gd name="T10" fmla="*/ 4 w 4957"/>
              <a:gd name="T11" fmla="*/ 43 h 5547"/>
              <a:gd name="T12" fmla="*/ 6 w 4957"/>
              <a:gd name="T13" fmla="*/ 43 h 5547"/>
              <a:gd name="T14" fmla="*/ 9 w 4957"/>
              <a:gd name="T15" fmla="*/ 42 h 5547"/>
              <a:gd name="T16" fmla="*/ 11 w 4957"/>
              <a:gd name="T17" fmla="*/ 41 h 5547"/>
              <a:gd name="T18" fmla="*/ 14 w 4957"/>
              <a:gd name="T19" fmla="*/ 40 h 5547"/>
              <a:gd name="T20" fmla="*/ 17 w 4957"/>
              <a:gd name="T21" fmla="*/ 38 h 5547"/>
              <a:gd name="T22" fmla="*/ 23 w 4957"/>
              <a:gd name="T23" fmla="*/ 35 h 5547"/>
              <a:gd name="T24" fmla="*/ 28 w 4957"/>
              <a:gd name="T25" fmla="*/ 32 h 5547"/>
              <a:gd name="T26" fmla="*/ 34 w 4957"/>
              <a:gd name="T27" fmla="*/ 28 h 5547"/>
              <a:gd name="T28" fmla="*/ 36 w 4957"/>
              <a:gd name="T29" fmla="*/ 27 h 5547"/>
              <a:gd name="T30" fmla="*/ 38 w 4957"/>
              <a:gd name="T31" fmla="*/ 25 h 5547"/>
              <a:gd name="T32" fmla="*/ 41 w 4957"/>
              <a:gd name="T33" fmla="*/ 22 h 5547"/>
              <a:gd name="T34" fmla="*/ 43 w 4957"/>
              <a:gd name="T35" fmla="*/ 21 h 5547"/>
              <a:gd name="T36" fmla="*/ 46 w 4957"/>
              <a:gd name="T37" fmla="*/ 18 h 5547"/>
              <a:gd name="T38" fmla="*/ 49 w 4957"/>
              <a:gd name="T39" fmla="*/ 15 h 5547"/>
              <a:gd name="T40" fmla="*/ 51 w 4957"/>
              <a:gd name="T41" fmla="*/ 13 h 5547"/>
              <a:gd name="T42" fmla="*/ 54 w 4957"/>
              <a:gd name="T43" fmla="*/ 11 h 5547"/>
              <a:gd name="T44" fmla="*/ 57 w 4957"/>
              <a:gd name="T45" fmla="*/ 8 h 5547"/>
              <a:gd name="T46" fmla="*/ 59 w 4957"/>
              <a:gd name="T47" fmla="*/ 5 h 5547"/>
              <a:gd name="T48" fmla="*/ 61 w 4957"/>
              <a:gd name="T49" fmla="*/ 3 h 5547"/>
              <a:gd name="T50" fmla="*/ 63 w 4957"/>
              <a:gd name="T51" fmla="*/ 1 h 5547"/>
              <a:gd name="T52" fmla="*/ 64 w 4957"/>
              <a:gd name="T53" fmla="*/ 0 h 5547"/>
              <a:gd name="T54" fmla="*/ 64 w 4957"/>
              <a:gd name="T55" fmla="*/ 0 h 5547"/>
              <a:gd name="T56" fmla="*/ 64 w 4957"/>
              <a:gd name="T57" fmla="*/ 0 h 5547"/>
              <a:gd name="T58" fmla="*/ 63 w 4957"/>
              <a:gd name="T59" fmla="*/ 0 h 5547"/>
              <a:gd name="T60" fmla="*/ 62 w 4957"/>
              <a:gd name="T61" fmla="*/ 2 h 5547"/>
              <a:gd name="T62" fmla="*/ 60 w 4957"/>
              <a:gd name="T63" fmla="*/ 3 h 5547"/>
              <a:gd name="T64" fmla="*/ 58 w 4957"/>
              <a:gd name="T65" fmla="*/ 5 h 5547"/>
              <a:gd name="T66" fmla="*/ 55 w 4957"/>
              <a:gd name="T67" fmla="*/ 8 h 5547"/>
              <a:gd name="T68" fmla="*/ 52 w 4957"/>
              <a:gd name="T69" fmla="*/ 11 h 5547"/>
              <a:gd name="T70" fmla="*/ 49 w 4957"/>
              <a:gd name="T71" fmla="*/ 14 h 5547"/>
              <a:gd name="T72" fmla="*/ 47 w 4957"/>
              <a:gd name="T73" fmla="*/ 16 h 5547"/>
              <a:gd name="T74" fmla="*/ 44 w 4957"/>
              <a:gd name="T75" fmla="*/ 19 h 5547"/>
              <a:gd name="T76" fmla="*/ 41 w 4957"/>
              <a:gd name="T77" fmla="*/ 21 h 5547"/>
              <a:gd name="T78" fmla="*/ 38 w 4957"/>
              <a:gd name="T79" fmla="*/ 24 h 5547"/>
              <a:gd name="T80" fmla="*/ 36 w 4957"/>
              <a:gd name="T81" fmla="*/ 25 h 5547"/>
              <a:gd name="T82" fmla="*/ 34 w 4957"/>
              <a:gd name="T83" fmla="*/ 27 h 5547"/>
              <a:gd name="T84" fmla="*/ 32 w 4957"/>
              <a:gd name="T85" fmla="*/ 29 h 5547"/>
              <a:gd name="T86" fmla="*/ 28 w 4957"/>
              <a:gd name="T87" fmla="*/ 32 h 5547"/>
              <a:gd name="T88" fmla="*/ 22 w 4957"/>
              <a:gd name="T89" fmla="*/ 35 h 5547"/>
              <a:gd name="T90" fmla="*/ 17 w 4957"/>
              <a:gd name="T91" fmla="*/ 38 h 5547"/>
              <a:gd name="T92" fmla="*/ 14 w 4957"/>
              <a:gd name="T93" fmla="*/ 40 h 5547"/>
              <a:gd name="T94" fmla="*/ 11 w 4957"/>
              <a:gd name="T95" fmla="*/ 41 h 5547"/>
              <a:gd name="T96" fmla="*/ 8 w 4957"/>
              <a:gd name="T97" fmla="*/ 41 h 5547"/>
              <a:gd name="T98" fmla="*/ 6 w 4957"/>
              <a:gd name="T99" fmla="*/ 42 h 5547"/>
              <a:gd name="T100" fmla="*/ 4 w 4957"/>
              <a:gd name="T101" fmla="*/ 43 h 5547"/>
              <a:gd name="T102" fmla="*/ 2 w 4957"/>
              <a:gd name="T103" fmla="*/ 43 h 55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957" h="5547">
                <a:moveTo>
                  <a:pt x="19" y="5498"/>
                </a:moveTo>
                <a:lnTo>
                  <a:pt x="13" y="5500"/>
                </a:lnTo>
                <a:lnTo>
                  <a:pt x="8" y="5504"/>
                </a:lnTo>
                <a:lnTo>
                  <a:pt x="4" y="5509"/>
                </a:lnTo>
                <a:lnTo>
                  <a:pt x="2" y="5515"/>
                </a:lnTo>
                <a:lnTo>
                  <a:pt x="0" y="5522"/>
                </a:lnTo>
                <a:lnTo>
                  <a:pt x="2" y="5528"/>
                </a:lnTo>
                <a:lnTo>
                  <a:pt x="4" y="5534"/>
                </a:lnTo>
                <a:lnTo>
                  <a:pt x="8" y="5539"/>
                </a:lnTo>
                <a:lnTo>
                  <a:pt x="13" y="5543"/>
                </a:lnTo>
                <a:lnTo>
                  <a:pt x="19" y="5545"/>
                </a:lnTo>
                <a:lnTo>
                  <a:pt x="25" y="5547"/>
                </a:lnTo>
                <a:lnTo>
                  <a:pt x="32" y="5545"/>
                </a:lnTo>
                <a:lnTo>
                  <a:pt x="111" y="5524"/>
                </a:lnTo>
                <a:lnTo>
                  <a:pt x="195" y="5501"/>
                </a:lnTo>
                <a:lnTo>
                  <a:pt x="238" y="5488"/>
                </a:lnTo>
                <a:lnTo>
                  <a:pt x="285" y="5472"/>
                </a:lnTo>
                <a:lnTo>
                  <a:pt x="332" y="5455"/>
                </a:lnTo>
                <a:lnTo>
                  <a:pt x="383" y="5436"/>
                </a:lnTo>
                <a:lnTo>
                  <a:pt x="436" y="5412"/>
                </a:lnTo>
                <a:lnTo>
                  <a:pt x="491" y="5388"/>
                </a:lnTo>
                <a:lnTo>
                  <a:pt x="550" y="5361"/>
                </a:lnTo>
                <a:lnTo>
                  <a:pt x="610" y="5330"/>
                </a:lnTo>
                <a:lnTo>
                  <a:pt x="675" y="5296"/>
                </a:lnTo>
                <a:lnTo>
                  <a:pt x="740" y="5259"/>
                </a:lnTo>
                <a:lnTo>
                  <a:pt x="807" y="5218"/>
                </a:lnTo>
                <a:lnTo>
                  <a:pt x="877" y="5176"/>
                </a:lnTo>
                <a:lnTo>
                  <a:pt x="949" y="5129"/>
                </a:lnTo>
                <a:lnTo>
                  <a:pt x="1021" y="5079"/>
                </a:lnTo>
                <a:lnTo>
                  <a:pt x="1096" y="5026"/>
                </a:lnTo>
                <a:lnTo>
                  <a:pt x="1170" y="4970"/>
                </a:lnTo>
                <a:lnTo>
                  <a:pt x="1246" y="4914"/>
                </a:lnTo>
                <a:lnTo>
                  <a:pt x="1322" y="4855"/>
                </a:lnTo>
                <a:lnTo>
                  <a:pt x="1471" y="4731"/>
                </a:lnTo>
                <a:lnTo>
                  <a:pt x="1617" y="4606"/>
                </a:lnTo>
                <a:lnTo>
                  <a:pt x="1763" y="4475"/>
                </a:lnTo>
                <a:lnTo>
                  <a:pt x="1905" y="4337"/>
                </a:lnTo>
                <a:lnTo>
                  <a:pt x="2047" y="4195"/>
                </a:lnTo>
                <a:lnTo>
                  <a:pt x="2191" y="4048"/>
                </a:lnTo>
                <a:lnTo>
                  <a:pt x="2333" y="3896"/>
                </a:lnTo>
                <a:lnTo>
                  <a:pt x="2467" y="3744"/>
                </a:lnTo>
                <a:lnTo>
                  <a:pt x="2593" y="3595"/>
                </a:lnTo>
                <a:lnTo>
                  <a:pt x="2651" y="3521"/>
                </a:lnTo>
                <a:lnTo>
                  <a:pt x="2706" y="3450"/>
                </a:lnTo>
                <a:lnTo>
                  <a:pt x="2759" y="3381"/>
                </a:lnTo>
                <a:lnTo>
                  <a:pt x="2809" y="3313"/>
                </a:lnTo>
                <a:lnTo>
                  <a:pt x="2859" y="3248"/>
                </a:lnTo>
                <a:lnTo>
                  <a:pt x="2905" y="3184"/>
                </a:lnTo>
                <a:lnTo>
                  <a:pt x="2950" y="3121"/>
                </a:lnTo>
                <a:lnTo>
                  <a:pt x="2996" y="3059"/>
                </a:lnTo>
                <a:lnTo>
                  <a:pt x="3172" y="2822"/>
                </a:lnTo>
                <a:lnTo>
                  <a:pt x="3217" y="2762"/>
                </a:lnTo>
                <a:lnTo>
                  <a:pt x="3262" y="2699"/>
                </a:lnTo>
                <a:lnTo>
                  <a:pt x="3310" y="2632"/>
                </a:lnTo>
                <a:lnTo>
                  <a:pt x="3359" y="2563"/>
                </a:lnTo>
                <a:lnTo>
                  <a:pt x="3412" y="2488"/>
                </a:lnTo>
                <a:lnTo>
                  <a:pt x="3572" y="2250"/>
                </a:lnTo>
                <a:lnTo>
                  <a:pt x="3679" y="2089"/>
                </a:lnTo>
                <a:lnTo>
                  <a:pt x="3730" y="2010"/>
                </a:lnTo>
                <a:lnTo>
                  <a:pt x="3781" y="1934"/>
                </a:lnTo>
                <a:lnTo>
                  <a:pt x="3830" y="1862"/>
                </a:lnTo>
                <a:lnTo>
                  <a:pt x="3876" y="1792"/>
                </a:lnTo>
                <a:lnTo>
                  <a:pt x="3967" y="1656"/>
                </a:lnTo>
                <a:lnTo>
                  <a:pt x="4013" y="1587"/>
                </a:lnTo>
                <a:lnTo>
                  <a:pt x="4109" y="1442"/>
                </a:lnTo>
                <a:lnTo>
                  <a:pt x="4159" y="1363"/>
                </a:lnTo>
                <a:lnTo>
                  <a:pt x="4213" y="1278"/>
                </a:lnTo>
                <a:lnTo>
                  <a:pt x="4327" y="1099"/>
                </a:lnTo>
                <a:lnTo>
                  <a:pt x="4385" y="1004"/>
                </a:lnTo>
                <a:lnTo>
                  <a:pt x="4499" y="815"/>
                </a:lnTo>
                <a:lnTo>
                  <a:pt x="4554" y="724"/>
                </a:lnTo>
                <a:lnTo>
                  <a:pt x="4607" y="634"/>
                </a:lnTo>
                <a:lnTo>
                  <a:pt x="4658" y="550"/>
                </a:lnTo>
                <a:lnTo>
                  <a:pt x="4705" y="469"/>
                </a:lnTo>
                <a:lnTo>
                  <a:pt x="4749" y="393"/>
                </a:lnTo>
                <a:lnTo>
                  <a:pt x="4793" y="318"/>
                </a:lnTo>
                <a:lnTo>
                  <a:pt x="4835" y="245"/>
                </a:lnTo>
                <a:lnTo>
                  <a:pt x="4874" y="176"/>
                </a:lnTo>
                <a:lnTo>
                  <a:pt x="4953" y="38"/>
                </a:lnTo>
                <a:lnTo>
                  <a:pt x="4956" y="31"/>
                </a:lnTo>
                <a:lnTo>
                  <a:pt x="4957" y="25"/>
                </a:lnTo>
                <a:lnTo>
                  <a:pt x="4956" y="19"/>
                </a:lnTo>
                <a:lnTo>
                  <a:pt x="4953" y="13"/>
                </a:lnTo>
                <a:lnTo>
                  <a:pt x="4949" y="8"/>
                </a:lnTo>
                <a:lnTo>
                  <a:pt x="4944" y="4"/>
                </a:lnTo>
                <a:lnTo>
                  <a:pt x="4938" y="1"/>
                </a:lnTo>
                <a:lnTo>
                  <a:pt x="4932" y="0"/>
                </a:lnTo>
                <a:lnTo>
                  <a:pt x="4926" y="1"/>
                </a:lnTo>
                <a:lnTo>
                  <a:pt x="4919" y="4"/>
                </a:lnTo>
                <a:lnTo>
                  <a:pt x="4914" y="8"/>
                </a:lnTo>
                <a:lnTo>
                  <a:pt x="4910" y="13"/>
                </a:lnTo>
                <a:lnTo>
                  <a:pt x="4831" y="151"/>
                </a:lnTo>
                <a:lnTo>
                  <a:pt x="4792" y="220"/>
                </a:lnTo>
                <a:lnTo>
                  <a:pt x="4751" y="293"/>
                </a:lnTo>
                <a:lnTo>
                  <a:pt x="4707" y="367"/>
                </a:lnTo>
                <a:lnTo>
                  <a:pt x="4663" y="444"/>
                </a:lnTo>
                <a:lnTo>
                  <a:pt x="4615" y="525"/>
                </a:lnTo>
                <a:lnTo>
                  <a:pt x="4564" y="609"/>
                </a:lnTo>
                <a:lnTo>
                  <a:pt x="4512" y="698"/>
                </a:lnTo>
                <a:lnTo>
                  <a:pt x="4456" y="790"/>
                </a:lnTo>
                <a:lnTo>
                  <a:pt x="4342" y="979"/>
                </a:lnTo>
                <a:lnTo>
                  <a:pt x="4284" y="1071"/>
                </a:lnTo>
                <a:lnTo>
                  <a:pt x="4171" y="1251"/>
                </a:lnTo>
                <a:lnTo>
                  <a:pt x="4117" y="1335"/>
                </a:lnTo>
                <a:lnTo>
                  <a:pt x="4066" y="1414"/>
                </a:lnTo>
                <a:lnTo>
                  <a:pt x="3971" y="1559"/>
                </a:lnTo>
                <a:lnTo>
                  <a:pt x="3924" y="1628"/>
                </a:lnTo>
                <a:lnTo>
                  <a:pt x="3834" y="1764"/>
                </a:lnTo>
                <a:lnTo>
                  <a:pt x="3787" y="1835"/>
                </a:lnTo>
                <a:lnTo>
                  <a:pt x="3738" y="1906"/>
                </a:lnTo>
                <a:lnTo>
                  <a:pt x="3688" y="1982"/>
                </a:lnTo>
                <a:lnTo>
                  <a:pt x="3636" y="2061"/>
                </a:lnTo>
                <a:lnTo>
                  <a:pt x="3529" y="2222"/>
                </a:lnTo>
                <a:lnTo>
                  <a:pt x="3369" y="2460"/>
                </a:lnTo>
                <a:lnTo>
                  <a:pt x="3319" y="2534"/>
                </a:lnTo>
                <a:lnTo>
                  <a:pt x="3270" y="2602"/>
                </a:lnTo>
                <a:lnTo>
                  <a:pt x="3222" y="2669"/>
                </a:lnTo>
                <a:lnTo>
                  <a:pt x="3177" y="2732"/>
                </a:lnTo>
                <a:lnTo>
                  <a:pt x="3132" y="2792"/>
                </a:lnTo>
                <a:lnTo>
                  <a:pt x="2955" y="3029"/>
                </a:lnTo>
                <a:lnTo>
                  <a:pt x="2910" y="3090"/>
                </a:lnTo>
                <a:lnTo>
                  <a:pt x="2865" y="3153"/>
                </a:lnTo>
                <a:lnTo>
                  <a:pt x="2818" y="3218"/>
                </a:lnTo>
                <a:lnTo>
                  <a:pt x="2769" y="3283"/>
                </a:lnTo>
                <a:lnTo>
                  <a:pt x="2719" y="3351"/>
                </a:lnTo>
                <a:lnTo>
                  <a:pt x="2666" y="3420"/>
                </a:lnTo>
                <a:lnTo>
                  <a:pt x="2611" y="3491"/>
                </a:lnTo>
                <a:lnTo>
                  <a:pt x="2553" y="3562"/>
                </a:lnTo>
                <a:lnTo>
                  <a:pt x="2492" y="3637"/>
                </a:lnTo>
                <a:lnTo>
                  <a:pt x="2430" y="3711"/>
                </a:lnTo>
                <a:lnTo>
                  <a:pt x="2295" y="3863"/>
                </a:lnTo>
                <a:lnTo>
                  <a:pt x="2155" y="4013"/>
                </a:lnTo>
                <a:lnTo>
                  <a:pt x="2012" y="4160"/>
                </a:lnTo>
                <a:lnTo>
                  <a:pt x="1870" y="4302"/>
                </a:lnTo>
                <a:lnTo>
                  <a:pt x="1728" y="4437"/>
                </a:lnTo>
                <a:lnTo>
                  <a:pt x="1584" y="4568"/>
                </a:lnTo>
                <a:lnTo>
                  <a:pt x="1438" y="4694"/>
                </a:lnTo>
                <a:lnTo>
                  <a:pt x="1290" y="4814"/>
                </a:lnTo>
                <a:lnTo>
                  <a:pt x="1216" y="4874"/>
                </a:lnTo>
                <a:lnTo>
                  <a:pt x="1140" y="4930"/>
                </a:lnTo>
                <a:lnTo>
                  <a:pt x="1066" y="4986"/>
                </a:lnTo>
                <a:lnTo>
                  <a:pt x="993" y="5038"/>
                </a:lnTo>
                <a:lnTo>
                  <a:pt x="921" y="5086"/>
                </a:lnTo>
                <a:lnTo>
                  <a:pt x="849" y="5133"/>
                </a:lnTo>
                <a:lnTo>
                  <a:pt x="782" y="5176"/>
                </a:lnTo>
                <a:lnTo>
                  <a:pt x="715" y="5216"/>
                </a:lnTo>
                <a:lnTo>
                  <a:pt x="649" y="5251"/>
                </a:lnTo>
                <a:lnTo>
                  <a:pt x="588" y="5285"/>
                </a:lnTo>
                <a:lnTo>
                  <a:pt x="527" y="5315"/>
                </a:lnTo>
                <a:lnTo>
                  <a:pt x="471" y="5343"/>
                </a:lnTo>
                <a:lnTo>
                  <a:pt x="415" y="5367"/>
                </a:lnTo>
                <a:lnTo>
                  <a:pt x="363" y="5388"/>
                </a:lnTo>
                <a:lnTo>
                  <a:pt x="315" y="5407"/>
                </a:lnTo>
                <a:lnTo>
                  <a:pt x="267" y="5425"/>
                </a:lnTo>
                <a:lnTo>
                  <a:pt x="223" y="5440"/>
                </a:lnTo>
                <a:lnTo>
                  <a:pt x="180" y="5454"/>
                </a:lnTo>
                <a:lnTo>
                  <a:pt x="98" y="5476"/>
                </a:lnTo>
                <a:lnTo>
                  <a:pt x="19" y="5498"/>
                </a:lnTo>
                <a:close/>
              </a:path>
            </a:pathLst>
          </a:custGeom>
          <a:solidFill>
            <a:srgbClr val="0070C0"/>
          </a:solidFill>
          <a:ln w="38100" cmpd="sng">
            <a:solidFill>
              <a:srgbClr val="0070C0"/>
            </a:solidFill>
            <a:round/>
            <a:headEnd/>
            <a:tailEnd/>
          </a:ln>
        </p:spPr>
        <p:txBody>
          <a:bodyPr/>
          <a:lstStyle/>
          <a:p>
            <a:endParaRPr lang="en-US"/>
          </a:p>
        </p:txBody>
      </p:sp>
      <p:sp>
        <p:nvSpPr>
          <p:cNvPr id="12" name="Text Box 258"/>
          <p:cNvSpPr txBox="1">
            <a:spLocks noChangeArrowheads="1"/>
          </p:cNvSpPr>
          <p:nvPr/>
        </p:nvSpPr>
        <p:spPr bwMode="auto">
          <a:xfrm>
            <a:off x="2209256" y="2463800"/>
            <a:ext cx="230028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dirty="0" smtClean="0">
                <a:solidFill>
                  <a:srgbClr val="0070C0"/>
                </a:solidFill>
              </a:rPr>
              <a:t>plant characteristic</a:t>
            </a:r>
            <a:endParaRPr lang="en-US" sz="2000" dirty="0">
              <a:solidFill>
                <a:srgbClr val="0070C0"/>
              </a:solidFill>
            </a:endParaRPr>
          </a:p>
        </p:txBody>
      </p:sp>
      <p:sp>
        <p:nvSpPr>
          <p:cNvPr id="13" name="Rectangle 264"/>
          <p:cNvSpPr>
            <a:spLocks noChangeArrowheads="1"/>
          </p:cNvSpPr>
          <p:nvPr/>
        </p:nvSpPr>
        <p:spPr bwMode="auto">
          <a:xfrm>
            <a:off x="5510678" y="3477339"/>
            <a:ext cx="11044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US" sz="1600" dirty="0" smtClean="0">
                <a:solidFill>
                  <a:srgbClr val="000000"/>
                </a:solidFill>
              </a:rPr>
              <a:t>design point</a:t>
            </a:r>
            <a:endParaRPr lang="en-US" dirty="0"/>
          </a:p>
        </p:txBody>
      </p:sp>
      <p:sp>
        <p:nvSpPr>
          <p:cNvPr id="14" name="Line 265"/>
          <p:cNvSpPr>
            <a:spLocks noChangeShapeType="1"/>
          </p:cNvSpPr>
          <p:nvPr/>
        </p:nvSpPr>
        <p:spPr bwMode="auto">
          <a:xfrm flipV="1">
            <a:off x="4003131" y="3567111"/>
            <a:ext cx="1507547" cy="219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266"/>
          <p:cNvSpPr txBox="1">
            <a:spLocks noChangeArrowheads="1"/>
          </p:cNvSpPr>
          <p:nvPr/>
        </p:nvSpPr>
        <p:spPr bwMode="auto">
          <a:xfrm>
            <a:off x="4982619" y="4244975"/>
            <a:ext cx="210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dirty="0" smtClean="0">
                <a:solidFill>
                  <a:srgbClr val="FF0000"/>
                </a:solidFill>
              </a:rPr>
              <a:t>fan characteristic</a:t>
            </a:r>
            <a:endParaRPr lang="en-US" sz="2000" dirty="0">
              <a:solidFill>
                <a:srgbClr val="FF0000"/>
              </a:solidFill>
            </a:endParaRPr>
          </a:p>
        </p:txBody>
      </p:sp>
      <p:sp>
        <p:nvSpPr>
          <p:cNvPr id="16" name="Text Box 273"/>
          <p:cNvSpPr txBox="1">
            <a:spLocks noChangeArrowheads="1"/>
          </p:cNvSpPr>
          <p:nvPr/>
        </p:nvSpPr>
        <p:spPr bwMode="auto">
          <a:xfrm>
            <a:off x="3829998" y="6099175"/>
            <a:ext cx="4796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smtClean="0">
                <a:solidFill>
                  <a:srgbClr val="00FF00"/>
                </a:solidFill>
              </a:rPr>
              <a:t>V</a:t>
            </a:r>
            <a:r>
              <a:rPr lang="en-US" sz="2000" b="1" baseline="-25000" dirty="0" smtClean="0">
                <a:solidFill>
                  <a:srgbClr val="00FF00"/>
                </a:solidFill>
              </a:rPr>
              <a:t>D</a:t>
            </a:r>
            <a:endParaRPr lang="en-US" sz="2000" b="1" baseline="-25000" dirty="0">
              <a:solidFill>
                <a:srgbClr val="00FF00"/>
              </a:solidFill>
            </a:endParaRPr>
          </a:p>
        </p:txBody>
      </p:sp>
      <p:sp>
        <p:nvSpPr>
          <p:cNvPr id="17" name="Text Box 275"/>
          <p:cNvSpPr txBox="1">
            <a:spLocks noChangeArrowheads="1"/>
          </p:cNvSpPr>
          <p:nvPr/>
        </p:nvSpPr>
        <p:spPr bwMode="auto">
          <a:xfrm>
            <a:off x="918592" y="3600450"/>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err="1" smtClean="0">
                <a:solidFill>
                  <a:srgbClr val="00FF00"/>
                </a:solidFill>
              </a:rPr>
              <a:t>p</a:t>
            </a:r>
            <a:r>
              <a:rPr lang="en-US" sz="2000" b="1" baseline="-25000" dirty="0" err="1" smtClean="0">
                <a:solidFill>
                  <a:srgbClr val="00FF00"/>
                </a:solidFill>
              </a:rPr>
              <a:t>D</a:t>
            </a:r>
            <a:endParaRPr lang="en-US" sz="2000" b="1" baseline="-25000" dirty="0">
              <a:solidFill>
                <a:srgbClr val="00FF00"/>
              </a:solidFill>
            </a:endParaRPr>
          </a:p>
        </p:txBody>
      </p:sp>
      <p:sp>
        <p:nvSpPr>
          <p:cNvPr id="18" name="AutoShape 276"/>
          <p:cNvSpPr>
            <a:spLocks noChangeAspect="1" noChangeArrowheads="1" noTextEdit="1"/>
          </p:cNvSpPr>
          <p:nvPr/>
        </p:nvSpPr>
        <p:spPr bwMode="auto">
          <a:xfrm>
            <a:off x="2411288" y="990600"/>
            <a:ext cx="6934200"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 name="Freeform 278"/>
          <p:cNvSpPr>
            <a:spLocks/>
          </p:cNvSpPr>
          <p:nvPr/>
        </p:nvSpPr>
        <p:spPr bwMode="auto">
          <a:xfrm>
            <a:off x="1421856" y="1570037"/>
            <a:ext cx="6291263" cy="4530725"/>
          </a:xfrm>
          <a:custGeom>
            <a:avLst/>
            <a:gdLst>
              <a:gd name="T0" fmla="*/ 0 w 7924"/>
              <a:gd name="T1" fmla="*/ 0 h 5708"/>
              <a:gd name="T2" fmla="*/ 0 w 7924"/>
              <a:gd name="T3" fmla="*/ 2147483647 h 5708"/>
              <a:gd name="T4" fmla="*/ 2147483647 w 7924"/>
              <a:gd name="T5" fmla="*/ 2147483647 h 5708"/>
              <a:gd name="T6" fmla="*/ 2147483647 w 7924"/>
              <a:gd name="T7" fmla="*/ 2147483647 h 5708"/>
              <a:gd name="T8" fmla="*/ 2147483647 w 7924"/>
              <a:gd name="T9" fmla="*/ 2147483647 h 5708"/>
              <a:gd name="T10" fmla="*/ 2147483647 w 7924"/>
              <a:gd name="T11" fmla="*/ 0 h 5708"/>
              <a:gd name="T12" fmla="*/ 0 w 7924"/>
              <a:gd name="T13" fmla="*/ 0 h 57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24" h="5708">
                <a:moveTo>
                  <a:pt x="0" y="0"/>
                </a:moveTo>
                <a:lnTo>
                  <a:pt x="0" y="5708"/>
                </a:lnTo>
                <a:lnTo>
                  <a:pt x="7924" y="5708"/>
                </a:lnTo>
                <a:lnTo>
                  <a:pt x="7924" y="5632"/>
                </a:lnTo>
                <a:lnTo>
                  <a:pt x="75" y="5632"/>
                </a:lnTo>
                <a:lnTo>
                  <a:pt x="75" y="0"/>
                </a:lnTo>
                <a:lnTo>
                  <a:pt x="0" y="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279"/>
          <p:cNvSpPr>
            <a:spLocks/>
          </p:cNvSpPr>
          <p:nvPr/>
        </p:nvSpPr>
        <p:spPr bwMode="auto">
          <a:xfrm>
            <a:off x="1332956" y="1570037"/>
            <a:ext cx="238125" cy="236538"/>
          </a:xfrm>
          <a:custGeom>
            <a:avLst/>
            <a:gdLst>
              <a:gd name="T0" fmla="*/ 2147483647 w 298"/>
              <a:gd name="T1" fmla="*/ 2147483647 h 297"/>
              <a:gd name="T2" fmla="*/ 2147483647 w 298"/>
              <a:gd name="T3" fmla="*/ 0 h 297"/>
              <a:gd name="T4" fmla="*/ 0 w 298"/>
              <a:gd name="T5" fmla="*/ 2147483647 h 297"/>
              <a:gd name="T6" fmla="*/ 2147483647 w 298"/>
              <a:gd name="T7" fmla="*/ 2147483647 h 2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8" h="297">
                <a:moveTo>
                  <a:pt x="298" y="297"/>
                </a:moveTo>
                <a:lnTo>
                  <a:pt x="150" y="0"/>
                </a:lnTo>
                <a:lnTo>
                  <a:pt x="0" y="297"/>
                </a:lnTo>
                <a:lnTo>
                  <a:pt x="298" y="29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280"/>
          <p:cNvSpPr>
            <a:spLocks/>
          </p:cNvSpPr>
          <p:nvPr/>
        </p:nvSpPr>
        <p:spPr bwMode="auto">
          <a:xfrm>
            <a:off x="1285331" y="1503362"/>
            <a:ext cx="333375" cy="333375"/>
          </a:xfrm>
          <a:custGeom>
            <a:avLst/>
            <a:gdLst>
              <a:gd name="T0" fmla="*/ 2147483647 w 422"/>
              <a:gd name="T1" fmla="*/ 2147483647 h 419"/>
              <a:gd name="T2" fmla="*/ 2147483647 w 422"/>
              <a:gd name="T3" fmla="*/ 0 h 419"/>
              <a:gd name="T4" fmla="*/ 0 w 422"/>
              <a:gd name="T5" fmla="*/ 2147483647 h 419"/>
              <a:gd name="T6" fmla="*/ 2147483647 w 422"/>
              <a:gd name="T7" fmla="*/ 2147483647 h 419"/>
              <a:gd name="T8" fmla="*/ 2147483647 w 422"/>
              <a:gd name="T9" fmla="*/ 2147483647 h 419"/>
              <a:gd name="T10" fmla="*/ 2147483647 w 422"/>
              <a:gd name="T11" fmla="*/ 2147483647 h 419"/>
              <a:gd name="T12" fmla="*/ 2147483647 w 422"/>
              <a:gd name="T13" fmla="*/ 2147483647 h 419"/>
              <a:gd name="T14" fmla="*/ 2147483647 w 422"/>
              <a:gd name="T15" fmla="*/ 2147483647 h 419"/>
              <a:gd name="T16" fmla="*/ 2147483647 w 422"/>
              <a:gd name="T17" fmla="*/ 2147483647 h 4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2" h="419">
                <a:moveTo>
                  <a:pt x="422" y="419"/>
                </a:moveTo>
                <a:lnTo>
                  <a:pt x="212" y="0"/>
                </a:lnTo>
                <a:lnTo>
                  <a:pt x="0" y="419"/>
                </a:lnTo>
                <a:lnTo>
                  <a:pt x="422" y="419"/>
                </a:lnTo>
                <a:lnTo>
                  <a:pt x="298" y="343"/>
                </a:lnTo>
                <a:lnTo>
                  <a:pt x="124" y="343"/>
                </a:lnTo>
                <a:lnTo>
                  <a:pt x="212" y="168"/>
                </a:lnTo>
                <a:lnTo>
                  <a:pt x="298" y="343"/>
                </a:lnTo>
                <a:lnTo>
                  <a:pt x="422" y="419"/>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Rectangle 287"/>
          <p:cNvSpPr>
            <a:spLocks noChangeArrowheads="1"/>
          </p:cNvSpPr>
          <p:nvPr/>
        </p:nvSpPr>
        <p:spPr bwMode="auto">
          <a:xfrm>
            <a:off x="923381" y="1779587"/>
            <a:ext cx="495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30000"/>
              </a:spcAft>
            </a:pPr>
            <a:r>
              <a:rPr lang="en-US" sz="2000" b="1" dirty="0" err="1">
                <a:latin typeface="Symbol" pitchFamily="18" charset="2"/>
              </a:rPr>
              <a:t>D</a:t>
            </a:r>
            <a:r>
              <a:rPr lang="en-US" sz="2000" b="1" dirty="0" err="1"/>
              <a:t>p</a:t>
            </a:r>
            <a:endParaRPr lang="en-US" sz="2000" b="1" dirty="0"/>
          </a:p>
        </p:txBody>
      </p:sp>
      <p:sp>
        <p:nvSpPr>
          <p:cNvPr id="23" name="Rectangle 288"/>
          <p:cNvSpPr>
            <a:spLocks noChangeArrowheads="1"/>
          </p:cNvSpPr>
          <p:nvPr/>
        </p:nvSpPr>
        <p:spPr bwMode="auto">
          <a:xfrm>
            <a:off x="7033100" y="6084887"/>
            <a:ext cx="5774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30000"/>
              </a:spcAft>
            </a:pPr>
            <a:r>
              <a:rPr lang="en-US" sz="2000" b="1" dirty="0" err="1" smtClean="0"/>
              <a:t>V</a:t>
            </a:r>
            <a:r>
              <a:rPr lang="en-US" sz="1200" b="1" dirty="0" err="1" smtClean="0"/>
              <a:t>act</a:t>
            </a:r>
            <a:endParaRPr lang="en-US" sz="2000" b="1" baseline="-25000" dirty="0"/>
          </a:p>
        </p:txBody>
      </p:sp>
      <p:cxnSp>
        <p:nvCxnSpPr>
          <p:cNvPr id="24" name="Straight Arrow Connector 23"/>
          <p:cNvCxnSpPr/>
          <p:nvPr/>
        </p:nvCxnSpPr>
        <p:spPr>
          <a:xfrm flipH="1" flipV="1">
            <a:off x="7709815" y="1553369"/>
            <a:ext cx="3304" cy="4547393"/>
          </a:xfrm>
          <a:prstGeom prst="straightConnector1">
            <a:avLst/>
          </a:prstGeom>
          <a:ln w="63500">
            <a:solidFill>
              <a:srgbClr val="8B8D8E"/>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87"/>
          <p:cNvSpPr>
            <a:spLocks noChangeArrowheads="1"/>
          </p:cNvSpPr>
          <p:nvPr/>
        </p:nvSpPr>
        <p:spPr bwMode="auto">
          <a:xfrm>
            <a:off x="7781490" y="1915318"/>
            <a:ext cx="3561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00000"/>
              </a:lnSpc>
              <a:spcAft>
                <a:spcPct val="30000"/>
              </a:spcAft>
            </a:pPr>
            <a:r>
              <a:rPr lang="en-US" sz="2000" b="1" dirty="0" smtClean="0"/>
              <a:t>P</a:t>
            </a:r>
            <a:endParaRPr lang="en-US" sz="2000" b="1" dirty="0"/>
          </a:p>
        </p:txBody>
      </p:sp>
      <p:sp>
        <p:nvSpPr>
          <p:cNvPr id="26" name="Freeform 3"/>
          <p:cNvSpPr>
            <a:spLocks/>
          </p:cNvSpPr>
          <p:nvPr/>
        </p:nvSpPr>
        <p:spPr bwMode="auto">
          <a:xfrm>
            <a:off x="1476419" y="2430516"/>
            <a:ext cx="5136275" cy="3602641"/>
          </a:xfrm>
          <a:custGeom>
            <a:avLst/>
            <a:gdLst>
              <a:gd name="T0" fmla="*/ 0 w 2807732"/>
              <a:gd name="T1" fmla="*/ 83106 h 3342790"/>
              <a:gd name="T2" fmla="*/ 24557133 w 2807732"/>
              <a:gd name="T3" fmla="*/ 477 h 3342790"/>
              <a:gd name="T4" fmla="*/ 0 60000 65536"/>
              <a:gd name="T5" fmla="*/ 0 60000 65536"/>
              <a:gd name="connsiteX0" fmla="*/ 0 w 2729207"/>
              <a:gd name="connsiteY0" fmla="*/ 3395305 h 3395305"/>
              <a:gd name="connsiteX1" fmla="*/ 2729207 w 2729207"/>
              <a:gd name="connsiteY1" fmla="*/ 18839 h 3395305"/>
              <a:gd name="connsiteX0" fmla="*/ 0 w 2729207"/>
              <a:gd name="connsiteY0" fmla="*/ 3437988 h 3437988"/>
              <a:gd name="connsiteX1" fmla="*/ 2729207 w 2729207"/>
              <a:gd name="connsiteY1" fmla="*/ 61522 h 3437988"/>
            </a:gdLst>
            <a:ahLst/>
            <a:cxnLst>
              <a:cxn ang="0">
                <a:pos x="connsiteX0" y="connsiteY0"/>
              </a:cxn>
              <a:cxn ang="0">
                <a:pos x="connsiteX1" y="connsiteY1"/>
              </a:cxn>
            </a:cxnLst>
            <a:rect l="l" t="t" r="r" b="b"/>
            <a:pathLst>
              <a:path w="2729207" h="3437988">
                <a:moveTo>
                  <a:pt x="0" y="3437988"/>
                </a:moveTo>
                <a:cubicBezTo>
                  <a:pt x="760035" y="2330128"/>
                  <a:pt x="1311789" y="-446854"/>
                  <a:pt x="2729207" y="61522"/>
                </a:cubicBezTo>
              </a:path>
            </a:pathLst>
          </a:custGeom>
          <a:noFill/>
          <a:ln w="38100" cap="flat" cmpd="sng" algn="ctr">
            <a:solidFill>
              <a:srgbClr val="FFC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Text Box 266"/>
          <p:cNvSpPr txBox="1">
            <a:spLocks noChangeArrowheads="1"/>
          </p:cNvSpPr>
          <p:nvPr/>
        </p:nvSpPr>
        <p:spPr bwMode="auto">
          <a:xfrm>
            <a:off x="5278847" y="1959696"/>
            <a:ext cx="210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dirty="0" smtClean="0">
                <a:solidFill>
                  <a:srgbClr val="FFC000"/>
                </a:solidFill>
              </a:rPr>
              <a:t>fan characteristic</a:t>
            </a:r>
            <a:endParaRPr lang="en-US" sz="2000" dirty="0">
              <a:solidFill>
                <a:srgbClr val="FFC000"/>
              </a:solidFill>
            </a:endParaRPr>
          </a:p>
        </p:txBody>
      </p:sp>
      <p:sp>
        <p:nvSpPr>
          <p:cNvPr id="28" name="Line 272"/>
          <p:cNvSpPr>
            <a:spLocks noChangeShapeType="1"/>
          </p:cNvSpPr>
          <p:nvPr/>
        </p:nvSpPr>
        <p:spPr bwMode="auto">
          <a:xfrm rot="5400000" flipV="1">
            <a:off x="5888705" y="1357691"/>
            <a:ext cx="1" cy="3771146"/>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Text Box 275"/>
          <p:cNvSpPr txBox="1">
            <a:spLocks noChangeArrowheads="1"/>
          </p:cNvSpPr>
          <p:nvPr/>
        </p:nvSpPr>
        <p:spPr bwMode="auto">
          <a:xfrm>
            <a:off x="7774277" y="3043207"/>
            <a:ext cx="4796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smtClean="0">
                <a:solidFill>
                  <a:srgbClr val="00FF00"/>
                </a:solidFill>
              </a:rPr>
              <a:t>P</a:t>
            </a:r>
            <a:r>
              <a:rPr lang="en-US" sz="2000" b="1" baseline="-25000" dirty="0" smtClean="0">
                <a:solidFill>
                  <a:srgbClr val="00FF00"/>
                </a:solidFill>
              </a:rPr>
              <a:t>D</a:t>
            </a:r>
            <a:endParaRPr lang="en-US" sz="2000" b="1" baseline="-25000" dirty="0">
              <a:solidFill>
                <a:srgbClr val="00FF00"/>
              </a:solidFill>
            </a:endParaRPr>
          </a:p>
        </p:txBody>
      </p:sp>
      <p:sp>
        <p:nvSpPr>
          <p:cNvPr id="30" name="Line 274"/>
          <p:cNvSpPr>
            <a:spLocks noChangeShapeType="1"/>
          </p:cNvSpPr>
          <p:nvPr/>
        </p:nvSpPr>
        <p:spPr bwMode="auto">
          <a:xfrm flipV="1">
            <a:off x="4006306" y="3243262"/>
            <a:ext cx="0" cy="2916238"/>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72"/>
          <p:cNvSpPr>
            <a:spLocks noChangeShapeType="1"/>
          </p:cNvSpPr>
          <p:nvPr/>
        </p:nvSpPr>
        <p:spPr bwMode="auto">
          <a:xfrm rot="5400000" flipV="1">
            <a:off x="2650582" y="2501899"/>
            <a:ext cx="0" cy="2587625"/>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16"/>
          <p:cNvSpPr>
            <a:spLocks noChangeArrowheads="1"/>
          </p:cNvSpPr>
          <p:nvPr/>
        </p:nvSpPr>
        <p:spPr bwMode="auto">
          <a:xfrm>
            <a:off x="3895181" y="3694112"/>
            <a:ext cx="215900" cy="203200"/>
          </a:xfrm>
          <a:prstGeom prst="ellipse">
            <a:avLst/>
          </a:prstGeom>
          <a:solidFill>
            <a:srgbClr val="FFFF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33" name="Oval 16"/>
          <p:cNvSpPr>
            <a:spLocks noChangeArrowheads="1"/>
          </p:cNvSpPr>
          <p:nvPr/>
        </p:nvSpPr>
        <p:spPr bwMode="auto">
          <a:xfrm>
            <a:off x="3895181" y="3141662"/>
            <a:ext cx="215900" cy="203200"/>
          </a:xfrm>
          <a:prstGeom prst="ellipse">
            <a:avLst/>
          </a:prstGeom>
          <a:solidFill>
            <a:srgbClr val="FFFF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34" name="Slide Number Placeholder 33"/>
          <p:cNvSpPr>
            <a:spLocks noGrp="1"/>
          </p:cNvSpPr>
          <p:nvPr>
            <p:ph type="sldNum" sz="quarter" idx="11"/>
          </p:nvPr>
        </p:nvSpPr>
        <p:spPr/>
        <p:txBody>
          <a:bodyPr/>
          <a:lstStyle/>
          <a:p>
            <a:pPr>
              <a:defRPr/>
            </a:pPr>
            <a:fld id="{2769C510-0734-4155-82AA-15A9CA3272D4}" type="slidenum">
              <a:rPr lang="en-US" smtClean="0"/>
              <a:pPr>
                <a:defRPr/>
              </a:pPr>
              <a:t>5</a:t>
            </a:fld>
            <a:endParaRPr lang="en-US" dirty="0"/>
          </a:p>
        </p:txBody>
      </p:sp>
    </p:spTree>
    <p:extLst>
      <p:ext uri="{BB962C8B-B14F-4D97-AF65-F5344CB8AC3E}">
        <p14:creationId xmlns:p14="http://schemas.microsoft.com/office/powerpoint/2010/main" val="108498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ircle(in)">
                                      <p:cBhvr>
                                        <p:cTn id="25" dur="2000"/>
                                        <p:tgtEl>
                                          <p:spTgt spid="11"/>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circle(in)">
                                      <p:cBhvr>
                                        <p:cTn id="46" dur="20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circle(in)">
                                      <p:cBhvr>
                                        <p:cTn id="55" dur="2000"/>
                                        <p:tgtEl>
                                          <p:spTgt spid="24"/>
                                        </p:tgtEl>
                                      </p:cBhvr>
                                    </p:animEffect>
                                  </p:childTnLst>
                                </p:cTn>
                              </p:par>
                              <p:par>
                                <p:cTn id="56" presetID="6" presetClass="entr" presetSubtype="16"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circle(in)">
                                      <p:cBhvr>
                                        <p:cTn id="58" dur="20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1000"/>
                                        <p:tgtEl>
                                          <p:spTgt spid="16"/>
                                        </p:tgtEl>
                                      </p:cBhvr>
                                    </p:animEffect>
                                    <p:anim calcmode="lin" valueType="num">
                                      <p:cBhvr>
                                        <p:cTn id="72" dur="1000" fill="hold"/>
                                        <p:tgtEl>
                                          <p:spTgt spid="16"/>
                                        </p:tgtEl>
                                        <p:attrNameLst>
                                          <p:attrName>ppt_x</p:attrName>
                                        </p:attrNameLst>
                                      </p:cBhvr>
                                      <p:tavLst>
                                        <p:tav tm="0">
                                          <p:val>
                                            <p:strVal val="#ppt_x"/>
                                          </p:val>
                                        </p:tav>
                                        <p:tav tm="100000">
                                          <p:val>
                                            <p:strVal val="#ppt_x"/>
                                          </p:val>
                                        </p:tav>
                                      </p:tavLst>
                                    </p:anim>
                                    <p:anim calcmode="lin" valueType="num">
                                      <p:cBhvr>
                                        <p:cTn id="7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7"/>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childTnLst>
                                </p:cTn>
                              </p:par>
                              <p:par>
                                <p:cTn id="90" presetID="42"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1000"/>
                                        <p:tgtEl>
                                          <p:spTgt spid="29"/>
                                        </p:tgtEl>
                                      </p:cBhvr>
                                    </p:animEffect>
                                    <p:anim calcmode="lin" valueType="num">
                                      <p:cBhvr>
                                        <p:cTn id="93" dur="1000" fill="hold"/>
                                        <p:tgtEl>
                                          <p:spTgt spid="29"/>
                                        </p:tgtEl>
                                        <p:attrNameLst>
                                          <p:attrName>ppt_x</p:attrName>
                                        </p:attrNameLst>
                                      </p:cBhvr>
                                      <p:tavLst>
                                        <p:tav tm="0">
                                          <p:val>
                                            <p:strVal val="#ppt_x"/>
                                          </p:val>
                                        </p:tav>
                                        <p:tav tm="100000">
                                          <p:val>
                                            <p:strVal val="#ppt_x"/>
                                          </p:val>
                                        </p:tav>
                                      </p:tavLst>
                                    </p:anim>
                                    <p:anim calcmode="lin" valueType="num">
                                      <p:cBhvr>
                                        <p:cTn id="9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animBg="1"/>
      <p:bldP spid="12" grpId="0"/>
      <p:bldP spid="13" grpId="0"/>
      <p:bldP spid="14" grpId="0" animBg="1"/>
      <p:bldP spid="15" grpId="0"/>
      <p:bldP spid="16" grpId="0"/>
      <p:bldP spid="17" grpId="0"/>
      <p:bldP spid="22" grpId="0"/>
      <p:bldP spid="23" grpId="0"/>
      <p:bldP spid="25" grpId="0"/>
      <p:bldP spid="26" grpId="0" animBg="1"/>
      <p:bldP spid="27" grpId="0"/>
      <p:bldP spid="28" grpId="0" animBg="1"/>
      <p:bldP spid="29" grpId="0"/>
      <p:bldP spid="30" grpId="0" animBg="1"/>
      <p:bldP spid="31" grpId="0" animBg="1"/>
      <p:bldP spid="32" grpId="0" animBg="1"/>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F9B345CB-6C2B-4937-BF22-9FE6C58338E9}" type="slidenum">
              <a:rPr lang="en-US" sz="800"/>
              <a:pPr algn="r"/>
              <a:t>50</a:t>
            </a:fld>
            <a:endParaRPr lang="en-US" sz="800"/>
          </a:p>
        </p:txBody>
      </p:sp>
      <p:pic>
        <p:nvPicPr>
          <p:cNvPr id="75781" name="Picture 4"/>
          <p:cNvPicPr>
            <a:picLocks noChangeAspect="1" noChangeArrowheads="1"/>
          </p:cNvPicPr>
          <p:nvPr/>
        </p:nvPicPr>
        <p:blipFill>
          <a:blip r:embed="rId2"/>
          <a:srcRect/>
          <a:stretch>
            <a:fillRect/>
          </a:stretch>
        </p:blipFill>
        <p:spPr bwMode="auto">
          <a:xfrm>
            <a:off x="0" y="2636838"/>
            <a:ext cx="9906000" cy="4221162"/>
          </a:xfrm>
          <a:prstGeom prst="rect">
            <a:avLst/>
          </a:prstGeom>
          <a:noFill/>
          <a:ln w="9525">
            <a:noFill/>
            <a:miter lim="800000"/>
            <a:headEnd/>
            <a:tailEnd/>
          </a:ln>
        </p:spPr>
      </p:pic>
      <p:sp>
        <p:nvSpPr>
          <p:cNvPr id="75782" name="Title 2"/>
          <p:cNvSpPr>
            <a:spLocks/>
          </p:cNvSpPr>
          <p:nvPr/>
        </p:nvSpPr>
        <p:spPr bwMode="auto">
          <a:xfrm>
            <a:off x="560388" y="1944688"/>
            <a:ext cx="8785225" cy="1052512"/>
          </a:xfrm>
          <a:prstGeom prst="rect">
            <a:avLst/>
          </a:prstGeom>
          <a:noFill/>
          <a:ln w="9525">
            <a:noFill/>
            <a:miter lim="800000"/>
            <a:headEnd/>
            <a:tailEnd/>
          </a:ln>
        </p:spPr>
        <p:txBody>
          <a:bodyPr lIns="0" tIns="0" rIns="0" bIns="0"/>
          <a:lstStyle/>
          <a:p>
            <a:pPr eaLnBrk="0" hangingPunct="0">
              <a:lnSpc>
                <a:spcPct val="95000"/>
              </a:lnSpc>
            </a:pPr>
            <a:r>
              <a:rPr lang="de-CH" sz="3400" b="1"/>
              <a:t>Fan Issues and Maintenance</a:t>
            </a:r>
          </a:p>
        </p:txBody>
      </p:sp>
      <p:sp>
        <p:nvSpPr>
          <p:cNvPr id="75783" name="Subtitle 2"/>
          <p:cNvSpPr>
            <a:spLocks/>
          </p:cNvSpPr>
          <p:nvPr/>
        </p:nvSpPr>
        <p:spPr bwMode="auto">
          <a:xfrm>
            <a:off x="581025" y="379413"/>
            <a:ext cx="8909050" cy="817562"/>
          </a:xfrm>
          <a:prstGeom prst="rect">
            <a:avLst/>
          </a:prstGeom>
          <a:noFill/>
          <a:ln w="9525">
            <a:noFill/>
            <a:miter lim="800000"/>
            <a:headEnd/>
            <a:tailEnd/>
          </a:ln>
        </p:spPr>
        <p:txBody>
          <a:bodyPr lIns="0" tIns="0" rIns="0" bIns="0"/>
          <a:lstStyle/>
          <a:p>
            <a:pPr>
              <a:buClr>
                <a:schemeClr val="accent1"/>
              </a:buClr>
              <a:buFont typeface="Arial" charset="0"/>
              <a:buNone/>
            </a:pPr>
            <a:r>
              <a:rPr lang="en-US" sz="2000" dirty="0"/>
              <a:t>Technical Development Program for Process Performance Engineers </a:t>
            </a:r>
            <a:r>
              <a:rPr lang="en-US" sz="2000" dirty="0" smtClean="0"/>
              <a:t>2015</a:t>
            </a:r>
            <a:endParaRPr lang="en-US" sz="2000" dirty="0"/>
          </a:p>
        </p:txBody>
      </p:sp>
      <p:sp>
        <p:nvSpPr>
          <p:cNvPr id="11" name="TextBox 10"/>
          <p:cNvSpPr txBox="1"/>
          <p:nvPr/>
        </p:nvSpPr>
        <p:spPr>
          <a:xfrm>
            <a:off x="200024" y="4691063"/>
            <a:ext cx="5689079" cy="2308324"/>
          </a:xfrm>
          <a:prstGeom prst="rect">
            <a:avLst/>
          </a:prstGeom>
          <a:noFill/>
        </p:spPr>
        <p:txBody>
          <a:bodyPr wrap="square">
            <a:spAutoFit/>
          </a:bodyPr>
          <a:lstStyle/>
          <a:p>
            <a:pPr marL="285750" indent="-285750" fontAlgn="auto">
              <a:spcBef>
                <a:spcPts val="0"/>
              </a:spcBef>
              <a:spcAft>
                <a:spcPts val="0"/>
              </a:spcAft>
              <a:buFont typeface="Arial" panose="020B0604020202020204" pitchFamily="34" charset="0"/>
              <a:buChar char="•"/>
              <a:defRPr/>
            </a:pPr>
            <a:r>
              <a:rPr lang="de-CH" sz="2000" b="1" dirty="0">
                <a:solidFill>
                  <a:schemeClr val="bg1"/>
                </a:solidFill>
                <a:latin typeface="+mn-lt"/>
                <a:cs typeface="+mn-cs"/>
              </a:rPr>
              <a:t>Workshop </a:t>
            </a:r>
            <a:r>
              <a:rPr lang="de-CH" sz="2000" b="1" dirty="0" err="1">
                <a:solidFill>
                  <a:schemeClr val="bg1"/>
                </a:solidFill>
                <a:latin typeface="+mn-lt"/>
                <a:cs typeface="+mn-cs"/>
              </a:rPr>
              <a:t>Inspection</a:t>
            </a:r>
            <a:endParaRPr lang="de-CH" sz="2000" b="1" dirty="0">
              <a:solidFill>
                <a:schemeClr val="bg1"/>
              </a:solidFill>
              <a:latin typeface="+mn-lt"/>
              <a:cs typeface="+mn-cs"/>
            </a:endParaRPr>
          </a:p>
          <a:p>
            <a:pPr marL="285750" indent="-285750" fontAlgn="auto">
              <a:spcBef>
                <a:spcPts val="0"/>
              </a:spcBef>
              <a:spcAft>
                <a:spcPts val="0"/>
              </a:spcAft>
              <a:buFont typeface="Arial" panose="020B0604020202020204" pitchFamily="34" charset="0"/>
              <a:buChar char="•"/>
              <a:defRPr/>
            </a:pPr>
            <a:r>
              <a:rPr lang="de-CH" sz="2000" b="1" dirty="0">
                <a:solidFill>
                  <a:schemeClr val="bg1"/>
                </a:solidFill>
                <a:latin typeface="+mn-lt"/>
                <a:cs typeface="+mn-cs"/>
              </a:rPr>
              <a:t>Peak </a:t>
            </a:r>
            <a:r>
              <a:rPr lang="de-CH" sz="2000" b="1" dirty="0" err="1">
                <a:solidFill>
                  <a:schemeClr val="bg1"/>
                </a:solidFill>
                <a:latin typeface="+mn-lt"/>
                <a:cs typeface="+mn-cs"/>
              </a:rPr>
              <a:t>Temperature</a:t>
            </a:r>
            <a:r>
              <a:rPr lang="de-CH" sz="2000" b="1" dirty="0">
                <a:solidFill>
                  <a:schemeClr val="bg1"/>
                </a:solidFill>
                <a:latin typeface="+mn-lt"/>
                <a:cs typeface="+mn-cs"/>
              </a:rPr>
              <a:t> </a:t>
            </a:r>
            <a:r>
              <a:rPr lang="de-CH" sz="2000" b="1" dirty="0" err="1">
                <a:solidFill>
                  <a:schemeClr val="bg1"/>
                </a:solidFill>
                <a:latin typeface="+mn-lt"/>
                <a:cs typeface="+mn-cs"/>
              </a:rPr>
              <a:t>and</a:t>
            </a:r>
            <a:r>
              <a:rPr lang="de-CH" sz="2000" b="1" dirty="0">
                <a:solidFill>
                  <a:schemeClr val="bg1"/>
                </a:solidFill>
                <a:latin typeface="+mn-lt"/>
                <a:cs typeface="+mn-cs"/>
              </a:rPr>
              <a:t> Interlock</a:t>
            </a:r>
          </a:p>
          <a:p>
            <a:pPr marL="285750" indent="-285750" fontAlgn="auto">
              <a:spcBef>
                <a:spcPts val="0"/>
              </a:spcBef>
              <a:spcAft>
                <a:spcPts val="0"/>
              </a:spcAft>
              <a:buFont typeface="Arial" panose="020B0604020202020204" pitchFamily="34" charset="0"/>
              <a:buChar char="•"/>
              <a:defRPr/>
            </a:pPr>
            <a:r>
              <a:rPr lang="de-CH" sz="2000" b="1" dirty="0">
                <a:solidFill>
                  <a:schemeClr val="bg1"/>
                </a:solidFill>
                <a:latin typeface="+mn-lt"/>
                <a:cs typeface="+mn-cs"/>
              </a:rPr>
              <a:t>Fan Brakes</a:t>
            </a:r>
          </a:p>
          <a:p>
            <a:pPr marL="285750" indent="-285750" fontAlgn="auto">
              <a:spcBef>
                <a:spcPts val="0"/>
              </a:spcBef>
              <a:spcAft>
                <a:spcPts val="0"/>
              </a:spcAft>
              <a:buFont typeface="Arial" panose="020B0604020202020204" pitchFamily="34" charset="0"/>
              <a:buChar char="•"/>
              <a:defRPr/>
            </a:pPr>
            <a:r>
              <a:rPr lang="de-CH" sz="2000" b="1" dirty="0" err="1">
                <a:solidFill>
                  <a:schemeClr val="bg1"/>
                </a:solidFill>
                <a:latin typeface="+mn-lt"/>
                <a:cs typeface="+mn-cs"/>
              </a:rPr>
              <a:t>Wear</a:t>
            </a:r>
            <a:r>
              <a:rPr lang="de-CH" sz="2000" b="1" dirty="0">
                <a:solidFill>
                  <a:schemeClr val="bg1"/>
                </a:solidFill>
                <a:latin typeface="+mn-lt"/>
                <a:cs typeface="+mn-cs"/>
              </a:rPr>
              <a:t> </a:t>
            </a:r>
            <a:r>
              <a:rPr lang="de-CH" sz="2000" b="1" dirty="0" err="1">
                <a:solidFill>
                  <a:schemeClr val="bg1"/>
                </a:solidFill>
                <a:latin typeface="+mn-lt"/>
                <a:cs typeface="+mn-cs"/>
              </a:rPr>
              <a:t>and</a:t>
            </a:r>
            <a:r>
              <a:rPr lang="de-CH" sz="2000" b="1" dirty="0">
                <a:solidFill>
                  <a:schemeClr val="bg1"/>
                </a:solidFill>
                <a:latin typeface="+mn-lt"/>
                <a:cs typeface="+mn-cs"/>
              </a:rPr>
              <a:t> </a:t>
            </a:r>
            <a:r>
              <a:rPr lang="de-CH" sz="2000" b="1" dirty="0" err="1">
                <a:solidFill>
                  <a:schemeClr val="bg1"/>
                </a:solidFill>
                <a:latin typeface="+mn-lt"/>
                <a:cs typeface="+mn-cs"/>
              </a:rPr>
              <a:t>Wear</a:t>
            </a:r>
            <a:r>
              <a:rPr lang="de-CH" sz="2000" b="1" dirty="0">
                <a:solidFill>
                  <a:schemeClr val="bg1"/>
                </a:solidFill>
                <a:latin typeface="+mn-lt"/>
                <a:cs typeface="+mn-cs"/>
              </a:rPr>
              <a:t> </a:t>
            </a:r>
            <a:r>
              <a:rPr lang="de-CH" sz="2000" b="1" dirty="0" err="1">
                <a:solidFill>
                  <a:schemeClr val="bg1"/>
                </a:solidFill>
                <a:latin typeface="+mn-lt"/>
                <a:cs typeface="+mn-cs"/>
              </a:rPr>
              <a:t>Protection</a:t>
            </a:r>
            <a:endParaRPr lang="de-CH" sz="2000" b="1" dirty="0">
              <a:solidFill>
                <a:schemeClr val="bg1"/>
              </a:solidFill>
              <a:latin typeface="+mn-lt"/>
              <a:cs typeface="+mn-cs"/>
            </a:endParaRPr>
          </a:p>
          <a:p>
            <a:pPr marL="285750" indent="-285750" fontAlgn="auto">
              <a:spcBef>
                <a:spcPts val="0"/>
              </a:spcBef>
              <a:spcAft>
                <a:spcPts val="0"/>
              </a:spcAft>
              <a:buFont typeface="Arial" panose="020B0604020202020204" pitchFamily="34" charset="0"/>
              <a:buChar char="•"/>
              <a:defRPr/>
            </a:pPr>
            <a:r>
              <a:rPr lang="de-CH" sz="2000" b="1" dirty="0" err="1">
                <a:solidFill>
                  <a:schemeClr val="bg1"/>
                </a:solidFill>
                <a:latin typeface="+mn-lt"/>
                <a:cs typeface="+mn-cs"/>
              </a:rPr>
              <a:t>Build-up</a:t>
            </a:r>
            <a:r>
              <a:rPr lang="de-CH" sz="2000" b="1" dirty="0">
                <a:solidFill>
                  <a:schemeClr val="bg1"/>
                </a:solidFill>
                <a:latin typeface="+mn-lt"/>
                <a:cs typeface="+mn-cs"/>
              </a:rPr>
              <a:t>, </a:t>
            </a:r>
            <a:r>
              <a:rPr lang="de-CH" sz="2000" b="1" dirty="0" err="1">
                <a:solidFill>
                  <a:schemeClr val="bg1"/>
                </a:solidFill>
                <a:latin typeface="+mn-lt"/>
                <a:cs typeface="+mn-cs"/>
              </a:rPr>
              <a:t>Vibrations</a:t>
            </a:r>
            <a:r>
              <a:rPr lang="de-CH" sz="2000" b="1" dirty="0">
                <a:solidFill>
                  <a:schemeClr val="bg1"/>
                </a:solidFill>
                <a:latin typeface="+mn-lt"/>
                <a:cs typeface="+mn-cs"/>
              </a:rPr>
              <a:t> </a:t>
            </a:r>
            <a:r>
              <a:rPr lang="de-CH" sz="2000" b="1" dirty="0" err="1">
                <a:solidFill>
                  <a:schemeClr val="bg1"/>
                </a:solidFill>
                <a:latin typeface="+mn-lt"/>
                <a:cs typeface="+mn-cs"/>
              </a:rPr>
              <a:t>and</a:t>
            </a:r>
            <a:r>
              <a:rPr lang="de-CH" sz="2000" b="1" dirty="0">
                <a:solidFill>
                  <a:schemeClr val="bg1"/>
                </a:solidFill>
                <a:latin typeface="+mn-lt"/>
                <a:cs typeface="+mn-cs"/>
              </a:rPr>
              <a:t> </a:t>
            </a:r>
            <a:r>
              <a:rPr lang="de-CH" sz="2000" b="1" dirty="0" err="1">
                <a:solidFill>
                  <a:schemeClr val="bg1"/>
                </a:solidFill>
                <a:latin typeface="+mn-lt"/>
                <a:cs typeface="+mn-cs"/>
              </a:rPr>
              <a:t>Cleaning</a:t>
            </a:r>
            <a:endParaRPr lang="de-CH" sz="2000" b="1" dirty="0">
              <a:solidFill>
                <a:schemeClr val="bg1"/>
              </a:solidFill>
              <a:latin typeface="+mn-lt"/>
              <a:cs typeface="+mn-cs"/>
            </a:endParaRPr>
          </a:p>
          <a:p>
            <a:pPr marL="285750" indent="-285750" fontAlgn="auto">
              <a:spcBef>
                <a:spcPts val="0"/>
              </a:spcBef>
              <a:spcAft>
                <a:spcPts val="0"/>
              </a:spcAft>
              <a:buFont typeface="Arial" panose="020B0604020202020204" pitchFamily="34" charset="0"/>
              <a:buChar char="•"/>
              <a:defRPr/>
            </a:pPr>
            <a:r>
              <a:rPr lang="de-CH" sz="2000" b="1" dirty="0" err="1">
                <a:solidFill>
                  <a:schemeClr val="bg1"/>
                </a:solidFill>
                <a:latin typeface="+mn-lt"/>
                <a:cs typeface="+mn-cs"/>
              </a:rPr>
              <a:t>Modification</a:t>
            </a:r>
            <a:r>
              <a:rPr lang="de-CH" sz="2000" b="1" dirty="0">
                <a:solidFill>
                  <a:schemeClr val="bg1"/>
                </a:solidFill>
                <a:latin typeface="+mn-lt"/>
                <a:cs typeface="+mn-cs"/>
              </a:rPr>
              <a:t> </a:t>
            </a:r>
            <a:r>
              <a:rPr lang="de-CH" sz="2000" b="1" dirty="0" err="1">
                <a:solidFill>
                  <a:schemeClr val="bg1"/>
                </a:solidFill>
                <a:latin typeface="+mn-lt"/>
                <a:cs typeface="+mn-cs"/>
              </a:rPr>
              <a:t>and</a:t>
            </a:r>
            <a:r>
              <a:rPr lang="de-CH" sz="2000" b="1" dirty="0">
                <a:solidFill>
                  <a:schemeClr val="bg1"/>
                </a:solidFill>
                <a:latin typeface="+mn-lt"/>
                <a:cs typeface="+mn-cs"/>
              </a:rPr>
              <a:t> </a:t>
            </a:r>
            <a:r>
              <a:rPr lang="de-CH" sz="2000" b="1" dirty="0" err="1">
                <a:solidFill>
                  <a:schemeClr val="bg1"/>
                </a:solidFill>
                <a:latin typeface="+mn-lt"/>
                <a:cs typeface="+mn-cs"/>
              </a:rPr>
              <a:t>Replacement</a:t>
            </a:r>
            <a:endParaRPr lang="en-GB" sz="2000" b="1" dirty="0">
              <a:solidFill>
                <a:schemeClr val="bg1"/>
              </a:solidFill>
              <a:latin typeface="+mn-lt"/>
              <a:cs typeface="+mn-cs"/>
            </a:endParaRPr>
          </a:p>
          <a:p>
            <a:pPr fontAlgn="auto">
              <a:spcBef>
                <a:spcPts val="0"/>
              </a:spcBef>
              <a:spcAft>
                <a:spcPts val="0"/>
              </a:spcAft>
              <a:defRPr/>
            </a:pPr>
            <a:endParaRPr lang="de-CH" sz="2400" b="1" dirty="0" err="1">
              <a:latin typeface="Arial" pitchFamily="34" charset="0"/>
              <a:cs typeface="Arial" pitchFamily="34" charset="0"/>
            </a:endParaRPr>
          </a:p>
        </p:txBody>
      </p:sp>
      <p:sp>
        <p:nvSpPr>
          <p:cNvPr id="6" name="Footer Placeholder 5"/>
          <p:cNvSpPr>
            <a:spLocks noGrp="1"/>
          </p:cNvSpPr>
          <p:nvPr>
            <p:ph type="ftr" sz="quarter" idx="14"/>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5"/>
          </p:nvPr>
        </p:nvSpPr>
        <p:spPr/>
        <p:txBody>
          <a:bodyPr/>
          <a:lstStyle/>
          <a:p>
            <a:pPr>
              <a:defRPr/>
            </a:pPr>
            <a:fld id="{4A2DB814-173F-4B73-B61D-75D2B65577A8}" type="slidenum">
              <a:rPr lang="en-US" smtClean="0"/>
              <a:pPr>
                <a:defRPr/>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76B823F-22D4-4CDC-845B-3176CBC0AC07}" type="slidenum">
              <a:rPr lang="en-US" sz="800"/>
              <a:pPr algn="r"/>
              <a:t>51</a:t>
            </a:fld>
            <a:endParaRPr lang="en-US" sz="800"/>
          </a:p>
        </p:txBody>
      </p:sp>
      <p:sp>
        <p:nvSpPr>
          <p:cNvPr id="76805" name="Rectangle 3"/>
          <p:cNvSpPr>
            <a:spLocks noChangeArrowheads="1"/>
          </p:cNvSpPr>
          <p:nvPr/>
        </p:nvSpPr>
        <p:spPr bwMode="auto">
          <a:xfrm>
            <a:off x="560388" y="1196975"/>
            <a:ext cx="8785225" cy="5113338"/>
          </a:xfrm>
          <a:prstGeom prst="rect">
            <a:avLst/>
          </a:prstGeom>
          <a:noFill/>
          <a:ln w="9525">
            <a:noFill/>
            <a:miter lim="800000"/>
            <a:headEnd/>
            <a:tailEnd/>
          </a:ln>
        </p:spPr>
        <p:txBody>
          <a:bodyPr lIns="0" tIns="0" rIns="0" bIns="0"/>
          <a:lstStyle/>
          <a:p>
            <a:pPr marL="269875" indent="-269875" eaLnBrk="0" hangingPunct="0">
              <a:lnSpc>
                <a:spcPct val="120000"/>
              </a:lnSpc>
              <a:spcBef>
                <a:spcPts val="1200"/>
              </a:spcBef>
              <a:buClr>
                <a:schemeClr val="accent1"/>
              </a:buClr>
              <a:buFont typeface="Arial" charset="0"/>
              <a:buChar char="•"/>
            </a:pPr>
            <a:r>
              <a:rPr lang="en-US">
                <a:cs typeface="Times New Roman" pitchFamily="18" charset="0"/>
              </a:rPr>
              <a:t>Quality assessment of a main process fan has to be carried out at Workshop before assembling of impeller and shaft</a:t>
            </a:r>
          </a:p>
          <a:p>
            <a:pPr marL="534988" lvl="1" indent="-265113" eaLnBrk="0" hangingPunct="0">
              <a:lnSpc>
                <a:spcPct val="120000"/>
              </a:lnSpc>
              <a:spcBef>
                <a:spcPts val="1200"/>
              </a:spcBef>
              <a:buClr>
                <a:schemeClr val="accent1"/>
              </a:buClr>
              <a:buFont typeface="Arial" charset="0"/>
              <a:buChar char="•"/>
            </a:pPr>
            <a:r>
              <a:rPr lang="en-US" sz="1600">
                <a:cs typeface="Times New Roman" pitchFamily="18" charset="0"/>
              </a:rPr>
              <a:t>visual inspection</a:t>
            </a:r>
          </a:p>
          <a:p>
            <a:pPr marL="534988" lvl="1" indent="-265113" eaLnBrk="0" hangingPunct="0">
              <a:lnSpc>
                <a:spcPct val="120000"/>
              </a:lnSpc>
              <a:spcBef>
                <a:spcPts val="1200"/>
              </a:spcBef>
              <a:buClr>
                <a:schemeClr val="accent1"/>
              </a:buClr>
              <a:buFont typeface="Arial" charset="0"/>
              <a:buChar char="•"/>
            </a:pPr>
            <a:r>
              <a:rPr lang="en-US" sz="1600">
                <a:cs typeface="Times New Roman" pitchFamily="18" charset="0"/>
              </a:rPr>
              <a:t>magnetic particle test of impeller and shaft</a:t>
            </a:r>
          </a:p>
          <a:p>
            <a:pPr marL="534988" lvl="1" indent="-265113" eaLnBrk="0" hangingPunct="0">
              <a:lnSpc>
                <a:spcPct val="120000"/>
              </a:lnSpc>
              <a:spcBef>
                <a:spcPts val="1200"/>
              </a:spcBef>
              <a:buClr>
                <a:schemeClr val="accent1"/>
              </a:buClr>
              <a:buFont typeface="Arial" charset="0"/>
              <a:buChar char="•"/>
            </a:pPr>
            <a:r>
              <a:rPr lang="en-US" sz="1600">
                <a:cs typeface="Times New Roman" pitchFamily="18" charset="0"/>
              </a:rPr>
              <a:t>ultrasonic inspection of shaft</a:t>
            </a:r>
          </a:p>
          <a:p>
            <a:pPr marL="534988" lvl="1" indent="-265113" eaLnBrk="0" hangingPunct="0">
              <a:lnSpc>
                <a:spcPct val="120000"/>
              </a:lnSpc>
              <a:spcBef>
                <a:spcPts val="1200"/>
              </a:spcBef>
              <a:buClr>
                <a:schemeClr val="accent1"/>
              </a:buClr>
              <a:buFont typeface="Arial" charset="0"/>
              <a:buChar char="•"/>
            </a:pPr>
            <a:r>
              <a:rPr lang="en-US" sz="1600">
                <a:cs typeface="Times New Roman" pitchFamily="18" charset="0"/>
              </a:rPr>
              <a:t>hardness test on shaft</a:t>
            </a:r>
          </a:p>
          <a:p>
            <a:pPr marL="534988" lvl="1" indent="-265113" eaLnBrk="0" hangingPunct="0">
              <a:lnSpc>
                <a:spcPct val="120000"/>
              </a:lnSpc>
              <a:spcBef>
                <a:spcPts val="1200"/>
              </a:spcBef>
              <a:buClr>
                <a:schemeClr val="accent1"/>
              </a:buClr>
              <a:buFont typeface="Arial" charset="0"/>
              <a:buChar char="•"/>
            </a:pPr>
            <a:r>
              <a:rPr lang="en-US" sz="1600">
                <a:cs typeface="Times New Roman" pitchFamily="18" charset="0"/>
              </a:rPr>
              <a:t>materials check</a:t>
            </a:r>
          </a:p>
          <a:p>
            <a:pPr marL="534988" lvl="1" indent="-265113" eaLnBrk="0" hangingPunct="0">
              <a:lnSpc>
                <a:spcPct val="120000"/>
              </a:lnSpc>
              <a:spcBef>
                <a:spcPts val="1200"/>
              </a:spcBef>
              <a:buClr>
                <a:schemeClr val="accent1"/>
              </a:buClr>
              <a:buFont typeface="Arial" charset="0"/>
              <a:buChar char="•"/>
            </a:pPr>
            <a:r>
              <a:rPr lang="en-US" sz="1600">
                <a:cs typeface="Times New Roman" pitchFamily="18" charset="0"/>
              </a:rPr>
              <a:t>dimensions check</a:t>
            </a:r>
          </a:p>
          <a:p>
            <a:pPr marL="534988" lvl="1" indent="-265113" eaLnBrk="0" hangingPunct="0">
              <a:lnSpc>
                <a:spcPct val="120000"/>
              </a:lnSpc>
              <a:spcBef>
                <a:spcPts val="1200"/>
              </a:spcBef>
              <a:buClr>
                <a:schemeClr val="accent1"/>
              </a:buClr>
              <a:buFont typeface="Arial" charset="0"/>
              <a:buChar char="•"/>
            </a:pPr>
            <a:r>
              <a:rPr lang="en-US" sz="1600">
                <a:cs typeface="Times New Roman" pitchFamily="18" charset="0"/>
              </a:rPr>
              <a:t>verification of welding and heat treatment (if applicable) </a:t>
            </a:r>
          </a:p>
          <a:p>
            <a:pPr marL="534988" lvl="1" indent="-265113" eaLnBrk="0" hangingPunct="0">
              <a:lnSpc>
                <a:spcPct val="120000"/>
              </a:lnSpc>
              <a:spcBef>
                <a:spcPts val="1200"/>
              </a:spcBef>
              <a:buClr>
                <a:schemeClr val="accent1"/>
              </a:buClr>
              <a:buFont typeface="Arial" charset="0"/>
              <a:buChar char="•"/>
            </a:pPr>
            <a:r>
              <a:rPr lang="en-US" sz="1600">
                <a:cs typeface="Times New Roman" pitchFamily="18" charset="0"/>
              </a:rPr>
              <a:t>review of documents and certificates</a:t>
            </a:r>
          </a:p>
          <a:p>
            <a:pPr marL="534988" lvl="1" indent="-265113" eaLnBrk="0" hangingPunct="0">
              <a:lnSpc>
                <a:spcPct val="120000"/>
              </a:lnSpc>
              <a:spcBef>
                <a:spcPts val="1200"/>
              </a:spcBef>
              <a:buClr>
                <a:schemeClr val="accent1"/>
              </a:buClr>
              <a:buFont typeface="Arial" charset="0"/>
              <a:buChar char="•"/>
            </a:pPr>
            <a:r>
              <a:rPr lang="en-US" sz="1600">
                <a:cs typeface="Times New Roman" pitchFamily="18" charset="0"/>
              </a:rPr>
              <a:t>balancing test</a:t>
            </a:r>
          </a:p>
        </p:txBody>
      </p:sp>
      <p:sp>
        <p:nvSpPr>
          <p:cNvPr id="76806"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Workshop Inspection of New Fan</a:t>
            </a:r>
          </a:p>
        </p:txBody>
      </p:sp>
      <p:sp>
        <p:nvSpPr>
          <p:cNvPr id="3" name="TextBox 2"/>
          <p:cNvSpPr txBox="1">
            <a:spLocks noChangeArrowheads="1"/>
          </p:cNvSpPr>
          <p:nvPr/>
        </p:nvSpPr>
        <p:spPr bwMode="auto">
          <a:xfrm>
            <a:off x="688975" y="5907088"/>
            <a:ext cx="8713788" cy="406400"/>
          </a:xfrm>
          <a:prstGeom prst="rect">
            <a:avLst/>
          </a:prstGeom>
          <a:noFill/>
          <a:ln w="9525">
            <a:solidFill>
              <a:schemeClr val="accent2"/>
            </a:solidFill>
            <a:miter lim="800000"/>
            <a:headEnd/>
            <a:tailEnd/>
          </a:ln>
        </p:spPr>
        <p:txBody>
          <a:bodyPr>
            <a:spAutoFit/>
          </a:bodyPr>
          <a:lstStyle/>
          <a:p>
            <a:r>
              <a:rPr lang="en-US" sz="2000" b="1" dirty="0">
                <a:solidFill>
                  <a:schemeClr val="accent2"/>
                </a:solidFill>
              </a:rPr>
              <a:t>Caution!</a:t>
            </a:r>
            <a:r>
              <a:rPr lang="en-US" sz="2000" dirty="0"/>
              <a:t> Workshop inspection is crucial to ensure that we get what we pay</a:t>
            </a:r>
          </a:p>
        </p:txBody>
      </p:sp>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1"/>
          </p:nvPr>
        </p:nvSpPr>
        <p:spPr/>
        <p:txBody>
          <a:bodyPr/>
          <a:lstStyle/>
          <a:p>
            <a:pPr>
              <a:defRPr/>
            </a:pPr>
            <a:fld id="{12DAB12B-9646-41B4-8838-7E0643645623}" type="slidenum">
              <a:rPr lang="en-US" smtClean="0"/>
              <a:pPr>
                <a:defRPr/>
              </a:pPr>
              <a:t>51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8A5891A-2882-4DDC-BEBC-496A29E80462}" type="slidenum">
              <a:rPr lang="en-US" sz="800"/>
              <a:pPr algn="r"/>
              <a:t>52</a:t>
            </a:fld>
            <a:endParaRPr lang="en-US" sz="800"/>
          </a:p>
        </p:txBody>
      </p:sp>
      <p:sp>
        <p:nvSpPr>
          <p:cNvPr id="48131" name="Rectangle 3"/>
          <p:cNvSpPr>
            <a:spLocks noChangeArrowheads="1"/>
          </p:cNvSpPr>
          <p:nvPr/>
        </p:nvSpPr>
        <p:spPr bwMode="auto">
          <a:xfrm>
            <a:off x="560388" y="1238250"/>
            <a:ext cx="8785225" cy="5113338"/>
          </a:xfrm>
          <a:prstGeom prst="rect">
            <a:avLst/>
          </a:prstGeom>
          <a:noFill/>
          <a:ln w="9525">
            <a:noFill/>
            <a:miter lim="800000"/>
            <a:headEnd/>
            <a:tailEnd/>
          </a:ln>
        </p:spPr>
        <p:txBody>
          <a:bodyPr lIns="0" tIns="0" rIns="0" bIns="0"/>
          <a:lstStyle/>
          <a:p>
            <a:pPr marL="269875" indent="-269875" eaLnBrk="0" hangingPunct="0">
              <a:lnSpc>
                <a:spcPct val="120000"/>
              </a:lnSpc>
              <a:spcBef>
                <a:spcPts val="1200"/>
              </a:spcBef>
              <a:buClr>
                <a:schemeClr val="accent1"/>
              </a:buClr>
              <a:buFont typeface="Arial" charset="0"/>
              <a:buChar char="•"/>
            </a:pPr>
            <a:r>
              <a:rPr lang="en-US" dirty="0" smtClean="0">
                <a:cs typeface="Times New Roman" pitchFamily="18" charset="0"/>
              </a:rPr>
              <a:t>Common sense (and physics) says:</a:t>
            </a:r>
            <a:br>
              <a:rPr lang="en-US" dirty="0" smtClean="0">
                <a:cs typeface="Times New Roman" pitchFamily="18" charset="0"/>
              </a:rPr>
            </a:br>
            <a:r>
              <a:rPr lang="en-US" dirty="0" smtClean="0">
                <a:cs typeface="Times New Roman" pitchFamily="18" charset="0"/>
              </a:rPr>
              <a:t>a)	</a:t>
            </a:r>
            <a:r>
              <a:rPr lang="en-US" dirty="0" err="1" smtClean="0">
                <a:cs typeface="Times New Roman" pitchFamily="18" charset="0"/>
              </a:rPr>
              <a:t>T</a:t>
            </a:r>
            <a:r>
              <a:rPr lang="en-US" baseline="-25000" dirty="0" err="1" smtClean="0">
                <a:cs typeface="Times New Roman" pitchFamily="18" charset="0"/>
              </a:rPr>
              <a:t>gas</a:t>
            </a:r>
            <a:r>
              <a:rPr lang="en-US" baseline="-25000" dirty="0" smtClean="0">
                <a:cs typeface="Times New Roman" pitchFamily="18" charset="0"/>
              </a:rPr>
              <a:t>, expected</a:t>
            </a:r>
            <a:r>
              <a:rPr lang="en-US" dirty="0" smtClean="0">
                <a:cs typeface="Times New Roman" pitchFamily="18" charset="0"/>
              </a:rPr>
              <a:t> ≤ </a:t>
            </a:r>
            <a:r>
              <a:rPr lang="en-US" dirty="0" err="1" smtClean="0">
                <a:cs typeface="Times New Roman" pitchFamily="18" charset="0"/>
              </a:rPr>
              <a:t>T</a:t>
            </a:r>
            <a:r>
              <a:rPr lang="en-US" baseline="-25000" dirty="0" err="1" smtClean="0">
                <a:cs typeface="Times New Roman" pitchFamily="18" charset="0"/>
              </a:rPr>
              <a:t>fan</a:t>
            </a:r>
            <a:r>
              <a:rPr lang="en-US" baseline="-25000" dirty="0" smtClean="0">
                <a:cs typeface="Times New Roman" pitchFamily="18" charset="0"/>
              </a:rPr>
              <a:t>, 100% time</a:t>
            </a:r>
            <a:r>
              <a:rPr lang="en-US" dirty="0" smtClean="0">
                <a:cs typeface="Times New Roman" pitchFamily="18" charset="0"/>
              </a:rPr>
              <a:t> &lt; </a:t>
            </a:r>
            <a:r>
              <a:rPr lang="en-US" dirty="0" err="1" smtClean="0">
                <a:cs typeface="Times New Roman" pitchFamily="18" charset="0"/>
              </a:rPr>
              <a:t>T</a:t>
            </a:r>
            <a:r>
              <a:rPr lang="en-US" baseline="-25000" dirty="0" err="1" smtClean="0">
                <a:cs typeface="Times New Roman" pitchFamily="18" charset="0"/>
              </a:rPr>
              <a:t>fan</a:t>
            </a:r>
            <a:r>
              <a:rPr lang="en-US" baseline="-25000" dirty="0" smtClean="0">
                <a:cs typeface="Times New Roman" pitchFamily="18" charset="0"/>
              </a:rPr>
              <a:t>, short time</a:t>
            </a:r>
            <a:r>
              <a:rPr lang="en-US" dirty="0" smtClean="0">
                <a:cs typeface="Times New Roman" pitchFamily="18" charset="0"/>
              </a:rPr>
              <a:t> &lt;T </a:t>
            </a:r>
            <a:r>
              <a:rPr lang="en-US" baseline="-25000" dirty="0" smtClean="0">
                <a:cs typeface="Times New Roman" pitchFamily="18" charset="0"/>
              </a:rPr>
              <a:t>fan, peak = max</a:t>
            </a:r>
            <a:br>
              <a:rPr lang="en-US" baseline="-25000" dirty="0" smtClean="0">
                <a:cs typeface="Times New Roman" pitchFamily="18" charset="0"/>
              </a:rPr>
            </a:br>
            <a:r>
              <a:rPr lang="en-US" dirty="0" smtClean="0">
                <a:cs typeface="Times New Roman" pitchFamily="18" charset="0"/>
              </a:rPr>
              <a:t>b)	gas </a:t>
            </a:r>
            <a:r>
              <a:rPr lang="en-US" b="1" dirty="0" smtClean="0">
                <a:solidFill>
                  <a:schemeClr val="accent2"/>
                </a:solidFill>
                <a:cs typeface="Times New Roman" pitchFamily="18" charset="0"/>
              </a:rPr>
              <a:t>temperature UP</a:t>
            </a:r>
            <a:r>
              <a:rPr lang="en-US" dirty="0" smtClean="0">
                <a:cs typeface="Times New Roman" pitchFamily="18" charset="0"/>
              </a:rPr>
              <a:t>  </a:t>
            </a:r>
            <a:r>
              <a:rPr lang="en-US" dirty="0" smtClean="0">
                <a:cs typeface="Times New Roman" pitchFamily="18" charset="0"/>
                <a:sym typeface="Wingdings" pitchFamily="2" charset="2"/>
              </a:rPr>
              <a:t></a:t>
            </a:r>
            <a:r>
              <a:rPr lang="en-US" dirty="0" smtClean="0">
                <a:cs typeface="Times New Roman" pitchFamily="18" charset="0"/>
              </a:rPr>
              <a:t>  fan </a:t>
            </a:r>
            <a:r>
              <a:rPr lang="en-US" b="1" dirty="0" smtClean="0">
                <a:solidFill>
                  <a:schemeClr val="accent2"/>
                </a:solidFill>
                <a:cs typeface="Times New Roman" pitchFamily="18" charset="0"/>
              </a:rPr>
              <a:t>lifetime DOWN</a:t>
            </a:r>
            <a:endParaRPr lang="en-US" sz="1000" dirty="0">
              <a:solidFill>
                <a:schemeClr val="accent2"/>
              </a:solidFill>
              <a:cs typeface="Times New Roman" pitchFamily="18" charset="0"/>
            </a:endParaRPr>
          </a:p>
          <a:p>
            <a:pPr marL="269875" indent="-269875" eaLnBrk="0" hangingPunct="0">
              <a:lnSpc>
                <a:spcPct val="120000"/>
              </a:lnSpc>
              <a:spcBef>
                <a:spcPts val="1200"/>
              </a:spcBef>
              <a:buClr>
                <a:schemeClr val="accent1"/>
              </a:buClr>
              <a:buFont typeface="Arial" charset="0"/>
              <a:buChar char="•"/>
            </a:pPr>
            <a:r>
              <a:rPr lang="en-US" dirty="0" smtClean="0">
                <a:cs typeface="Times New Roman" pitchFamily="18" charset="0"/>
              </a:rPr>
              <a:t>Never accept a fan without written (signed) datasheet including:</a:t>
            </a:r>
          </a:p>
          <a:p>
            <a:pPr marL="534988" lvl="1" indent="-265113" eaLnBrk="0" hangingPunct="0">
              <a:lnSpc>
                <a:spcPct val="120000"/>
              </a:lnSpc>
              <a:spcBef>
                <a:spcPts val="1200"/>
              </a:spcBef>
              <a:buClr>
                <a:schemeClr val="accent1"/>
              </a:buClr>
              <a:buFont typeface="Arial" charset="0"/>
              <a:buChar char="•"/>
            </a:pPr>
            <a:r>
              <a:rPr lang="en-US" sz="1400" dirty="0" smtClean="0">
                <a:cs typeface="Times New Roman" pitchFamily="18" charset="0"/>
              </a:rPr>
              <a:t>Peak temperature, which </a:t>
            </a:r>
            <a:r>
              <a:rPr lang="en-US" sz="1400" b="1" dirty="0" smtClean="0">
                <a:solidFill>
                  <a:schemeClr val="accent2"/>
                </a:solidFill>
                <a:cs typeface="Times New Roman" pitchFamily="18" charset="0"/>
              </a:rPr>
              <a:t>never</a:t>
            </a:r>
            <a:r>
              <a:rPr lang="en-US" sz="1400" dirty="0" smtClean="0">
                <a:cs typeface="Times New Roman" pitchFamily="18" charset="0"/>
              </a:rPr>
              <a:t> shall be exceeded</a:t>
            </a:r>
          </a:p>
          <a:p>
            <a:pPr marL="534988" lvl="1" indent="-265113" eaLnBrk="0" hangingPunct="0">
              <a:lnSpc>
                <a:spcPct val="120000"/>
              </a:lnSpc>
              <a:spcBef>
                <a:spcPts val="1200"/>
              </a:spcBef>
              <a:buClr>
                <a:schemeClr val="accent1"/>
              </a:buClr>
              <a:buFont typeface="Arial" charset="0"/>
              <a:buChar char="•"/>
            </a:pPr>
            <a:r>
              <a:rPr lang="en-US" sz="1400" dirty="0" smtClean="0">
                <a:cs typeface="Times New Roman" pitchFamily="18" charset="0"/>
              </a:rPr>
              <a:t>Temperatures the fan can be operated for short periods (up to 10 minutes)</a:t>
            </a:r>
          </a:p>
          <a:p>
            <a:pPr marL="269875" indent="-269875" eaLnBrk="0" hangingPunct="0">
              <a:lnSpc>
                <a:spcPct val="120000"/>
              </a:lnSpc>
              <a:spcBef>
                <a:spcPts val="1200"/>
              </a:spcBef>
              <a:buClr>
                <a:schemeClr val="accent1"/>
              </a:buClr>
              <a:buFont typeface="Arial" charset="0"/>
              <a:buChar char="•"/>
            </a:pPr>
            <a:r>
              <a:rPr lang="en-US" dirty="0" smtClean="0">
                <a:cs typeface="Times New Roman" pitchFamily="18" charset="0"/>
              </a:rPr>
              <a:t>Implement </a:t>
            </a:r>
            <a:r>
              <a:rPr lang="en-US" dirty="0">
                <a:cs typeface="Times New Roman" pitchFamily="18" charset="0"/>
              </a:rPr>
              <a:t>/ adjust fan interlock to protect fans and people</a:t>
            </a:r>
          </a:p>
          <a:p>
            <a:pPr marL="534988" lvl="1" indent="-265113" eaLnBrk="0" hangingPunct="0">
              <a:lnSpc>
                <a:spcPct val="120000"/>
              </a:lnSpc>
              <a:spcBef>
                <a:spcPts val="1200"/>
              </a:spcBef>
              <a:buClr>
                <a:schemeClr val="accent1"/>
              </a:buClr>
              <a:buFont typeface="Arial" charset="0"/>
              <a:buChar char="•"/>
            </a:pPr>
            <a:r>
              <a:rPr lang="en-US" sz="1400" b="1" dirty="0">
                <a:solidFill>
                  <a:schemeClr val="accent2"/>
                </a:solidFill>
                <a:cs typeface="Times New Roman" pitchFamily="18" charset="0"/>
              </a:rPr>
              <a:t>Never override a safety interlock!</a:t>
            </a:r>
            <a:r>
              <a:rPr lang="en-US" sz="1400" dirty="0">
                <a:solidFill>
                  <a:schemeClr val="accent2"/>
                </a:solidFill>
                <a:cs typeface="Times New Roman" pitchFamily="18" charset="0"/>
              </a:rPr>
              <a:t> </a:t>
            </a:r>
          </a:p>
          <a:p>
            <a:pPr marL="269875" indent="-269875" eaLnBrk="0" hangingPunct="0">
              <a:lnSpc>
                <a:spcPct val="120000"/>
              </a:lnSpc>
              <a:spcBef>
                <a:spcPts val="1200"/>
              </a:spcBef>
              <a:buClr>
                <a:schemeClr val="accent1"/>
              </a:buClr>
              <a:buFont typeface="Arial" charset="0"/>
              <a:buChar char="•"/>
            </a:pPr>
            <a:r>
              <a:rPr lang="en-US" dirty="0">
                <a:cs typeface="Times New Roman" pitchFamily="18" charset="0"/>
              </a:rPr>
              <a:t>Consider and check measures to prevent fan overheating</a:t>
            </a:r>
          </a:p>
          <a:p>
            <a:pPr marL="534988" lvl="1" indent="-265113" eaLnBrk="0" hangingPunct="0">
              <a:lnSpc>
                <a:spcPct val="120000"/>
              </a:lnSpc>
              <a:spcBef>
                <a:spcPts val="1200"/>
              </a:spcBef>
              <a:buClr>
                <a:schemeClr val="accent1"/>
              </a:buClr>
              <a:buFont typeface="Arial" charset="0"/>
              <a:buChar char="•"/>
            </a:pPr>
            <a:r>
              <a:rPr lang="en-US" sz="1600" dirty="0">
                <a:cs typeface="Times New Roman" pitchFamily="18" charset="0"/>
              </a:rPr>
              <a:t>Emergency fresh air</a:t>
            </a:r>
          </a:p>
          <a:p>
            <a:pPr marL="534988" lvl="1" indent="-265113" eaLnBrk="0" hangingPunct="0">
              <a:lnSpc>
                <a:spcPct val="120000"/>
              </a:lnSpc>
              <a:spcBef>
                <a:spcPts val="1200"/>
              </a:spcBef>
              <a:buClr>
                <a:schemeClr val="accent1"/>
              </a:buClr>
              <a:buFont typeface="Arial" charset="0"/>
              <a:buChar char="•"/>
            </a:pPr>
            <a:r>
              <a:rPr lang="en-US" sz="1600" dirty="0">
                <a:cs typeface="Times New Roman" pitchFamily="18" charset="0"/>
              </a:rPr>
              <a:t>Water injection</a:t>
            </a:r>
          </a:p>
        </p:txBody>
      </p:sp>
      <p:sp>
        <p:nvSpPr>
          <p:cNvPr id="77830" name="Rectangle 2"/>
          <p:cNvSpPr>
            <a:spLocks noChangeArrowheads="1"/>
          </p:cNvSpPr>
          <p:nvPr/>
        </p:nvSpPr>
        <p:spPr bwMode="auto">
          <a:xfrm>
            <a:off x="560388" y="28733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a:t>Fan Peak Temperature &amp; Interlock</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52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1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1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1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813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EAE413F1-6D60-4449-B66F-0DD22EEEF4D2}" type="slidenum">
              <a:rPr lang="en-US" sz="800"/>
              <a:pPr algn="r"/>
              <a:t>53</a:t>
            </a:fld>
            <a:endParaRPr lang="en-US" sz="800"/>
          </a:p>
        </p:txBody>
      </p:sp>
      <p:sp>
        <p:nvSpPr>
          <p:cNvPr id="79877" name="Rectangle 3"/>
          <p:cNvSpPr>
            <a:spLocks noChangeArrowheads="1"/>
          </p:cNvSpPr>
          <p:nvPr/>
        </p:nvSpPr>
        <p:spPr bwMode="auto">
          <a:xfrm>
            <a:off x="560388" y="1195983"/>
            <a:ext cx="8785225" cy="5113337"/>
          </a:xfrm>
          <a:prstGeom prst="rect">
            <a:avLst/>
          </a:prstGeom>
          <a:noFill/>
          <a:ln w="9525">
            <a:noFill/>
            <a:miter lim="800000"/>
            <a:headEnd/>
            <a:tailEnd/>
          </a:ln>
        </p:spPr>
        <p:txBody>
          <a:bodyPr lIns="0" tIns="0" rIns="0" bIns="0"/>
          <a:lstStyle/>
          <a:p>
            <a:pPr marL="269875" indent="-269875" eaLnBrk="0" hangingPunct="0">
              <a:lnSpc>
                <a:spcPct val="120000"/>
              </a:lnSpc>
              <a:spcBef>
                <a:spcPts val="1200"/>
              </a:spcBef>
              <a:buClr>
                <a:schemeClr val="accent1"/>
              </a:buClr>
              <a:buFont typeface="Arial" charset="0"/>
              <a:buChar char="•"/>
            </a:pPr>
            <a:r>
              <a:rPr lang="en-US" dirty="0">
                <a:cs typeface="Times New Roman" pitchFamily="18" charset="0"/>
              </a:rPr>
              <a:t>How to slow down/stop the fan faster to get sooner access for inspection and maintenance? How to prevent the fan from turning while doing inspection and maintenance </a:t>
            </a:r>
            <a:r>
              <a:rPr lang="en-US" dirty="0" smtClean="0">
                <a:cs typeface="Times New Roman" pitchFamily="18" charset="0"/>
              </a:rPr>
              <a:t>(H&amp;S</a:t>
            </a:r>
            <a:r>
              <a:rPr lang="en-US" dirty="0">
                <a:cs typeface="Times New Roman" pitchFamily="18" charset="0"/>
              </a:rPr>
              <a:t>)?</a:t>
            </a:r>
          </a:p>
        </p:txBody>
      </p:sp>
      <p:sp>
        <p:nvSpPr>
          <p:cNvPr id="79878"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a:t>Fan Brake</a:t>
            </a:r>
          </a:p>
        </p:txBody>
      </p:sp>
      <p:sp>
        <p:nvSpPr>
          <p:cNvPr id="324612" name="Rectangle 4"/>
          <p:cNvSpPr>
            <a:spLocks noChangeArrowheads="1"/>
          </p:cNvSpPr>
          <p:nvPr/>
        </p:nvSpPr>
        <p:spPr bwMode="auto">
          <a:xfrm>
            <a:off x="457200" y="2316163"/>
            <a:ext cx="8600256" cy="1647825"/>
          </a:xfrm>
          <a:prstGeom prst="rect">
            <a:avLst/>
          </a:prstGeom>
          <a:noFill/>
          <a:ln w="9525">
            <a:noFill/>
            <a:miter lim="800000"/>
            <a:headEnd/>
            <a:tailEnd/>
          </a:ln>
        </p:spPr>
        <p:txBody>
          <a:bodyPr/>
          <a:lstStyle/>
          <a:p>
            <a:pPr marL="342900" indent="-342900">
              <a:lnSpc>
                <a:spcPct val="120000"/>
              </a:lnSpc>
              <a:spcAft>
                <a:spcPct val="30000"/>
              </a:spcAft>
              <a:buClr>
                <a:schemeClr val="accent1"/>
              </a:buClr>
              <a:buFontTx/>
              <a:buChar char="•"/>
            </a:pPr>
            <a:r>
              <a:rPr lang="en-US" dirty="0"/>
              <a:t>Electrical Brake</a:t>
            </a:r>
          </a:p>
          <a:p>
            <a:pPr marL="571500" lvl="1" indent="-279400">
              <a:lnSpc>
                <a:spcPct val="120000"/>
              </a:lnSpc>
              <a:buClr>
                <a:schemeClr val="accent1"/>
              </a:buClr>
              <a:buFontTx/>
              <a:buChar char="•"/>
            </a:pPr>
            <a:r>
              <a:rPr lang="en-US" dirty="0"/>
              <a:t>only possible with “4 quadrant drive VFD“-type</a:t>
            </a:r>
          </a:p>
          <a:p>
            <a:pPr marL="571500" lvl="1" indent="-279400">
              <a:lnSpc>
                <a:spcPct val="120000"/>
              </a:lnSpc>
              <a:buClr>
                <a:schemeClr val="accent1"/>
              </a:buClr>
              <a:buFontTx/>
              <a:buChar char="•"/>
            </a:pPr>
            <a:r>
              <a:rPr lang="en-US" dirty="0"/>
              <a:t>however, due to power-off / lock-out during maintenance even this VFD cannot be used for preventing fan rotation</a:t>
            </a:r>
          </a:p>
        </p:txBody>
      </p:sp>
      <p:sp>
        <p:nvSpPr>
          <p:cNvPr id="324613" name="Rectangle 5"/>
          <p:cNvSpPr>
            <a:spLocks noChangeArrowheads="1"/>
          </p:cNvSpPr>
          <p:nvPr/>
        </p:nvSpPr>
        <p:spPr bwMode="auto">
          <a:xfrm>
            <a:off x="488950" y="3933825"/>
            <a:ext cx="8096250" cy="2590800"/>
          </a:xfrm>
          <a:prstGeom prst="rect">
            <a:avLst/>
          </a:prstGeom>
          <a:noFill/>
          <a:ln w="9525">
            <a:noFill/>
            <a:miter lim="800000"/>
            <a:headEnd/>
            <a:tailEnd/>
          </a:ln>
        </p:spPr>
        <p:txBody>
          <a:bodyPr/>
          <a:lstStyle/>
          <a:p>
            <a:pPr marL="342900" indent="-342900">
              <a:lnSpc>
                <a:spcPct val="120000"/>
              </a:lnSpc>
              <a:spcAft>
                <a:spcPct val="30000"/>
              </a:spcAft>
              <a:buClr>
                <a:schemeClr val="accent1"/>
              </a:buClr>
              <a:buFontTx/>
              <a:buChar char="•"/>
            </a:pPr>
            <a:r>
              <a:rPr lang="en-US" dirty="0"/>
              <a:t>Mechanical Brake</a:t>
            </a:r>
          </a:p>
          <a:p>
            <a:pPr marL="571500" lvl="1" indent="-279400">
              <a:lnSpc>
                <a:spcPct val="120000"/>
              </a:lnSpc>
              <a:buClr>
                <a:schemeClr val="accent1"/>
              </a:buClr>
              <a:buFontTx/>
              <a:buChar char="•"/>
            </a:pPr>
            <a:r>
              <a:rPr lang="en-US" dirty="0"/>
              <a:t>wait until fan stopped, then prevent rotation by blocking the impeller with wooden beams</a:t>
            </a:r>
          </a:p>
          <a:p>
            <a:pPr marL="571500" lvl="1" indent="-279400">
              <a:lnSpc>
                <a:spcPct val="120000"/>
              </a:lnSpc>
              <a:buClr>
                <a:schemeClr val="accent1"/>
              </a:buClr>
              <a:buFontTx/>
              <a:buChar char="•"/>
            </a:pPr>
            <a:r>
              <a:rPr lang="en-US" b="1" dirty="0">
                <a:solidFill>
                  <a:schemeClr val="accent2"/>
                </a:solidFill>
              </a:rPr>
              <a:t>do not</a:t>
            </a:r>
            <a:r>
              <a:rPr lang="en-US" dirty="0">
                <a:solidFill>
                  <a:srgbClr val="FF0000"/>
                </a:solidFill>
              </a:rPr>
              <a:t> </a:t>
            </a:r>
            <a:r>
              <a:rPr lang="en-US" dirty="0"/>
              <a:t>brake the fan by pressing a wooden beam against the fan shaft </a:t>
            </a:r>
            <a:r>
              <a:rPr lang="en-US" dirty="0" smtClean="0"/>
              <a:t>(H&amp;S</a:t>
            </a:r>
            <a:r>
              <a:rPr lang="en-US" dirty="0"/>
              <a:t>)</a:t>
            </a:r>
          </a:p>
          <a:p>
            <a:pPr marL="571500" lvl="1" indent="-279400">
              <a:lnSpc>
                <a:spcPct val="120000"/>
              </a:lnSpc>
              <a:buClr>
                <a:schemeClr val="accent1"/>
              </a:buClr>
              <a:buFontTx/>
              <a:buChar char="•"/>
            </a:pPr>
            <a:r>
              <a:rPr lang="en-US" dirty="0"/>
              <a:t>better: install mechanical fan brake</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53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24612"/>
                                        </p:tgtEl>
                                        <p:attrNameLst>
                                          <p:attrName>style.visibility</p:attrName>
                                        </p:attrNameLst>
                                      </p:cBhvr>
                                      <p:to>
                                        <p:strVal val="visible"/>
                                      </p:to>
                                    </p:set>
                                    <p:animEffect transition="in" filter="box(in)">
                                      <p:cBhvr>
                                        <p:cTn id="7" dur="500"/>
                                        <p:tgtEl>
                                          <p:spTgt spid="3246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24613"/>
                                        </p:tgtEl>
                                        <p:attrNameLst>
                                          <p:attrName>style.visibility</p:attrName>
                                        </p:attrNameLst>
                                      </p:cBhvr>
                                      <p:to>
                                        <p:strVal val="visible"/>
                                      </p:to>
                                    </p:set>
                                    <p:animEffect transition="in" filter="box(in)">
                                      <p:cBhvr>
                                        <p:cTn id="12" dur="500"/>
                                        <p:tgtEl>
                                          <p:spTgt spid="324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2" grpId="0"/>
      <p:bldP spid="3246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526F000-59BB-4F9F-9AC9-073B724BB8B5}" type="slidenum">
              <a:rPr lang="en-US" sz="800"/>
              <a:pPr algn="r"/>
              <a:t>54</a:t>
            </a:fld>
            <a:endParaRPr lang="en-US" sz="800"/>
          </a:p>
        </p:txBody>
      </p:sp>
      <p:sp>
        <p:nvSpPr>
          <p:cNvPr id="80901" name="Rectangle 13"/>
          <p:cNvSpPr>
            <a:spLocks noChangeArrowheads="1"/>
          </p:cNvSpPr>
          <p:nvPr/>
        </p:nvSpPr>
        <p:spPr bwMode="auto">
          <a:xfrm>
            <a:off x="2200275" y="1243013"/>
            <a:ext cx="7553325" cy="2727325"/>
          </a:xfrm>
          <a:prstGeom prst="rect">
            <a:avLst/>
          </a:prstGeom>
          <a:noFill/>
          <a:ln w="9525">
            <a:noFill/>
            <a:miter lim="800000"/>
            <a:headEnd/>
            <a:tailEnd/>
          </a:ln>
        </p:spPr>
        <p:txBody>
          <a:bodyPr/>
          <a:lstStyle/>
          <a:p>
            <a:pPr marL="290513" indent="-290513">
              <a:spcAft>
                <a:spcPct val="30000"/>
              </a:spcAft>
            </a:pPr>
            <a:r>
              <a:rPr lang="en-US" sz="2000">
                <a:solidFill>
                  <a:srgbClr val="006982"/>
                </a:solidFill>
              </a:rPr>
              <a:t>Erosion / Wear Root Causes</a:t>
            </a:r>
          </a:p>
          <a:p>
            <a:pPr marL="571500" lvl="1" indent="-279400">
              <a:buClr>
                <a:schemeClr val="accent1"/>
              </a:buClr>
              <a:buSzPct val="60000"/>
              <a:buFontTx/>
              <a:buChar char="•"/>
            </a:pPr>
            <a:r>
              <a:rPr lang="en-US" sz="2200"/>
              <a:t>corrosion</a:t>
            </a:r>
          </a:p>
          <a:p>
            <a:pPr marL="571500" lvl="1" indent="-279400">
              <a:buClr>
                <a:schemeClr val="accent1"/>
              </a:buClr>
              <a:buSzPct val="60000"/>
              <a:buFontTx/>
              <a:buChar char="•"/>
            </a:pPr>
            <a:r>
              <a:rPr lang="en-US" sz="2200"/>
              <a:t>abrasive dust</a:t>
            </a:r>
          </a:p>
          <a:p>
            <a:pPr marL="571500" lvl="1" indent="-279400">
              <a:buClr>
                <a:schemeClr val="accent1"/>
              </a:buClr>
              <a:buSzPct val="60000"/>
              <a:buFontTx/>
              <a:buChar char="•"/>
            </a:pPr>
            <a:r>
              <a:rPr lang="en-US" sz="2200"/>
              <a:t>high fan speed and high fan inlet velocity</a:t>
            </a:r>
          </a:p>
          <a:p>
            <a:pPr marL="571500" lvl="1" indent="-279400">
              <a:buClr>
                <a:schemeClr val="accent1"/>
              </a:buClr>
              <a:buSzPct val="60000"/>
              <a:buFontTx/>
              <a:buChar char="•"/>
            </a:pPr>
            <a:r>
              <a:rPr lang="en-US" sz="2200"/>
              <a:t>blade-hitting gas/particle flow due to duct/fan design</a:t>
            </a:r>
          </a:p>
          <a:p>
            <a:pPr marL="571500" lvl="1" indent="-279400">
              <a:buClr>
                <a:schemeClr val="accent1"/>
              </a:buClr>
              <a:buSzPct val="60000"/>
              <a:buFontTx/>
              <a:buChar char="•"/>
            </a:pPr>
            <a:r>
              <a:rPr lang="en-US" sz="2200"/>
              <a:t>inappropriate blade shape and angles</a:t>
            </a:r>
          </a:p>
          <a:p>
            <a:pPr marL="571500" lvl="1" indent="-279400">
              <a:buClr>
                <a:schemeClr val="accent1"/>
              </a:buClr>
              <a:buSzPct val="60000"/>
              <a:buFontTx/>
              <a:buChar char="•"/>
            </a:pPr>
            <a:r>
              <a:rPr lang="en-US" sz="2200"/>
              <a:t>soft blade surfaces</a:t>
            </a:r>
          </a:p>
        </p:txBody>
      </p:sp>
      <p:sp>
        <p:nvSpPr>
          <p:cNvPr id="80903" name="Rectangle 2"/>
          <p:cNvSpPr>
            <a:spLocks noChangeArrowheads="1"/>
          </p:cNvSpPr>
          <p:nvPr/>
        </p:nvSpPr>
        <p:spPr bwMode="auto">
          <a:xfrm>
            <a:off x="560388" y="35877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Erosion and Wear</a:t>
            </a:r>
          </a:p>
        </p:txBody>
      </p:sp>
      <p:grpSp>
        <p:nvGrpSpPr>
          <p:cNvPr id="80904" name="Group 5"/>
          <p:cNvGrpSpPr>
            <a:grpSpLocks/>
          </p:cNvGrpSpPr>
          <p:nvPr/>
        </p:nvGrpSpPr>
        <p:grpSpPr bwMode="auto">
          <a:xfrm>
            <a:off x="200025" y="1385888"/>
            <a:ext cx="1981200" cy="2209800"/>
            <a:chOff x="3840" y="2304"/>
            <a:chExt cx="1248" cy="1392"/>
          </a:xfrm>
        </p:grpSpPr>
        <p:sp>
          <p:nvSpPr>
            <p:cNvPr id="80905" name="Rectangle 6" descr="Light upward diagonal"/>
            <p:cNvSpPr>
              <a:spLocks noChangeArrowheads="1"/>
            </p:cNvSpPr>
            <p:nvPr/>
          </p:nvSpPr>
          <p:spPr bwMode="auto">
            <a:xfrm>
              <a:off x="3840" y="3456"/>
              <a:ext cx="1248" cy="240"/>
            </a:xfrm>
            <a:prstGeom prst="rect">
              <a:avLst/>
            </a:prstGeom>
            <a:pattFill prst="dkUpDiag">
              <a:fgClr>
                <a:schemeClr val="accent2"/>
              </a:fgClr>
              <a:bgClr>
                <a:srgbClr val="FFFFFF"/>
              </a:bgClr>
            </a:pattFill>
            <a:ln w="9525">
              <a:solidFill>
                <a:schemeClr val="tx1"/>
              </a:solidFill>
              <a:miter lim="800000"/>
              <a:headEnd/>
              <a:tailEnd/>
            </a:ln>
          </p:spPr>
          <p:txBody>
            <a:bodyPr wrap="none" anchor="ctr"/>
            <a:lstStyle/>
            <a:p>
              <a:endParaRPr lang="en-US"/>
            </a:p>
          </p:txBody>
        </p:sp>
        <p:sp>
          <p:nvSpPr>
            <p:cNvPr id="80906" name="Freeform 7"/>
            <p:cNvSpPr>
              <a:spLocks/>
            </p:cNvSpPr>
            <p:nvPr/>
          </p:nvSpPr>
          <p:spPr bwMode="auto">
            <a:xfrm flipV="1">
              <a:off x="4120" y="3456"/>
              <a:ext cx="550" cy="169"/>
            </a:xfrm>
            <a:custGeom>
              <a:avLst/>
              <a:gdLst>
                <a:gd name="T0" fmla="*/ 0 w 550"/>
                <a:gd name="T1" fmla="*/ 152 h 169"/>
                <a:gd name="T2" fmla="*/ 101 w 550"/>
                <a:gd name="T3" fmla="*/ 67 h 169"/>
                <a:gd name="T4" fmla="*/ 127 w 550"/>
                <a:gd name="T5" fmla="*/ 8 h 169"/>
                <a:gd name="T6" fmla="*/ 169 w 550"/>
                <a:gd name="T7" fmla="*/ 25 h 169"/>
                <a:gd name="T8" fmla="*/ 313 w 550"/>
                <a:gd name="T9" fmla="*/ 42 h 169"/>
                <a:gd name="T10" fmla="*/ 550 w 550"/>
                <a:gd name="T11" fmla="*/ 169 h 169"/>
                <a:gd name="T12" fmla="*/ 0 60000 65536"/>
                <a:gd name="T13" fmla="*/ 0 60000 65536"/>
                <a:gd name="T14" fmla="*/ 0 60000 65536"/>
                <a:gd name="T15" fmla="*/ 0 60000 65536"/>
                <a:gd name="T16" fmla="*/ 0 60000 65536"/>
                <a:gd name="T17" fmla="*/ 0 60000 65536"/>
                <a:gd name="T18" fmla="*/ 0 w 550"/>
                <a:gd name="T19" fmla="*/ 0 h 169"/>
                <a:gd name="T20" fmla="*/ 550 w 550"/>
                <a:gd name="T21" fmla="*/ 169 h 169"/>
              </a:gdLst>
              <a:ahLst/>
              <a:cxnLst>
                <a:cxn ang="T12">
                  <a:pos x="T0" y="T1"/>
                </a:cxn>
                <a:cxn ang="T13">
                  <a:pos x="T2" y="T3"/>
                </a:cxn>
                <a:cxn ang="T14">
                  <a:pos x="T4" y="T5"/>
                </a:cxn>
                <a:cxn ang="T15">
                  <a:pos x="T6" y="T7"/>
                </a:cxn>
                <a:cxn ang="T16">
                  <a:pos x="T8" y="T9"/>
                </a:cxn>
                <a:cxn ang="T17">
                  <a:pos x="T10" y="T11"/>
                </a:cxn>
              </a:cxnLst>
              <a:rect l="T18" t="T19" r="T20" b="T21"/>
              <a:pathLst>
                <a:path w="550" h="169">
                  <a:moveTo>
                    <a:pt x="0" y="152"/>
                  </a:moveTo>
                  <a:cubicBezTo>
                    <a:pt x="23" y="90"/>
                    <a:pt x="38" y="94"/>
                    <a:pt x="101" y="67"/>
                  </a:cubicBezTo>
                  <a:cubicBezTo>
                    <a:pt x="110" y="47"/>
                    <a:pt x="109" y="19"/>
                    <a:pt x="127" y="8"/>
                  </a:cubicBezTo>
                  <a:cubicBezTo>
                    <a:pt x="140" y="0"/>
                    <a:pt x="154" y="22"/>
                    <a:pt x="169" y="25"/>
                  </a:cubicBezTo>
                  <a:cubicBezTo>
                    <a:pt x="217" y="34"/>
                    <a:pt x="265" y="36"/>
                    <a:pt x="313" y="42"/>
                  </a:cubicBezTo>
                  <a:cubicBezTo>
                    <a:pt x="382" y="111"/>
                    <a:pt x="550" y="28"/>
                    <a:pt x="550" y="169"/>
                  </a:cubicBezTo>
                </a:path>
              </a:pathLst>
            </a:custGeom>
            <a:solidFill>
              <a:schemeClr val="bg1"/>
            </a:solidFill>
            <a:ln w="9525" cap="flat" cmpd="sng">
              <a:solidFill>
                <a:schemeClr val="tx1"/>
              </a:solidFill>
              <a:prstDash val="solid"/>
              <a:round/>
              <a:headEnd/>
              <a:tailEnd/>
            </a:ln>
          </p:spPr>
          <p:txBody>
            <a:bodyPr wrap="none" anchor="ctr"/>
            <a:lstStyle/>
            <a:p>
              <a:endParaRPr lang="de-DE"/>
            </a:p>
          </p:txBody>
        </p:sp>
        <p:sp>
          <p:nvSpPr>
            <p:cNvPr id="80907" name="Oval 8"/>
            <p:cNvSpPr>
              <a:spLocks noChangeArrowheads="1"/>
            </p:cNvSpPr>
            <p:nvPr/>
          </p:nvSpPr>
          <p:spPr bwMode="auto">
            <a:xfrm>
              <a:off x="4272" y="2304"/>
              <a:ext cx="48" cy="48"/>
            </a:xfrm>
            <a:prstGeom prst="ellipse">
              <a:avLst/>
            </a:prstGeom>
            <a:solidFill>
              <a:schemeClr val="accent2"/>
            </a:solidFill>
            <a:ln w="9525">
              <a:noFill/>
              <a:round/>
              <a:headEnd/>
              <a:tailEnd/>
            </a:ln>
          </p:spPr>
          <p:txBody>
            <a:bodyPr wrap="none" anchor="ctr"/>
            <a:lstStyle/>
            <a:p>
              <a:endParaRPr lang="en-US"/>
            </a:p>
          </p:txBody>
        </p:sp>
        <p:sp>
          <p:nvSpPr>
            <p:cNvPr id="80908" name="Oval 9"/>
            <p:cNvSpPr>
              <a:spLocks noChangeArrowheads="1"/>
            </p:cNvSpPr>
            <p:nvPr/>
          </p:nvSpPr>
          <p:spPr bwMode="auto">
            <a:xfrm>
              <a:off x="4320" y="2448"/>
              <a:ext cx="48" cy="48"/>
            </a:xfrm>
            <a:prstGeom prst="ellipse">
              <a:avLst/>
            </a:prstGeom>
            <a:solidFill>
              <a:schemeClr val="accent2"/>
            </a:solidFill>
            <a:ln w="9525">
              <a:noFill/>
              <a:round/>
              <a:headEnd/>
              <a:tailEnd/>
            </a:ln>
          </p:spPr>
          <p:txBody>
            <a:bodyPr wrap="none" anchor="ctr"/>
            <a:lstStyle/>
            <a:p>
              <a:endParaRPr lang="en-US"/>
            </a:p>
          </p:txBody>
        </p:sp>
        <p:sp>
          <p:nvSpPr>
            <p:cNvPr id="80909" name="Oval 10"/>
            <p:cNvSpPr>
              <a:spLocks noChangeArrowheads="1"/>
            </p:cNvSpPr>
            <p:nvPr/>
          </p:nvSpPr>
          <p:spPr bwMode="auto">
            <a:xfrm>
              <a:off x="4464" y="2496"/>
              <a:ext cx="48" cy="48"/>
            </a:xfrm>
            <a:prstGeom prst="ellipse">
              <a:avLst/>
            </a:prstGeom>
            <a:solidFill>
              <a:schemeClr val="accent2"/>
            </a:solidFill>
            <a:ln w="9525">
              <a:noFill/>
              <a:round/>
              <a:headEnd/>
              <a:tailEnd/>
            </a:ln>
          </p:spPr>
          <p:txBody>
            <a:bodyPr wrap="none" anchor="ctr"/>
            <a:lstStyle/>
            <a:p>
              <a:endParaRPr lang="en-US"/>
            </a:p>
          </p:txBody>
        </p:sp>
        <p:sp>
          <p:nvSpPr>
            <p:cNvPr id="80910" name="Oval 11"/>
            <p:cNvSpPr>
              <a:spLocks noChangeArrowheads="1"/>
            </p:cNvSpPr>
            <p:nvPr/>
          </p:nvSpPr>
          <p:spPr bwMode="auto">
            <a:xfrm>
              <a:off x="4320" y="2592"/>
              <a:ext cx="48" cy="48"/>
            </a:xfrm>
            <a:prstGeom prst="ellipse">
              <a:avLst/>
            </a:prstGeom>
            <a:solidFill>
              <a:schemeClr val="accent2"/>
            </a:solidFill>
            <a:ln w="9525">
              <a:noFill/>
              <a:round/>
              <a:headEnd/>
              <a:tailEnd/>
            </a:ln>
          </p:spPr>
          <p:txBody>
            <a:bodyPr wrap="none" anchor="ctr"/>
            <a:lstStyle/>
            <a:p>
              <a:endParaRPr lang="en-US"/>
            </a:p>
          </p:txBody>
        </p:sp>
        <p:sp>
          <p:nvSpPr>
            <p:cNvPr id="80911" name="AutoShape 12"/>
            <p:cNvSpPr>
              <a:spLocks noChangeArrowheads="1"/>
            </p:cNvSpPr>
            <p:nvPr/>
          </p:nvSpPr>
          <p:spPr bwMode="auto">
            <a:xfrm>
              <a:off x="4320" y="2784"/>
              <a:ext cx="192" cy="480"/>
            </a:xfrm>
            <a:prstGeom prst="downArrow">
              <a:avLst>
                <a:gd name="adj1" fmla="val 50000"/>
                <a:gd name="adj2" fmla="val 62500"/>
              </a:avLst>
            </a:prstGeom>
            <a:solidFill>
              <a:schemeClr val="accent2"/>
            </a:solidFill>
            <a:ln w="9525">
              <a:noFill/>
              <a:miter lim="800000"/>
              <a:headEnd/>
              <a:tailEnd/>
            </a:ln>
          </p:spPr>
          <p:txBody>
            <a:bodyPr wrap="none" anchor="ctr"/>
            <a:lstStyle/>
            <a:p>
              <a:endParaRPr lang="en-US"/>
            </a:p>
          </p:txBody>
        </p:sp>
      </p:grpSp>
      <p:sp>
        <p:nvSpPr>
          <p:cNvPr id="80912" name="Rectangle 3"/>
          <p:cNvSpPr>
            <a:spLocks noChangeArrowheads="1"/>
          </p:cNvSpPr>
          <p:nvPr/>
        </p:nvSpPr>
        <p:spPr bwMode="auto">
          <a:xfrm>
            <a:off x="560388" y="1089025"/>
            <a:ext cx="8785225" cy="5113338"/>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Wingdings" pitchFamily="2" charset="2"/>
              <a:buNone/>
            </a:pPr>
            <a:endParaRPr lang="en-US" sz="2000" dirty="0"/>
          </a:p>
          <a:p>
            <a:pPr marL="269875" indent="-269875" eaLnBrk="0" hangingPunct="0">
              <a:spcBef>
                <a:spcPts val="1200"/>
              </a:spcBef>
              <a:buClr>
                <a:schemeClr val="accent1"/>
              </a:buClr>
              <a:buFont typeface="Wingdings" pitchFamily="2" charset="2"/>
              <a:buNone/>
            </a:pPr>
            <a:endParaRPr lang="en-US" sz="2000" dirty="0"/>
          </a:p>
          <a:p>
            <a:pPr marL="269875" indent="-269875" eaLnBrk="0" hangingPunct="0">
              <a:spcBef>
                <a:spcPts val="1200"/>
              </a:spcBef>
              <a:buClr>
                <a:schemeClr val="accent1"/>
              </a:buClr>
              <a:buFont typeface="Wingdings" pitchFamily="2" charset="2"/>
              <a:buNone/>
            </a:pPr>
            <a:endParaRPr lang="en-US" sz="2000" dirty="0"/>
          </a:p>
          <a:p>
            <a:pPr marL="269875" indent="-269875" eaLnBrk="0" hangingPunct="0">
              <a:spcBef>
                <a:spcPts val="1200"/>
              </a:spcBef>
              <a:buClr>
                <a:schemeClr val="accent1"/>
              </a:buClr>
              <a:buFont typeface="Wingdings" pitchFamily="2" charset="2"/>
              <a:buNone/>
            </a:pPr>
            <a:endParaRPr lang="en-US" sz="2000" dirty="0"/>
          </a:p>
          <a:p>
            <a:pPr marL="269875" indent="-269875" eaLnBrk="0" hangingPunct="0">
              <a:spcBef>
                <a:spcPts val="1200"/>
              </a:spcBef>
              <a:buClr>
                <a:schemeClr val="accent1"/>
              </a:buClr>
              <a:buFont typeface="Wingdings" pitchFamily="2" charset="2"/>
              <a:buNone/>
            </a:pPr>
            <a:endParaRPr lang="en-US" sz="2000" dirty="0"/>
          </a:p>
          <a:p>
            <a:pPr marL="269875" indent="-269875" eaLnBrk="0" hangingPunct="0">
              <a:spcBef>
                <a:spcPts val="1200"/>
              </a:spcBef>
              <a:buClr>
                <a:schemeClr val="accent1"/>
              </a:buClr>
              <a:buFont typeface="Wingdings" pitchFamily="2" charset="2"/>
              <a:buNone/>
            </a:pPr>
            <a:endParaRPr lang="en-US" sz="2000" dirty="0"/>
          </a:p>
          <a:p>
            <a:pPr marL="269875" indent="-269875" eaLnBrk="0" hangingPunct="0">
              <a:spcBef>
                <a:spcPts val="1200"/>
              </a:spcBef>
              <a:buClr>
                <a:schemeClr val="accent1"/>
              </a:buClr>
              <a:buFont typeface="Wingdings" pitchFamily="2" charset="2"/>
              <a:buNone/>
            </a:pPr>
            <a:endParaRPr lang="en-US" sz="2000" dirty="0"/>
          </a:p>
          <a:p>
            <a:pPr marL="269875" indent="-269875" eaLnBrk="0" hangingPunct="0">
              <a:spcBef>
                <a:spcPts val="1200"/>
              </a:spcBef>
              <a:buClr>
                <a:schemeClr val="accent1"/>
              </a:buClr>
              <a:buFont typeface="Wingdings" pitchFamily="2" charset="2"/>
              <a:buNone/>
            </a:pPr>
            <a:endParaRPr lang="en-US" sz="2000" dirty="0"/>
          </a:p>
          <a:p>
            <a:pPr marL="269875" indent="-269875" eaLnBrk="0" hangingPunct="0">
              <a:spcBef>
                <a:spcPts val="1200"/>
              </a:spcBef>
              <a:buClr>
                <a:schemeClr val="accent1"/>
              </a:buClr>
              <a:buFont typeface="Wingdings" pitchFamily="2" charset="2"/>
              <a:buNone/>
            </a:pPr>
            <a:r>
              <a:rPr lang="en-US" sz="2000" dirty="0"/>
              <a:t>High fan speed is the most important driver for </a:t>
            </a:r>
            <a:r>
              <a:rPr lang="en-US" sz="2000" dirty="0">
                <a:solidFill>
                  <a:srgbClr val="006982"/>
                </a:solidFill>
              </a:rPr>
              <a:t>Wear on Blades</a:t>
            </a:r>
            <a:r>
              <a:rPr lang="en-US" sz="2000" dirty="0"/>
              <a:t> </a:t>
            </a:r>
          </a:p>
          <a:p>
            <a:pPr marL="534988" lvl="1" indent="-265113" eaLnBrk="0" hangingPunct="0">
              <a:spcBef>
                <a:spcPts val="1200"/>
              </a:spcBef>
              <a:buClr>
                <a:schemeClr val="accent1"/>
              </a:buClr>
              <a:buFont typeface="Arial" charset="0"/>
              <a:buChar char="•"/>
            </a:pPr>
            <a:r>
              <a:rPr lang="en-US" dirty="0"/>
              <a:t>wear varies in the second up to third power of the speed of a particle that hits the </a:t>
            </a:r>
            <a:r>
              <a:rPr lang="en-US" dirty="0" smtClean="0"/>
              <a:t>blade</a:t>
            </a:r>
            <a:endParaRPr lang="en-US" dirty="0"/>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54</a:t>
            </a:fld>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1EA292F7-4B8D-4D5A-9B8A-475561D0AFD0}" type="slidenum">
              <a:rPr lang="en-US" sz="800"/>
              <a:pPr algn="r"/>
              <a:t>55</a:t>
            </a:fld>
            <a:endParaRPr lang="en-US" sz="800"/>
          </a:p>
        </p:txBody>
      </p:sp>
      <p:sp>
        <p:nvSpPr>
          <p:cNvPr id="81925" name="Rectangle 3"/>
          <p:cNvSpPr>
            <a:spLocks noChangeArrowheads="1"/>
          </p:cNvSpPr>
          <p:nvPr/>
        </p:nvSpPr>
        <p:spPr bwMode="auto">
          <a:xfrm>
            <a:off x="560388" y="1338263"/>
            <a:ext cx="8785225" cy="5113337"/>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US" sz="2000" dirty="0">
                <a:solidFill>
                  <a:srgbClr val="006982"/>
                </a:solidFill>
              </a:rPr>
              <a:t>Direct Protection</a:t>
            </a:r>
          </a:p>
          <a:p>
            <a:pPr marL="534988" lvl="1" indent="-265113" eaLnBrk="0" hangingPunct="0">
              <a:spcBef>
                <a:spcPts val="1200"/>
              </a:spcBef>
              <a:buClr>
                <a:schemeClr val="accent1"/>
              </a:buClr>
              <a:buFont typeface="Arial" charset="0"/>
              <a:buChar char="•"/>
            </a:pPr>
            <a:r>
              <a:rPr lang="en-US" dirty="0"/>
              <a:t>increased thickness of wear parts</a:t>
            </a:r>
          </a:p>
          <a:p>
            <a:pPr marL="534988" lvl="1" indent="-265113" eaLnBrk="0" hangingPunct="0">
              <a:spcBef>
                <a:spcPts val="1200"/>
              </a:spcBef>
              <a:buClr>
                <a:schemeClr val="accent1"/>
              </a:buClr>
              <a:buFont typeface="Arial" charset="0"/>
              <a:buChar char="•"/>
            </a:pPr>
            <a:r>
              <a:rPr lang="en-US" dirty="0"/>
              <a:t>direct hard surfacing</a:t>
            </a:r>
          </a:p>
          <a:p>
            <a:pPr marL="534988" lvl="1" indent="-265113" eaLnBrk="0" hangingPunct="0">
              <a:spcBef>
                <a:spcPts val="1200"/>
              </a:spcBef>
              <a:buClr>
                <a:schemeClr val="accent1"/>
              </a:buClr>
              <a:buFont typeface="Webdings" pitchFamily="18" charset="2"/>
              <a:buNone/>
            </a:pPr>
            <a:endParaRPr lang="en-US" dirty="0"/>
          </a:p>
          <a:p>
            <a:pPr marL="269875" indent="-269875" eaLnBrk="0" hangingPunct="0">
              <a:spcBef>
                <a:spcPts val="1200"/>
              </a:spcBef>
              <a:buClr>
                <a:schemeClr val="accent1"/>
              </a:buClr>
              <a:buFont typeface="Arial" charset="0"/>
              <a:buChar char="•"/>
            </a:pPr>
            <a:r>
              <a:rPr lang="en-US" sz="2000" dirty="0"/>
              <a:t>Protection by </a:t>
            </a:r>
            <a:r>
              <a:rPr lang="en-US" sz="2000" dirty="0">
                <a:solidFill>
                  <a:srgbClr val="006982"/>
                </a:solidFill>
              </a:rPr>
              <a:t>Wear Plates</a:t>
            </a:r>
          </a:p>
          <a:p>
            <a:pPr marL="534988" lvl="1" indent="-265113" eaLnBrk="0" hangingPunct="0">
              <a:spcBef>
                <a:spcPts val="1200"/>
              </a:spcBef>
              <a:buClr>
                <a:schemeClr val="accent1"/>
              </a:buClr>
              <a:buFont typeface="Arial" charset="0"/>
              <a:buChar char="•"/>
            </a:pPr>
            <a:r>
              <a:rPr lang="en-US" dirty="0"/>
              <a:t>mild steel corners and plates</a:t>
            </a:r>
          </a:p>
          <a:p>
            <a:pPr marL="534988" lvl="1" indent="-265113" eaLnBrk="0" hangingPunct="0">
              <a:spcBef>
                <a:spcPts val="1200"/>
              </a:spcBef>
              <a:buClr>
                <a:schemeClr val="accent1"/>
              </a:buClr>
              <a:buFont typeface="Arial" charset="0"/>
              <a:buChar char="•"/>
            </a:pPr>
            <a:r>
              <a:rPr lang="en-US" dirty="0"/>
              <a:t>abrasion resistant steel plates</a:t>
            </a:r>
          </a:p>
          <a:p>
            <a:pPr marL="534988" lvl="1" indent="-265113" eaLnBrk="0" hangingPunct="0">
              <a:spcBef>
                <a:spcPts val="1200"/>
              </a:spcBef>
              <a:buClr>
                <a:schemeClr val="accent1"/>
              </a:buClr>
              <a:buFont typeface="Arial" charset="0"/>
              <a:buChar char="•"/>
            </a:pPr>
            <a:r>
              <a:rPr lang="en-US" dirty="0"/>
              <a:t>mild steel plates with hard surfacing</a:t>
            </a:r>
          </a:p>
          <a:p>
            <a:pPr marL="534988" lvl="1" indent="-265113" eaLnBrk="0" hangingPunct="0">
              <a:spcBef>
                <a:spcPts val="1200"/>
              </a:spcBef>
              <a:buClr>
                <a:schemeClr val="accent1"/>
              </a:buClr>
              <a:buFont typeface="Webdings" pitchFamily="18" charset="2"/>
              <a:buNone/>
            </a:pPr>
            <a:endParaRPr lang="en-US" dirty="0"/>
          </a:p>
          <a:p>
            <a:pPr marL="269875" indent="-269875" eaLnBrk="0" hangingPunct="0">
              <a:spcBef>
                <a:spcPts val="1200"/>
              </a:spcBef>
              <a:buClr>
                <a:schemeClr val="accent1"/>
              </a:buClr>
              <a:buFont typeface="Arial" charset="0"/>
              <a:buChar char="•"/>
            </a:pPr>
            <a:r>
              <a:rPr lang="en-US" sz="2000" dirty="0">
                <a:solidFill>
                  <a:srgbClr val="006982"/>
                </a:solidFill>
              </a:rPr>
              <a:t>Particle Deflection</a:t>
            </a:r>
          </a:p>
          <a:p>
            <a:pPr marL="534988" lvl="1" indent="-265113" eaLnBrk="0" hangingPunct="0">
              <a:spcBef>
                <a:spcPts val="1200"/>
              </a:spcBef>
              <a:buClr>
                <a:schemeClr val="accent1"/>
              </a:buClr>
              <a:buFont typeface="Arial" charset="0"/>
              <a:buChar char="•"/>
            </a:pPr>
            <a:r>
              <a:rPr lang="en-US" dirty="0"/>
              <a:t>deflector plates</a:t>
            </a:r>
          </a:p>
          <a:p>
            <a:pPr marL="269875" indent="-269875" eaLnBrk="0" hangingPunct="0">
              <a:spcBef>
                <a:spcPts val="1200"/>
              </a:spcBef>
              <a:buClr>
                <a:schemeClr val="accent1"/>
              </a:buClr>
              <a:buFont typeface="Arial" charset="0"/>
              <a:buChar char="•"/>
            </a:pPr>
            <a:endParaRPr lang="en-US" sz="2000" dirty="0"/>
          </a:p>
        </p:txBody>
      </p:sp>
      <p:sp>
        <p:nvSpPr>
          <p:cNvPr id="81926"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Wear Protection</a:t>
            </a:r>
          </a:p>
        </p:txBody>
      </p:sp>
      <p:pic>
        <p:nvPicPr>
          <p:cNvPr id="81927" name="Picture 20"/>
          <p:cNvPicPr>
            <a:picLocks noChangeAspect="1" noChangeArrowheads="1"/>
          </p:cNvPicPr>
          <p:nvPr/>
        </p:nvPicPr>
        <p:blipFill>
          <a:blip r:embed="rId2"/>
          <a:srcRect/>
          <a:stretch>
            <a:fillRect/>
          </a:stretch>
        </p:blipFill>
        <p:spPr bwMode="auto">
          <a:xfrm>
            <a:off x="6783388" y="1484313"/>
            <a:ext cx="2382837" cy="2865437"/>
          </a:xfrm>
          <a:prstGeom prst="rect">
            <a:avLst/>
          </a:prstGeom>
          <a:noFill/>
          <a:ln w="9525">
            <a:noFill/>
            <a:miter lim="800000"/>
            <a:headEnd/>
            <a:tailEnd/>
          </a:ln>
        </p:spPr>
      </p:pic>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smtClean="0"/>
              <a:t>Wear Protection by Particle Deflection</a:t>
            </a:r>
          </a:p>
        </p:txBody>
      </p:sp>
      <p:sp>
        <p:nvSpPr>
          <p:cNvPr id="65542" name="Text Box 6"/>
          <p:cNvSpPr txBox="1">
            <a:spLocks noChangeArrowheads="1"/>
          </p:cNvSpPr>
          <p:nvPr/>
        </p:nvSpPr>
        <p:spPr bwMode="auto">
          <a:xfrm>
            <a:off x="2530836" y="5085184"/>
            <a:ext cx="1459352" cy="525401"/>
          </a:xfrm>
          <a:prstGeom prst="rect">
            <a:avLst/>
          </a:prstGeom>
          <a:noFill/>
          <a:ln>
            <a:noFill/>
          </a:ln>
          <a:effectLst/>
          <a:extLst>
            <a:ext uri="{909E8E84-426E-40DD-AFC4-6F175D3DCCD1}">
              <a14:hiddenFill xmlns:a14="http://schemas.microsoft.com/office/drawing/2010/main">
                <a:solidFill>
                  <a:srgbClr val="00B07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Bef>
                <a:spcPct val="0"/>
              </a:spcBef>
              <a:spcAft>
                <a:spcPct val="0"/>
              </a:spcAft>
              <a:buClrTx/>
              <a:buSzTx/>
              <a:buFontTx/>
              <a:buNone/>
            </a:pPr>
            <a:r>
              <a:rPr lang="en-US" sz="2800" b="1" dirty="0">
                <a:solidFill>
                  <a:srgbClr val="FF0000"/>
                </a:solidFill>
              </a:rPr>
              <a:t>without</a:t>
            </a:r>
          </a:p>
        </p:txBody>
      </p:sp>
      <p:sp>
        <p:nvSpPr>
          <p:cNvPr id="65543" name="Text Box 7"/>
          <p:cNvSpPr txBox="1">
            <a:spLocks noChangeArrowheads="1"/>
          </p:cNvSpPr>
          <p:nvPr/>
        </p:nvSpPr>
        <p:spPr bwMode="auto">
          <a:xfrm>
            <a:off x="6194936" y="2255527"/>
            <a:ext cx="899903" cy="525401"/>
          </a:xfrm>
          <a:prstGeom prst="rect">
            <a:avLst/>
          </a:prstGeom>
          <a:noFill/>
          <a:ln>
            <a:noFill/>
          </a:ln>
          <a:effectLst/>
          <a:extLst>
            <a:ext uri="{909E8E84-426E-40DD-AFC4-6F175D3DCCD1}">
              <a14:hiddenFill xmlns:a14="http://schemas.microsoft.com/office/drawing/2010/main">
                <a:solidFill>
                  <a:srgbClr val="00B07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Bef>
                <a:spcPct val="0"/>
              </a:spcBef>
              <a:spcAft>
                <a:spcPct val="0"/>
              </a:spcAft>
              <a:buClrTx/>
              <a:buSzTx/>
              <a:buFontTx/>
              <a:buNone/>
            </a:pPr>
            <a:r>
              <a:rPr lang="en-US" sz="2800" b="1" dirty="0">
                <a:solidFill>
                  <a:srgbClr val="00B050"/>
                </a:solidFill>
              </a:rPr>
              <a:t>with</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12" y="1187004"/>
            <a:ext cx="5220580" cy="3906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3944888" y="2731712"/>
            <a:ext cx="5400000" cy="3721624"/>
            <a:chOff x="3944888" y="2731712"/>
            <a:chExt cx="5400000" cy="3721624"/>
          </a:xfrm>
        </p:grpSpPr>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4888" y="2731712"/>
              <a:ext cx="5400000" cy="3721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541" name="Text Box 5"/>
            <p:cNvSpPr txBox="1">
              <a:spLocks noChangeArrowheads="1"/>
            </p:cNvSpPr>
            <p:nvPr/>
          </p:nvSpPr>
          <p:spPr bwMode="auto">
            <a:xfrm>
              <a:off x="4236425" y="5114941"/>
              <a:ext cx="1292639" cy="40229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Bef>
                  <a:spcPct val="0"/>
                </a:spcBef>
                <a:spcAft>
                  <a:spcPct val="0"/>
                </a:spcAft>
                <a:buClrTx/>
                <a:buSzTx/>
                <a:buFontTx/>
                <a:buNone/>
              </a:pPr>
              <a:r>
                <a:rPr lang="en-US" sz="2000" b="1" dirty="0">
                  <a:solidFill>
                    <a:srgbClr val="002060"/>
                  </a:solidFill>
                </a:rPr>
                <a:t>Deflector</a:t>
              </a:r>
            </a:p>
          </p:txBody>
        </p:sp>
      </p:grpSp>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1"/>
          </p:nvPr>
        </p:nvSpPr>
        <p:spPr/>
        <p:txBody>
          <a:bodyPr/>
          <a:lstStyle/>
          <a:p>
            <a:pPr>
              <a:defRPr/>
            </a:pPr>
            <a:fld id="{73500169-3664-4419-9D50-9BEB7C21E38A}" type="slidenum">
              <a:rPr lang="en-US" smtClean="0"/>
              <a:pPr>
                <a:defRPr/>
              </a:pPr>
              <a:t>56</a:t>
            </a:fld>
            <a:endParaRPr lang="en-US" dirty="0"/>
          </a:p>
        </p:txBody>
      </p:sp>
    </p:spTree>
    <p:extLst>
      <p:ext uri="{BB962C8B-B14F-4D97-AF65-F5344CB8AC3E}">
        <p14:creationId xmlns:p14="http://schemas.microsoft.com/office/powerpoint/2010/main" val="199914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xit" presetSubtype="0" fill="hold" grpId="0" nodeType="withEffect">
                                  <p:stCondLst>
                                    <p:cond delay="0"/>
                                  </p:stCondLst>
                                  <p:childTnLst>
                                    <p:animEffect transition="out" filter="fade">
                                      <p:cBhvr>
                                        <p:cTn id="9" dur="500"/>
                                        <p:tgtEl>
                                          <p:spTgt spid="65542"/>
                                        </p:tgtEl>
                                      </p:cBhvr>
                                    </p:animEffect>
                                    <p:set>
                                      <p:cBhvr>
                                        <p:cTn id="10" dur="1" fill="hold">
                                          <p:stCondLst>
                                            <p:cond delay="499"/>
                                          </p:stCondLst>
                                        </p:cTn>
                                        <p:tgtEl>
                                          <p:spTgt spid="65542"/>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65543"/>
                                        </p:tgtEl>
                                        <p:attrNameLst>
                                          <p:attrName>style.visibility</p:attrName>
                                        </p:attrNameLst>
                                      </p:cBhvr>
                                      <p:to>
                                        <p:strVal val="visible"/>
                                      </p:to>
                                    </p:set>
                                    <p:animEffect transition="in" filter="fade">
                                      <p:cBhvr>
                                        <p:cTn id="13" dur="500"/>
                                        <p:tgtEl>
                                          <p:spTgt spid="65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2" grpId="0"/>
      <p:bldP spid="6554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10CB32A-1B56-4345-B672-22E1DCCBC040}" type="slidenum">
              <a:rPr lang="en-US" sz="800"/>
              <a:pPr algn="r"/>
              <a:t>57</a:t>
            </a:fld>
            <a:endParaRPr lang="en-US" sz="800"/>
          </a:p>
        </p:txBody>
      </p:sp>
      <p:sp>
        <p:nvSpPr>
          <p:cNvPr id="83973" name="Rectangle 1026"/>
          <p:cNvSpPr>
            <a:spLocks noChangeArrowheads="1"/>
          </p:cNvSpPr>
          <p:nvPr/>
        </p:nvSpPr>
        <p:spPr bwMode="auto">
          <a:xfrm>
            <a:off x="546100" y="344488"/>
            <a:ext cx="8774113" cy="792162"/>
          </a:xfrm>
          <a:prstGeom prst="rect">
            <a:avLst/>
          </a:prstGeom>
          <a:noFill/>
          <a:ln w="9525">
            <a:noFill/>
            <a:miter lim="800000"/>
            <a:headEnd/>
            <a:tailEnd/>
          </a:ln>
        </p:spPr>
        <p:txBody>
          <a:bodyPr lIns="0" tIns="0" rIns="0" bIns="7200" anchor="b"/>
          <a:lstStyle/>
          <a:p>
            <a:pPr eaLnBrk="0" hangingPunct="0">
              <a:lnSpc>
                <a:spcPct val="95000"/>
              </a:lnSpc>
            </a:pPr>
            <a:r>
              <a:rPr lang="en-US" sz="2400" b="1"/>
              <a:t>Example of Wear and Deflector Plates</a:t>
            </a:r>
          </a:p>
        </p:txBody>
      </p:sp>
      <p:pic>
        <p:nvPicPr>
          <p:cNvPr id="83974" name="Picture 1027" descr="fan with deflectors"/>
          <p:cNvPicPr>
            <a:picLocks noChangeAspect="1" noChangeArrowheads="1"/>
          </p:cNvPicPr>
          <p:nvPr/>
        </p:nvPicPr>
        <p:blipFill>
          <a:blip r:embed="rId2"/>
          <a:srcRect/>
          <a:stretch>
            <a:fillRect/>
          </a:stretch>
        </p:blipFill>
        <p:spPr bwMode="auto">
          <a:xfrm>
            <a:off x="977900" y="1222375"/>
            <a:ext cx="7923213" cy="5181600"/>
          </a:xfrm>
          <a:prstGeom prst="rect">
            <a:avLst/>
          </a:prstGeom>
          <a:noFill/>
          <a:ln w="12700">
            <a:solidFill>
              <a:schemeClr val="bg2"/>
            </a:solidFill>
            <a:miter lim="800000"/>
            <a:headEnd/>
            <a:tailEnd/>
          </a:ln>
        </p:spPr>
      </p:pic>
      <p:sp>
        <p:nvSpPr>
          <p:cNvPr id="83975" name="Line 1028"/>
          <p:cNvSpPr>
            <a:spLocks noChangeShapeType="1"/>
          </p:cNvSpPr>
          <p:nvPr/>
        </p:nvSpPr>
        <p:spPr bwMode="auto">
          <a:xfrm flipH="1" flipV="1">
            <a:off x="5626100" y="5032375"/>
            <a:ext cx="685800" cy="555625"/>
          </a:xfrm>
          <a:prstGeom prst="line">
            <a:avLst/>
          </a:prstGeom>
          <a:noFill/>
          <a:ln w="76200">
            <a:solidFill>
              <a:schemeClr val="accent2"/>
            </a:solidFill>
            <a:round/>
            <a:headEnd/>
            <a:tailEnd type="triangle" w="med" len="med"/>
          </a:ln>
        </p:spPr>
        <p:txBody>
          <a:bodyPr wrap="none" lIns="90000" tIns="46800" rIns="90000" bIns="46800" anchor="ctr"/>
          <a:lstStyle/>
          <a:p>
            <a:endParaRPr lang="de-DE"/>
          </a:p>
        </p:txBody>
      </p:sp>
      <p:sp>
        <p:nvSpPr>
          <p:cNvPr id="83976" name="Line 1031"/>
          <p:cNvSpPr>
            <a:spLocks noChangeShapeType="1"/>
          </p:cNvSpPr>
          <p:nvPr/>
        </p:nvSpPr>
        <p:spPr bwMode="auto">
          <a:xfrm flipH="1">
            <a:off x="6311900" y="2635250"/>
            <a:ext cx="1295400" cy="1025525"/>
          </a:xfrm>
          <a:prstGeom prst="line">
            <a:avLst/>
          </a:prstGeom>
          <a:noFill/>
          <a:ln w="76200">
            <a:solidFill>
              <a:schemeClr val="accent2"/>
            </a:solidFill>
            <a:round/>
            <a:headEnd/>
            <a:tailEnd type="triangle" w="med" len="med"/>
          </a:ln>
        </p:spPr>
        <p:txBody>
          <a:bodyPr wrap="none" lIns="90000" tIns="46800" rIns="90000" bIns="46800" anchor="ctr"/>
          <a:lstStyle/>
          <a:p>
            <a:endParaRPr lang="de-DE"/>
          </a:p>
        </p:txBody>
      </p:sp>
      <p:sp>
        <p:nvSpPr>
          <p:cNvPr id="83977" name="Text Box 1030"/>
          <p:cNvSpPr txBox="1">
            <a:spLocks noChangeArrowheads="1"/>
          </p:cNvSpPr>
          <p:nvPr/>
        </p:nvSpPr>
        <p:spPr bwMode="auto">
          <a:xfrm>
            <a:off x="7226300" y="2349500"/>
            <a:ext cx="1447800" cy="422275"/>
          </a:xfrm>
          <a:prstGeom prst="rect">
            <a:avLst/>
          </a:prstGeom>
          <a:solidFill>
            <a:srgbClr val="FFFFFF"/>
          </a:solidFill>
          <a:ln w="25400">
            <a:solidFill>
              <a:schemeClr val="accent2"/>
            </a:solidFill>
            <a:miter lim="800000"/>
            <a:headEnd/>
            <a:tailEnd/>
          </a:ln>
        </p:spPr>
        <p:txBody>
          <a:bodyPr lIns="90000" tIns="46800" rIns="90000" bIns="46800">
            <a:spAutoFit/>
          </a:bodyPr>
          <a:lstStyle/>
          <a:p>
            <a:pPr algn="ctr"/>
            <a:r>
              <a:rPr lang="en-US" sz="2000" b="1">
                <a:cs typeface="Times New Roman" pitchFamily="18" charset="0"/>
              </a:rPr>
              <a:t>wear plate</a:t>
            </a:r>
          </a:p>
        </p:txBody>
      </p:sp>
      <p:sp>
        <p:nvSpPr>
          <p:cNvPr id="83978" name="Text Box 1032"/>
          <p:cNvSpPr txBox="1">
            <a:spLocks noChangeArrowheads="1"/>
          </p:cNvSpPr>
          <p:nvPr/>
        </p:nvSpPr>
        <p:spPr bwMode="auto">
          <a:xfrm>
            <a:off x="5803900" y="5527675"/>
            <a:ext cx="1447800" cy="727075"/>
          </a:xfrm>
          <a:prstGeom prst="rect">
            <a:avLst/>
          </a:prstGeom>
          <a:solidFill>
            <a:srgbClr val="FFFFFF"/>
          </a:solidFill>
          <a:ln w="25400">
            <a:solidFill>
              <a:schemeClr val="accent2"/>
            </a:solidFill>
            <a:miter lim="800000"/>
            <a:headEnd/>
            <a:tailEnd/>
          </a:ln>
        </p:spPr>
        <p:txBody>
          <a:bodyPr lIns="90000" tIns="46800" rIns="90000" bIns="46800">
            <a:spAutoFit/>
          </a:bodyPr>
          <a:lstStyle/>
          <a:p>
            <a:pPr algn="ctr"/>
            <a:r>
              <a:rPr lang="en-US" sz="2000" b="1">
                <a:cs typeface="Times New Roman" pitchFamily="18" charset="0"/>
              </a:rPr>
              <a:t>deflector plates</a:t>
            </a:r>
          </a:p>
        </p:txBody>
      </p:sp>
      <p:sp>
        <p:nvSpPr>
          <p:cNvPr id="83979" name="Line 1029"/>
          <p:cNvSpPr>
            <a:spLocks noChangeShapeType="1"/>
          </p:cNvSpPr>
          <p:nvPr/>
        </p:nvSpPr>
        <p:spPr bwMode="auto">
          <a:xfrm flipH="1" flipV="1">
            <a:off x="4940300" y="5794375"/>
            <a:ext cx="863600" cy="88900"/>
          </a:xfrm>
          <a:prstGeom prst="line">
            <a:avLst/>
          </a:prstGeom>
          <a:noFill/>
          <a:ln w="76200">
            <a:solidFill>
              <a:schemeClr val="accent2"/>
            </a:solidFill>
            <a:round/>
            <a:headEnd/>
            <a:tailEnd type="triangle" w="med" len="med"/>
          </a:ln>
        </p:spPr>
        <p:txBody>
          <a:bodyPr wrap="none" lIns="90000" tIns="46800" rIns="90000" bIns="46800" anchor="ctr"/>
          <a:lstStyle/>
          <a:p>
            <a:endParaRPr lang="de-DE"/>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FA7D2C63-DC7D-465A-9DDF-C888D771487B}" type="slidenum">
              <a:rPr lang="en-US" sz="800"/>
              <a:pPr algn="r"/>
              <a:t>58</a:t>
            </a:fld>
            <a:endParaRPr lang="en-US" sz="800"/>
          </a:p>
        </p:txBody>
      </p:sp>
      <p:sp>
        <p:nvSpPr>
          <p:cNvPr id="84997" name="Rectangle 23"/>
          <p:cNvSpPr>
            <a:spLocks noChangeArrowheads="1"/>
          </p:cNvSpPr>
          <p:nvPr/>
        </p:nvSpPr>
        <p:spPr bwMode="auto">
          <a:xfrm>
            <a:off x="2289175" y="1209675"/>
            <a:ext cx="7056438" cy="5113338"/>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Wingdings" pitchFamily="2" charset="2"/>
              <a:buNone/>
            </a:pPr>
            <a:r>
              <a:rPr lang="en-US" sz="2000" dirty="0">
                <a:solidFill>
                  <a:srgbClr val="006982"/>
                </a:solidFill>
              </a:rPr>
              <a:t>Build-Up Root Causes</a:t>
            </a:r>
          </a:p>
          <a:p>
            <a:pPr marL="534988" lvl="1" indent="-265113" eaLnBrk="0" hangingPunct="0">
              <a:spcBef>
                <a:spcPts val="1200"/>
              </a:spcBef>
              <a:buClr>
                <a:schemeClr val="accent1"/>
              </a:buClr>
              <a:buFont typeface="Arial" charset="0"/>
              <a:buChar char="•"/>
            </a:pPr>
            <a:r>
              <a:rPr lang="en-US" dirty="0"/>
              <a:t>high gas temperatures (&gt; 350 … 400 °C)</a:t>
            </a:r>
          </a:p>
          <a:p>
            <a:pPr marL="534988" lvl="1" indent="-265113" eaLnBrk="0" hangingPunct="0">
              <a:spcBef>
                <a:spcPts val="1200"/>
              </a:spcBef>
              <a:buClr>
                <a:schemeClr val="accent1"/>
              </a:buClr>
              <a:buFont typeface="Arial" charset="0"/>
              <a:buChar char="•"/>
            </a:pPr>
            <a:r>
              <a:rPr lang="en-US" dirty="0"/>
              <a:t>mineralogical composition of raw mix (clay, iron)</a:t>
            </a:r>
          </a:p>
          <a:p>
            <a:pPr marL="534988" lvl="1" indent="-265113" eaLnBrk="0" hangingPunct="0">
              <a:spcBef>
                <a:spcPts val="1200"/>
              </a:spcBef>
              <a:buClr>
                <a:schemeClr val="accent1"/>
              </a:buClr>
              <a:buFont typeface="Arial" charset="0"/>
              <a:buChar char="•"/>
            </a:pPr>
            <a:r>
              <a:rPr lang="en-US" dirty="0"/>
              <a:t>high fan speed and high fan inlet velocity</a:t>
            </a:r>
          </a:p>
          <a:p>
            <a:pPr marL="534988" lvl="1" indent="-265113" eaLnBrk="0" hangingPunct="0">
              <a:spcBef>
                <a:spcPts val="1200"/>
              </a:spcBef>
              <a:buClr>
                <a:schemeClr val="accent1"/>
              </a:buClr>
              <a:buFont typeface="Arial" charset="0"/>
              <a:buChar char="•"/>
            </a:pPr>
            <a:r>
              <a:rPr lang="en-US" dirty="0"/>
              <a:t>blade-hitting gas/particle flow due to duct/fan design</a:t>
            </a:r>
          </a:p>
          <a:p>
            <a:pPr marL="534988" lvl="1" indent="-265113" eaLnBrk="0" hangingPunct="0">
              <a:spcBef>
                <a:spcPts val="1200"/>
              </a:spcBef>
              <a:buClr>
                <a:schemeClr val="accent1"/>
              </a:buClr>
              <a:buFont typeface="Arial" charset="0"/>
              <a:buChar char="•"/>
            </a:pPr>
            <a:r>
              <a:rPr lang="en-US" dirty="0"/>
              <a:t>inappropriate blade shape and angles</a:t>
            </a:r>
          </a:p>
          <a:p>
            <a:pPr marL="534988" lvl="1" indent="-265113" eaLnBrk="0" hangingPunct="0">
              <a:spcBef>
                <a:spcPts val="1200"/>
              </a:spcBef>
              <a:buClr>
                <a:schemeClr val="accent1"/>
              </a:buClr>
              <a:buFont typeface="Arial" charset="0"/>
              <a:buChar char="•"/>
            </a:pPr>
            <a:r>
              <a:rPr lang="en-US" dirty="0"/>
              <a:t>dew point problems</a:t>
            </a:r>
          </a:p>
        </p:txBody>
      </p:sp>
      <p:sp>
        <p:nvSpPr>
          <p:cNvPr id="84998"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Build-up and Vibrations</a:t>
            </a:r>
          </a:p>
        </p:txBody>
      </p:sp>
      <p:grpSp>
        <p:nvGrpSpPr>
          <p:cNvPr id="84999" name="Group 21"/>
          <p:cNvGrpSpPr>
            <a:grpSpLocks/>
          </p:cNvGrpSpPr>
          <p:nvPr/>
        </p:nvGrpSpPr>
        <p:grpSpPr bwMode="auto">
          <a:xfrm>
            <a:off x="560388" y="1566863"/>
            <a:ext cx="1630362" cy="1943100"/>
            <a:chOff x="1260" y="2304"/>
            <a:chExt cx="1248" cy="1392"/>
          </a:xfrm>
        </p:grpSpPr>
        <p:sp>
          <p:nvSpPr>
            <p:cNvPr id="85000" name="Freeform 4" descr="Shingle"/>
            <p:cNvSpPr>
              <a:spLocks/>
            </p:cNvSpPr>
            <p:nvPr/>
          </p:nvSpPr>
          <p:spPr bwMode="auto">
            <a:xfrm>
              <a:off x="1540" y="3293"/>
              <a:ext cx="550" cy="169"/>
            </a:xfrm>
            <a:custGeom>
              <a:avLst/>
              <a:gdLst>
                <a:gd name="T0" fmla="*/ 0 w 550"/>
                <a:gd name="T1" fmla="*/ 152 h 169"/>
                <a:gd name="T2" fmla="*/ 101 w 550"/>
                <a:gd name="T3" fmla="*/ 67 h 169"/>
                <a:gd name="T4" fmla="*/ 127 w 550"/>
                <a:gd name="T5" fmla="*/ 8 h 169"/>
                <a:gd name="T6" fmla="*/ 169 w 550"/>
                <a:gd name="T7" fmla="*/ 25 h 169"/>
                <a:gd name="T8" fmla="*/ 313 w 550"/>
                <a:gd name="T9" fmla="*/ 42 h 169"/>
                <a:gd name="T10" fmla="*/ 550 w 550"/>
                <a:gd name="T11" fmla="*/ 169 h 169"/>
                <a:gd name="T12" fmla="*/ 0 60000 65536"/>
                <a:gd name="T13" fmla="*/ 0 60000 65536"/>
                <a:gd name="T14" fmla="*/ 0 60000 65536"/>
                <a:gd name="T15" fmla="*/ 0 60000 65536"/>
                <a:gd name="T16" fmla="*/ 0 60000 65536"/>
                <a:gd name="T17" fmla="*/ 0 60000 65536"/>
                <a:gd name="T18" fmla="*/ 0 w 550"/>
                <a:gd name="T19" fmla="*/ 0 h 169"/>
                <a:gd name="T20" fmla="*/ 550 w 550"/>
                <a:gd name="T21" fmla="*/ 169 h 169"/>
              </a:gdLst>
              <a:ahLst/>
              <a:cxnLst>
                <a:cxn ang="T12">
                  <a:pos x="T0" y="T1"/>
                </a:cxn>
                <a:cxn ang="T13">
                  <a:pos x="T2" y="T3"/>
                </a:cxn>
                <a:cxn ang="T14">
                  <a:pos x="T4" y="T5"/>
                </a:cxn>
                <a:cxn ang="T15">
                  <a:pos x="T6" y="T7"/>
                </a:cxn>
                <a:cxn ang="T16">
                  <a:pos x="T8" y="T9"/>
                </a:cxn>
                <a:cxn ang="T17">
                  <a:pos x="T10" y="T11"/>
                </a:cxn>
              </a:cxnLst>
              <a:rect l="T18" t="T19" r="T20" b="T21"/>
              <a:pathLst>
                <a:path w="550" h="169">
                  <a:moveTo>
                    <a:pt x="0" y="152"/>
                  </a:moveTo>
                  <a:cubicBezTo>
                    <a:pt x="23" y="90"/>
                    <a:pt x="38" y="94"/>
                    <a:pt x="101" y="67"/>
                  </a:cubicBezTo>
                  <a:cubicBezTo>
                    <a:pt x="110" y="47"/>
                    <a:pt x="109" y="19"/>
                    <a:pt x="127" y="8"/>
                  </a:cubicBezTo>
                  <a:cubicBezTo>
                    <a:pt x="140" y="0"/>
                    <a:pt x="154" y="22"/>
                    <a:pt x="169" y="25"/>
                  </a:cubicBezTo>
                  <a:cubicBezTo>
                    <a:pt x="217" y="34"/>
                    <a:pt x="265" y="36"/>
                    <a:pt x="313" y="42"/>
                  </a:cubicBezTo>
                  <a:cubicBezTo>
                    <a:pt x="382" y="111"/>
                    <a:pt x="550" y="28"/>
                    <a:pt x="550" y="169"/>
                  </a:cubicBezTo>
                </a:path>
              </a:pathLst>
            </a:custGeom>
            <a:pattFill prst="shingle">
              <a:fgClr>
                <a:schemeClr val="accent2"/>
              </a:fgClr>
              <a:bgClr>
                <a:srgbClr val="FFFFFF"/>
              </a:bgClr>
            </a:pattFill>
            <a:ln w="9525" cap="flat" cmpd="sng">
              <a:solidFill>
                <a:schemeClr val="tx1"/>
              </a:solidFill>
              <a:prstDash val="solid"/>
              <a:round/>
              <a:headEnd/>
              <a:tailEnd/>
            </a:ln>
          </p:spPr>
          <p:txBody>
            <a:bodyPr wrap="none" anchor="ctr"/>
            <a:lstStyle/>
            <a:p>
              <a:endParaRPr lang="de-DE"/>
            </a:p>
          </p:txBody>
        </p:sp>
        <p:sp>
          <p:nvSpPr>
            <p:cNvPr id="85001" name="Rectangle 3" descr="Light upward diagonal"/>
            <p:cNvSpPr>
              <a:spLocks noChangeArrowheads="1"/>
            </p:cNvSpPr>
            <p:nvPr/>
          </p:nvSpPr>
          <p:spPr bwMode="auto">
            <a:xfrm>
              <a:off x="1260" y="3456"/>
              <a:ext cx="1248" cy="240"/>
            </a:xfrm>
            <a:prstGeom prst="rect">
              <a:avLst/>
            </a:prstGeom>
            <a:pattFill prst="ltUpDiag">
              <a:fgClr>
                <a:schemeClr val="accent2"/>
              </a:fgClr>
              <a:bgClr>
                <a:srgbClr val="FFFFFF"/>
              </a:bgClr>
            </a:pattFill>
            <a:ln w="9525">
              <a:solidFill>
                <a:schemeClr val="tx1"/>
              </a:solidFill>
              <a:miter lim="800000"/>
              <a:headEnd/>
              <a:tailEnd/>
            </a:ln>
          </p:spPr>
          <p:txBody>
            <a:bodyPr wrap="none" anchor="ctr"/>
            <a:lstStyle/>
            <a:p>
              <a:endParaRPr lang="en-US"/>
            </a:p>
          </p:txBody>
        </p:sp>
        <p:sp>
          <p:nvSpPr>
            <p:cNvPr id="85002" name="Oval 5"/>
            <p:cNvSpPr>
              <a:spLocks noChangeArrowheads="1"/>
            </p:cNvSpPr>
            <p:nvPr/>
          </p:nvSpPr>
          <p:spPr bwMode="auto">
            <a:xfrm>
              <a:off x="1692" y="2304"/>
              <a:ext cx="48" cy="48"/>
            </a:xfrm>
            <a:prstGeom prst="ellipse">
              <a:avLst/>
            </a:prstGeom>
            <a:solidFill>
              <a:schemeClr val="accent2"/>
            </a:solidFill>
            <a:ln w="9525">
              <a:noFill/>
              <a:round/>
              <a:headEnd/>
              <a:tailEnd/>
            </a:ln>
          </p:spPr>
          <p:txBody>
            <a:bodyPr wrap="none" anchor="ctr"/>
            <a:lstStyle/>
            <a:p>
              <a:endParaRPr lang="en-US"/>
            </a:p>
          </p:txBody>
        </p:sp>
        <p:sp>
          <p:nvSpPr>
            <p:cNvPr id="85003" name="Oval 6"/>
            <p:cNvSpPr>
              <a:spLocks noChangeArrowheads="1"/>
            </p:cNvSpPr>
            <p:nvPr/>
          </p:nvSpPr>
          <p:spPr bwMode="auto">
            <a:xfrm>
              <a:off x="1740" y="2448"/>
              <a:ext cx="48" cy="48"/>
            </a:xfrm>
            <a:prstGeom prst="ellipse">
              <a:avLst/>
            </a:prstGeom>
            <a:solidFill>
              <a:schemeClr val="accent2"/>
            </a:solidFill>
            <a:ln w="9525">
              <a:noFill/>
              <a:round/>
              <a:headEnd/>
              <a:tailEnd/>
            </a:ln>
          </p:spPr>
          <p:txBody>
            <a:bodyPr wrap="none" anchor="ctr"/>
            <a:lstStyle/>
            <a:p>
              <a:endParaRPr lang="en-US"/>
            </a:p>
          </p:txBody>
        </p:sp>
        <p:sp>
          <p:nvSpPr>
            <p:cNvPr id="85004" name="Oval 7"/>
            <p:cNvSpPr>
              <a:spLocks noChangeArrowheads="1"/>
            </p:cNvSpPr>
            <p:nvPr/>
          </p:nvSpPr>
          <p:spPr bwMode="auto">
            <a:xfrm>
              <a:off x="1884" y="2496"/>
              <a:ext cx="48" cy="48"/>
            </a:xfrm>
            <a:prstGeom prst="ellipse">
              <a:avLst/>
            </a:prstGeom>
            <a:solidFill>
              <a:schemeClr val="accent2"/>
            </a:solidFill>
            <a:ln w="9525">
              <a:noFill/>
              <a:round/>
              <a:headEnd/>
              <a:tailEnd/>
            </a:ln>
          </p:spPr>
          <p:txBody>
            <a:bodyPr wrap="none" anchor="ctr"/>
            <a:lstStyle/>
            <a:p>
              <a:endParaRPr lang="en-US"/>
            </a:p>
          </p:txBody>
        </p:sp>
        <p:sp>
          <p:nvSpPr>
            <p:cNvPr id="85005" name="Oval 8"/>
            <p:cNvSpPr>
              <a:spLocks noChangeArrowheads="1"/>
            </p:cNvSpPr>
            <p:nvPr/>
          </p:nvSpPr>
          <p:spPr bwMode="auto">
            <a:xfrm>
              <a:off x="1740" y="2592"/>
              <a:ext cx="48" cy="48"/>
            </a:xfrm>
            <a:prstGeom prst="ellipse">
              <a:avLst/>
            </a:prstGeom>
            <a:solidFill>
              <a:schemeClr val="accent2"/>
            </a:solidFill>
            <a:ln w="9525">
              <a:noFill/>
              <a:round/>
              <a:headEnd/>
              <a:tailEnd/>
            </a:ln>
          </p:spPr>
          <p:txBody>
            <a:bodyPr wrap="none" anchor="ctr"/>
            <a:lstStyle/>
            <a:p>
              <a:endParaRPr lang="en-US"/>
            </a:p>
          </p:txBody>
        </p:sp>
        <p:sp>
          <p:nvSpPr>
            <p:cNvPr id="85006" name="AutoShape 9"/>
            <p:cNvSpPr>
              <a:spLocks noChangeArrowheads="1"/>
            </p:cNvSpPr>
            <p:nvPr/>
          </p:nvSpPr>
          <p:spPr bwMode="auto">
            <a:xfrm>
              <a:off x="1740" y="2784"/>
              <a:ext cx="192" cy="480"/>
            </a:xfrm>
            <a:prstGeom prst="downArrow">
              <a:avLst>
                <a:gd name="adj1" fmla="val 50000"/>
                <a:gd name="adj2" fmla="val 62500"/>
              </a:avLst>
            </a:prstGeom>
            <a:solidFill>
              <a:schemeClr val="accent2"/>
            </a:solidFill>
            <a:ln w="9525">
              <a:noFill/>
              <a:miter lim="800000"/>
              <a:headEnd/>
              <a:tailEnd/>
            </a:ln>
          </p:spPr>
          <p:txBody>
            <a:bodyPr wrap="none" anchor="ctr"/>
            <a:lstStyle/>
            <a:p>
              <a:endParaRPr lang="en-US"/>
            </a:p>
          </p:txBody>
        </p:sp>
      </p:grpSp>
      <p:sp>
        <p:nvSpPr>
          <p:cNvPr id="85007" name="Rectangle 24"/>
          <p:cNvSpPr>
            <a:spLocks noChangeArrowheads="1"/>
          </p:cNvSpPr>
          <p:nvPr/>
        </p:nvSpPr>
        <p:spPr bwMode="auto">
          <a:xfrm>
            <a:off x="560388" y="4192588"/>
            <a:ext cx="7794625" cy="2593975"/>
          </a:xfrm>
          <a:prstGeom prst="rect">
            <a:avLst/>
          </a:prstGeom>
          <a:noFill/>
          <a:ln w="9525">
            <a:noFill/>
            <a:miter lim="800000"/>
            <a:headEnd/>
            <a:tailEnd/>
          </a:ln>
        </p:spPr>
        <p:txBody>
          <a:bodyPr/>
          <a:lstStyle/>
          <a:p>
            <a:pPr marL="290513" indent="-290513">
              <a:spcAft>
                <a:spcPct val="30000"/>
              </a:spcAft>
            </a:pPr>
            <a:r>
              <a:rPr lang="en-US" sz="2000" dirty="0"/>
              <a:t>Unstable/unbalanced Build-Up leads to </a:t>
            </a:r>
            <a:r>
              <a:rPr lang="en-US" sz="2000" dirty="0">
                <a:solidFill>
                  <a:srgbClr val="006982"/>
                </a:solidFill>
              </a:rPr>
              <a:t>Fan Vibrations</a:t>
            </a:r>
            <a:r>
              <a:rPr lang="en-US" sz="2000" dirty="0"/>
              <a:t> </a:t>
            </a:r>
          </a:p>
          <a:p>
            <a:pPr marL="571500" lvl="1" indent="-279400">
              <a:buClr>
                <a:schemeClr val="accent1"/>
              </a:buClr>
              <a:buSzPct val="60000"/>
              <a:buFontTx/>
              <a:buChar char="•"/>
            </a:pPr>
            <a:r>
              <a:rPr lang="en-US" dirty="0"/>
              <a:t>increased stress on equipment</a:t>
            </a:r>
          </a:p>
          <a:p>
            <a:pPr marL="571500" lvl="1" indent="-279400">
              <a:buClr>
                <a:schemeClr val="accent1"/>
              </a:buClr>
              <a:buSzPct val="60000"/>
              <a:buFontTx/>
              <a:buChar char="•"/>
            </a:pPr>
            <a:r>
              <a:rPr lang="en-US" dirty="0"/>
              <a:t>reduced lifetime of equipment</a:t>
            </a:r>
          </a:p>
          <a:p>
            <a:pPr marL="571500" lvl="1" indent="-279400">
              <a:buClr>
                <a:schemeClr val="accent1"/>
              </a:buClr>
              <a:buSzPct val="60000"/>
              <a:buFontTx/>
              <a:buChar char="•"/>
            </a:pPr>
            <a:r>
              <a:rPr lang="en-US" dirty="0"/>
              <a:t>increased maintenance required</a:t>
            </a:r>
          </a:p>
          <a:p>
            <a:pPr marL="571500" lvl="1" indent="-279400">
              <a:buClr>
                <a:schemeClr val="accent1"/>
              </a:buClr>
              <a:buSzPct val="60000"/>
              <a:buFontTx/>
              <a:buChar char="•"/>
            </a:pPr>
            <a:r>
              <a:rPr lang="en-US" dirty="0"/>
              <a:t>short interval of kiln stops for fan cleaning</a:t>
            </a:r>
          </a:p>
          <a:p>
            <a:pPr marL="571500" lvl="1" indent="-279400">
              <a:buClr>
                <a:schemeClr val="accent1"/>
              </a:buClr>
              <a:buSzPct val="60000"/>
              <a:buFontTx/>
              <a:buChar char="•"/>
            </a:pPr>
            <a:r>
              <a:rPr lang="en-US" dirty="0"/>
              <a:t>loss of production</a:t>
            </a:r>
          </a:p>
          <a:p>
            <a:pPr marL="571500" lvl="1" indent="-279400">
              <a:buClr>
                <a:schemeClr val="accent1"/>
              </a:buClr>
              <a:buSzPct val="60000"/>
              <a:buFontTx/>
              <a:buChar char="•"/>
            </a:pPr>
            <a:r>
              <a:rPr lang="en-US" dirty="0"/>
              <a:t>increased thermal &amp; electrical power consumption</a:t>
            </a:r>
          </a:p>
        </p:txBody>
      </p:sp>
      <p:grpSp>
        <p:nvGrpSpPr>
          <p:cNvPr id="85008" name="Group 28"/>
          <p:cNvGrpSpPr>
            <a:grpSpLocks/>
          </p:cNvGrpSpPr>
          <p:nvPr/>
        </p:nvGrpSpPr>
        <p:grpSpPr bwMode="auto">
          <a:xfrm>
            <a:off x="6753200" y="4509120"/>
            <a:ext cx="2952328" cy="1990899"/>
            <a:chOff x="3724" y="1678"/>
            <a:chExt cx="1723" cy="1194"/>
          </a:xfrm>
        </p:grpSpPr>
        <p:pic>
          <p:nvPicPr>
            <p:cNvPr id="85009" name="Picture 26" descr="Diagramm_3"/>
            <p:cNvPicPr>
              <a:picLocks noChangeAspect="1" noChangeArrowheads="1"/>
            </p:cNvPicPr>
            <p:nvPr/>
          </p:nvPicPr>
          <p:blipFill>
            <a:blip r:embed="rId2"/>
            <a:srcRect/>
            <a:stretch>
              <a:fillRect/>
            </a:stretch>
          </p:blipFill>
          <p:spPr bwMode="auto">
            <a:xfrm>
              <a:off x="3724" y="1678"/>
              <a:ext cx="1723" cy="1118"/>
            </a:xfrm>
            <a:prstGeom prst="rect">
              <a:avLst/>
            </a:prstGeom>
            <a:noFill/>
            <a:ln w="9525">
              <a:noFill/>
              <a:miter lim="800000"/>
              <a:headEnd/>
              <a:tailEnd/>
            </a:ln>
          </p:spPr>
        </p:pic>
        <p:sp>
          <p:nvSpPr>
            <p:cNvPr id="85010" name="Text Box 27"/>
            <p:cNvSpPr txBox="1">
              <a:spLocks noChangeAspect="1" noChangeArrowheads="1"/>
            </p:cNvSpPr>
            <p:nvPr/>
          </p:nvSpPr>
          <p:spPr bwMode="auto">
            <a:xfrm>
              <a:off x="4931" y="2712"/>
              <a:ext cx="340" cy="160"/>
            </a:xfrm>
            <a:prstGeom prst="rect">
              <a:avLst/>
            </a:prstGeom>
            <a:solidFill>
              <a:schemeClr val="bg1"/>
            </a:solidFill>
            <a:ln w="9525">
              <a:noFill/>
              <a:miter lim="800000"/>
              <a:headEnd/>
              <a:tailEnd/>
            </a:ln>
          </p:spPr>
          <p:txBody>
            <a:bodyPr lIns="100794" tIns="50397" rIns="100794" bIns="50397">
              <a:spAutoFit/>
            </a:bodyPr>
            <a:lstStyle/>
            <a:p>
              <a:pPr defTabSz="495300">
                <a:spcBef>
                  <a:spcPct val="50000"/>
                </a:spcBef>
              </a:pPr>
              <a:r>
                <a:rPr lang="en-US" sz="1000" b="1">
                  <a:ea typeface="Arial Unicode MS" pitchFamily="34" charset="-128"/>
                  <a:cs typeface="Arial Unicode MS" pitchFamily="34" charset="-128"/>
                </a:rPr>
                <a:t>days</a:t>
              </a:r>
            </a:p>
          </p:txBody>
        </p:sp>
      </p:gr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57A6268-017A-4FD4-9B8C-7E834DD195DD}" type="slidenum">
              <a:rPr lang="en-US" sz="800"/>
              <a:pPr algn="r"/>
              <a:t>59</a:t>
            </a:fld>
            <a:endParaRPr lang="en-US" sz="800"/>
          </a:p>
        </p:txBody>
      </p:sp>
      <p:sp>
        <p:nvSpPr>
          <p:cNvPr id="86021"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Example of Build-Up</a:t>
            </a:r>
          </a:p>
        </p:txBody>
      </p:sp>
      <p:pic>
        <p:nvPicPr>
          <p:cNvPr id="86022" name="Picture 3" descr="rotor with buildups"/>
          <p:cNvPicPr>
            <a:picLocks noChangeAspect="1" noChangeArrowheads="1"/>
          </p:cNvPicPr>
          <p:nvPr/>
        </p:nvPicPr>
        <p:blipFill>
          <a:blip r:embed="rId2"/>
          <a:srcRect/>
          <a:stretch>
            <a:fillRect/>
          </a:stretch>
        </p:blipFill>
        <p:spPr bwMode="auto">
          <a:xfrm>
            <a:off x="992188" y="1250950"/>
            <a:ext cx="7893050" cy="5051425"/>
          </a:xfrm>
          <a:prstGeom prst="rect">
            <a:avLst/>
          </a:prstGeom>
          <a:solidFill>
            <a:schemeClr val="accent2"/>
          </a:solidFill>
          <a:ln w="12700">
            <a:solidFill>
              <a:schemeClr val="bg2"/>
            </a:solidFill>
            <a:miter lim="800000"/>
            <a:headEnd/>
            <a:tailEnd/>
          </a:ln>
        </p:spPr>
      </p:pic>
      <p:sp>
        <p:nvSpPr>
          <p:cNvPr id="86023" name="Line 4"/>
          <p:cNvSpPr>
            <a:spLocks noChangeShapeType="1"/>
          </p:cNvSpPr>
          <p:nvPr/>
        </p:nvSpPr>
        <p:spPr bwMode="auto">
          <a:xfrm flipH="1">
            <a:off x="6157913" y="1814513"/>
            <a:ext cx="762000" cy="609600"/>
          </a:xfrm>
          <a:prstGeom prst="line">
            <a:avLst/>
          </a:prstGeom>
          <a:noFill/>
          <a:ln w="76200">
            <a:solidFill>
              <a:schemeClr val="accent2"/>
            </a:solidFill>
            <a:round/>
            <a:headEnd/>
            <a:tailEnd type="triangle" w="med" len="med"/>
          </a:ln>
        </p:spPr>
        <p:txBody>
          <a:bodyPr wrap="none" lIns="90000" tIns="46800" rIns="90000" bIns="46800" anchor="ctr"/>
          <a:lstStyle/>
          <a:p>
            <a:endParaRPr lang="de-DE"/>
          </a:p>
        </p:txBody>
      </p:sp>
      <p:sp>
        <p:nvSpPr>
          <p:cNvPr id="86024" name="Line 5"/>
          <p:cNvSpPr>
            <a:spLocks noChangeShapeType="1"/>
          </p:cNvSpPr>
          <p:nvPr/>
        </p:nvSpPr>
        <p:spPr bwMode="auto">
          <a:xfrm flipH="1">
            <a:off x="6996113" y="2500313"/>
            <a:ext cx="914400" cy="304800"/>
          </a:xfrm>
          <a:prstGeom prst="line">
            <a:avLst/>
          </a:prstGeom>
          <a:noFill/>
          <a:ln w="76200">
            <a:solidFill>
              <a:schemeClr val="accent2"/>
            </a:solidFill>
            <a:round/>
            <a:headEnd/>
            <a:tailEnd type="triangle" w="med" len="med"/>
          </a:ln>
        </p:spPr>
        <p:txBody>
          <a:bodyPr wrap="none" lIns="90000" tIns="46800" rIns="90000" bIns="46800" anchor="ctr"/>
          <a:lstStyle/>
          <a:p>
            <a:endParaRPr lang="de-DE"/>
          </a:p>
        </p:txBody>
      </p:sp>
      <p:sp>
        <p:nvSpPr>
          <p:cNvPr id="86025" name="Line 6"/>
          <p:cNvSpPr>
            <a:spLocks noChangeShapeType="1"/>
          </p:cNvSpPr>
          <p:nvPr/>
        </p:nvSpPr>
        <p:spPr bwMode="auto">
          <a:xfrm>
            <a:off x="3262313" y="2119313"/>
            <a:ext cx="609600" cy="381000"/>
          </a:xfrm>
          <a:prstGeom prst="line">
            <a:avLst/>
          </a:prstGeom>
          <a:noFill/>
          <a:ln w="76200">
            <a:solidFill>
              <a:schemeClr val="accent2"/>
            </a:solidFill>
            <a:round/>
            <a:headEnd/>
            <a:tailEnd type="triangle" w="med" len="med"/>
          </a:ln>
        </p:spPr>
        <p:txBody>
          <a:bodyPr wrap="none" lIns="90000" tIns="46800" rIns="90000" bIns="46800" anchor="ctr"/>
          <a:lstStyle/>
          <a:p>
            <a:endParaRPr lang="de-DE"/>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cs typeface="Arial" pitchFamily="34" charset="0"/>
              </a:rPr>
              <a:t>Gas Density Impact (1/2</a:t>
            </a:r>
            <a:r>
              <a:rPr lang="en-US" dirty="0" smtClean="0">
                <a:latin typeface="Arial" pitchFamily="34" charset="0"/>
                <a:cs typeface="Arial" pitchFamily="34" charset="0"/>
              </a:rPr>
              <a:t>)</a:t>
            </a:r>
            <a:endParaRPr lang="en-US" dirty="0"/>
          </a:p>
        </p:txBody>
      </p:sp>
      <p:sp>
        <p:nvSpPr>
          <p:cNvPr id="8" name="Freeform 80"/>
          <p:cNvSpPr>
            <a:spLocks/>
          </p:cNvSpPr>
          <p:nvPr/>
        </p:nvSpPr>
        <p:spPr bwMode="auto">
          <a:xfrm>
            <a:off x="1955392" y="3427412"/>
            <a:ext cx="4600575" cy="2686050"/>
          </a:xfrm>
          <a:custGeom>
            <a:avLst/>
            <a:gdLst>
              <a:gd name="T0" fmla="*/ 2147483647 w 2898"/>
              <a:gd name="T1" fmla="*/ 2147483647 h 1692"/>
              <a:gd name="T2" fmla="*/ 2147483647 w 2898"/>
              <a:gd name="T3" fmla="*/ 2147483647 h 1692"/>
              <a:gd name="T4" fmla="*/ 2147483647 w 2898"/>
              <a:gd name="T5" fmla="*/ 2147483647 h 1692"/>
              <a:gd name="T6" fmla="*/ 2147483647 w 2898"/>
              <a:gd name="T7" fmla="*/ 2147483647 h 1692"/>
              <a:gd name="T8" fmla="*/ 2147483647 w 2898"/>
              <a:gd name="T9" fmla="*/ 0 h 1692"/>
              <a:gd name="T10" fmla="*/ 2147483647 w 2898"/>
              <a:gd name="T11" fmla="*/ 2147483647 h 1692"/>
              <a:gd name="T12" fmla="*/ 2147483647 w 2898"/>
              <a:gd name="T13" fmla="*/ 2147483647 h 1692"/>
              <a:gd name="T14" fmla="*/ 2147483647 w 2898"/>
              <a:gd name="T15" fmla="*/ 2147483647 h 1692"/>
              <a:gd name="T16" fmla="*/ 2147483647 w 2898"/>
              <a:gd name="T17" fmla="*/ 2147483647 h 1692"/>
              <a:gd name="T18" fmla="*/ 2147483647 w 2898"/>
              <a:gd name="T19" fmla="*/ 2147483647 h 1692"/>
              <a:gd name="T20" fmla="*/ 2147483647 w 2898"/>
              <a:gd name="T21" fmla="*/ 2147483647 h 1692"/>
              <a:gd name="T22" fmla="*/ 2147483647 w 2898"/>
              <a:gd name="T23" fmla="*/ 2147483647 h 1692"/>
              <a:gd name="T24" fmla="*/ 2147483647 w 2898"/>
              <a:gd name="T25" fmla="*/ 2147483647 h 1692"/>
              <a:gd name="T26" fmla="*/ 2147483647 w 2898"/>
              <a:gd name="T27" fmla="*/ 2147483647 h 1692"/>
              <a:gd name="T28" fmla="*/ 2147483647 w 2898"/>
              <a:gd name="T29" fmla="*/ 2147483647 h 1692"/>
              <a:gd name="T30" fmla="*/ 2147483647 w 2898"/>
              <a:gd name="T31" fmla="*/ 2147483647 h 1692"/>
              <a:gd name="T32" fmla="*/ 2147483647 w 2898"/>
              <a:gd name="T33" fmla="*/ 2147483647 h 1692"/>
              <a:gd name="T34" fmla="*/ 2147483647 w 2898"/>
              <a:gd name="T35" fmla="*/ 2147483647 h 1692"/>
              <a:gd name="T36" fmla="*/ 2147483647 w 2898"/>
              <a:gd name="T37" fmla="*/ 2147483647 h 1692"/>
              <a:gd name="T38" fmla="*/ 2147483647 w 2898"/>
              <a:gd name="T39" fmla="*/ 2147483647 h 1692"/>
              <a:gd name="T40" fmla="*/ 2147483647 w 2898"/>
              <a:gd name="T41" fmla="*/ 2147483647 h 1692"/>
              <a:gd name="T42" fmla="*/ 2147483647 w 2898"/>
              <a:gd name="T43" fmla="*/ 2147483647 h 1692"/>
              <a:gd name="T44" fmla="*/ 2147483647 w 2898"/>
              <a:gd name="T45" fmla="*/ 2147483647 h 1692"/>
              <a:gd name="T46" fmla="*/ 2147483647 w 2898"/>
              <a:gd name="T47" fmla="*/ 2147483647 h 1692"/>
              <a:gd name="T48" fmla="*/ 2147483647 w 2898"/>
              <a:gd name="T49" fmla="*/ 2147483647 h 1692"/>
              <a:gd name="T50" fmla="*/ 2147483647 w 2898"/>
              <a:gd name="T51" fmla="*/ 2147483647 h 1692"/>
              <a:gd name="T52" fmla="*/ 2147483647 w 2898"/>
              <a:gd name="T53" fmla="*/ 2147483647 h 1692"/>
              <a:gd name="T54" fmla="*/ 2147483647 w 2898"/>
              <a:gd name="T55" fmla="*/ 2147483647 h 1692"/>
              <a:gd name="T56" fmla="*/ 2147483647 w 2898"/>
              <a:gd name="T57" fmla="*/ 2147483647 h 1692"/>
              <a:gd name="T58" fmla="*/ 2147483647 w 2898"/>
              <a:gd name="T59" fmla="*/ 2147483647 h 1692"/>
              <a:gd name="T60" fmla="*/ 2147483647 w 2898"/>
              <a:gd name="T61" fmla="*/ 2147483647 h 1692"/>
              <a:gd name="T62" fmla="*/ 2147483647 w 2898"/>
              <a:gd name="T63" fmla="*/ 2147483647 h 1692"/>
              <a:gd name="T64" fmla="*/ 2147483647 w 2898"/>
              <a:gd name="T65" fmla="*/ 2147483647 h 1692"/>
              <a:gd name="T66" fmla="*/ 2147483647 w 2898"/>
              <a:gd name="T67" fmla="*/ 2147483647 h 1692"/>
              <a:gd name="T68" fmla="*/ 2147483647 w 2898"/>
              <a:gd name="T69" fmla="*/ 2147483647 h 1692"/>
              <a:gd name="T70" fmla="*/ 2147483647 w 2898"/>
              <a:gd name="T71" fmla="*/ 2147483647 h 1692"/>
              <a:gd name="T72" fmla="*/ 2147483647 w 2898"/>
              <a:gd name="T73" fmla="*/ 2147483647 h 1692"/>
              <a:gd name="T74" fmla="*/ 2147483647 w 2898"/>
              <a:gd name="T75" fmla="*/ 2147483647 h 1692"/>
              <a:gd name="T76" fmla="*/ 0 w 2898"/>
              <a:gd name="T77" fmla="*/ 2147483647 h 1692"/>
              <a:gd name="T78" fmla="*/ 2147483647 w 2898"/>
              <a:gd name="T79" fmla="*/ 2147483647 h 169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898" h="1692">
                <a:moveTo>
                  <a:pt x="6" y="216"/>
                </a:moveTo>
                <a:lnTo>
                  <a:pt x="168" y="126"/>
                </a:lnTo>
                <a:lnTo>
                  <a:pt x="360" y="54"/>
                </a:lnTo>
                <a:lnTo>
                  <a:pt x="498" y="18"/>
                </a:lnTo>
                <a:lnTo>
                  <a:pt x="702" y="0"/>
                </a:lnTo>
                <a:lnTo>
                  <a:pt x="894" y="12"/>
                </a:lnTo>
                <a:lnTo>
                  <a:pt x="1080" y="36"/>
                </a:lnTo>
                <a:lnTo>
                  <a:pt x="1224" y="78"/>
                </a:lnTo>
                <a:lnTo>
                  <a:pt x="1368" y="138"/>
                </a:lnTo>
                <a:lnTo>
                  <a:pt x="1476" y="186"/>
                </a:lnTo>
                <a:lnTo>
                  <a:pt x="1572" y="240"/>
                </a:lnTo>
                <a:lnTo>
                  <a:pt x="1716" y="336"/>
                </a:lnTo>
                <a:lnTo>
                  <a:pt x="1812" y="408"/>
                </a:lnTo>
                <a:lnTo>
                  <a:pt x="1974" y="534"/>
                </a:lnTo>
                <a:lnTo>
                  <a:pt x="2136" y="684"/>
                </a:lnTo>
                <a:lnTo>
                  <a:pt x="2268" y="816"/>
                </a:lnTo>
                <a:lnTo>
                  <a:pt x="2508" y="1098"/>
                </a:lnTo>
                <a:lnTo>
                  <a:pt x="2652" y="1284"/>
                </a:lnTo>
                <a:lnTo>
                  <a:pt x="2772" y="1476"/>
                </a:lnTo>
                <a:lnTo>
                  <a:pt x="2850" y="1608"/>
                </a:lnTo>
                <a:lnTo>
                  <a:pt x="2898" y="1692"/>
                </a:lnTo>
                <a:lnTo>
                  <a:pt x="2532" y="1692"/>
                </a:lnTo>
                <a:lnTo>
                  <a:pt x="2412" y="1530"/>
                </a:lnTo>
                <a:lnTo>
                  <a:pt x="2304" y="1422"/>
                </a:lnTo>
                <a:lnTo>
                  <a:pt x="2142" y="1272"/>
                </a:lnTo>
                <a:lnTo>
                  <a:pt x="1866" y="1044"/>
                </a:lnTo>
                <a:lnTo>
                  <a:pt x="1632" y="888"/>
                </a:lnTo>
                <a:lnTo>
                  <a:pt x="1434" y="774"/>
                </a:lnTo>
                <a:lnTo>
                  <a:pt x="1308" y="732"/>
                </a:lnTo>
                <a:lnTo>
                  <a:pt x="1146" y="672"/>
                </a:lnTo>
                <a:lnTo>
                  <a:pt x="966" y="624"/>
                </a:lnTo>
                <a:lnTo>
                  <a:pt x="798" y="606"/>
                </a:lnTo>
                <a:lnTo>
                  <a:pt x="678" y="606"/>
                </a:lnTo>
                <a:lnTo>
                  <a:pt x="564" y="612"/>
                </a:lnTo>
                <a:lnTo>
                  <a:pt x="450" y="624"/>
                </a:lnTo>
                <a:lnTo>
                  <a:pt x="288" y="648"/>
                </a:lnTo>
                <a:lnTo>
                  <a:pt x="156" y="684"/>
                </a:lnTo>
                <a:lnTo>
                  <a:pt x="72" y="720"/>
                </a:lnTo>
                <a:lnTo>
                  <a:pt x="0" y="744"/>
                </a:lnTo>
                <a:lnTo>
                  <a:pt x="6" y="216"/>
                </a:lnTo>
                <a:close/>
              </a:path>
            </a:pathLst>
          </a:custGeom>
          <a:solidFill>
            <a:schemeClr val="bg2">
              <a:lumMod val="75000"/>
              <a:alpha val="25000"/>
            </a:schemeClr>
          </a:solidFill>
          <a:ln>
            <a:noFill/>
          </a:ln>
          <a:effectLst/>
        </p:spPr>
        <p:txBody>
          <a:bodyPr/>
          <a:lstStyle/>
          <a:p>
            <a:endParaRPr lang="en-US"/>
          </a:p>
        </p:txBody>
      </p:sp>
      <p:grpSp>
        <p:nvGrpSpPr>
          <p:cNvPr id="9" name="Group 59"/>
          <p:cNvGrpSpPr>
            <a:grpSpLocks/>
          </p:cNvGrpSpPr>
          <p:nvPr/>
        </p:nvGrpSpPr>
        <p:grpSpPr bwMode="auto">
          <a:xfrm>
            <a:off x="1933167" y="3402012"/>
            <a:ext cx="4664075" cy="2714625"/>
            <a:chOff x="1228" y="1544"/>
            <a:chExt cx="2938" cy="1710"/>
          </a:xfrm>
        </p:grpSpPr>
        <p:sp>
          <p:nvSpPr>
            <p:cNvPr id="10" name="Oval 60"/>
            <p:cNvSpPr>
              <a:spLocks noChangeArrowheads="1"/>
            </p:cNvSpPr>
            <p:nvPr/>
          </p:nvSpPr>
          <p:spPr bwMode="auto">
            <a:xfrm>
              <a:off x="2781" y="1756"/>
              <a:ext cx="136" cy="128"/>
            </a:xfrm>
            <a:prstGeom prst="ellipse">
              <a:avLst/>
            </a:prstGeom>
            <a:solidFill>
              <a:srgbClr val="FFFF00">
                <a:alpha val="25098"/>
              </a:srgbClr>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de-DE"/>
            </a:p>
          </p:txBody>
        </p:sp>
        <p:sp>
          <p:nvSpPr>
            <p:cNvPr id="11" name="Freeform 61"/>
            <p:cNvSpPr>
              <a:spLocks/>
            </p:cNvSpPr>
            <p:nvPr/>
          </p:nvSpPr>
          <p:spPr bwMode="auto">
            <a:xfrm>
              <a:off x="1228" y="1544"/>
              <a:ext cx="2938" cy="1710"/>
            </a:xfrm>
            <a:custGeom>
              <a:avLst/>
              <a:gdLst>
                <a:gd name="T0" fmla="*/ 1 w 5876"/>
                <a:gd name="T1" fmla="*/ 0 h 3421"/>
                <a:gd name="T2" fmla="*/ 1 w 5876"/>
                <a:gd name="T3" fmla="*/ 0 h 3421"/>
                <a:gd name="T4" fmla="*/ 1 w 5876"/>
                <a:gd name="T5" fmla="*/ 0 h 3421"/>
                <a:gd name="T6" fmla="*/ 1 w 5876"/>
                <a:gd name="T7" fmla="*/ 0 h 3421"/>
                <a:gd name="T8" fmla="*/ 1 w 5876"/>
                <a:gd name="T9" fmla="*/ 0 h 3421"/>
                <a:gd name="T10" fmla="*/ 1 w 5876"/>
                <a:gd name="T11" fmla="*/ 0 h 3421"/>
                <a:gd name="T12" fmla="*/ 1 w 5876"/>
                <a:gd name="T13" fmla="*/ 0 h 3421"/>
                <a:gd name="T14" fmla="*/ 1 w 5876"/>
                <a:gd name="T15" fmla="*/ 0 h 3421"/>
                <a:gd name="T16" fmla="*/ 1 w 5876"/>
                <a:gd name="T17" fmla="*/ 0 h 3421"/>
                <a:gd name="T18" fmla="*/ 1 w 5876"/>
                <a:gd name="T19" fmla="*/ 0 h 3421"/>
                <a:gd name="T20" fmla="*/ 1 w 5876"/>
                <a:gd name="T21" fmla="*/ 0 h 3421"/>
                <a:gd name="T22" fmla="*/ 1 w 5876"/>
                <a:gd name="T23" fmla="*/ 0 h 3421"/>
                <a:gd name="T24" fmla="*/ 1 w 5876"/>
                <a:gd name="T25" fmla="*/ 0 h 3421"/>
                <a:gd name="T26" fmla="*/ 1 w 5876"/>
                <a:gd name="T27" fmla="*/ 0 h 3421"/>
                <a:gd name="T28" fmla="*/ 1 w 5876"/>
                <a:gd name="T29" fmla="*/ 0 h 3421"/>
                <a:gd name="T30" fmla="*/ 1 w 5876"/>
                <a:gd name="T31" fmla="*/ 0 h 3421"/>
                <a:gd name="T32" fmla="*/ 1 w 5876"/>
                <a:gd name="T33" fmla="*/ 0 h 3421"/>
                <a:gd name="T34" fmla="*/ 1 w 5876"/>
                <a:gd name="T35" fmla="*/ 0 h 3421"/>
                <a:gd name="T36" fmla="*/ 1 w 5876"/>
                <a:gd name="T37" fmla="*/ 0 h 3421"/>
                <a:gd name="T38" fmla="*/ 1 w 5876"/>
                <a:gd name="T39" fmla="*/ 0 h 3421"/>
                <a:gd name="T40" fmla="*/ 1 w 5876"/>
                <a:gd name="T41" fmla="*/ 0 h 3421"/>
                <a:gd name="T42" fmla="*/ 1 w 5876"/>
                <a:gd name="T43" fmla="*/ 0 h 3421"/>
                <a:gd name="T44" fmla="*/ 1 w 5876"/>
                <a:gd name="T45" fmla="*/ 0 h 3421"/>
                <a:gd name="T46" fmla="*/ 1 w 5876"/>
                <a:gd name="T47" fmla="*/ 0 h 3421"/>
                <a:gd name="T48" fmla="*/ 1 w 5876"/>
                <a:gd name="T49" fmla="*/ 0 h 3421"/>
                <a:gd name="T50" fmla="*/ 1 w 5876"/>
                <a:gd name="T51" fmla="*/ 0 h 3421"/>
                <a:gd name="T52" fmla="*/ 1 w 5876"/>
                <a:gd name="T53" fmla="*/ 0 h 3421"/>
                <a:gd name="T54" fmla="*/ 1 w 5876"/>
                <a:gd name="T55" fmla="*/ 0 h 3421"/>
                <a:gd name="T56" fmla="*/ 1 w 5876"/>
                <a:gd name="T57" fmla="*/ 0 h 3421"/>
                <a:gd name="T58" fmla="*/ 1 w 5876"/>
                <a:gd name="T59" fmla="*/ 0 h 3421"/>
                <a:gd name="T60" fmla="*/ 1 w 5876"/>
                <a:gd name="T61" fmla="*/ 0 h 3421"/>
                <a:gd name="T62" fmla="*/ 1 w 5876"/>
                <a:gd name="T63" fmla="*/ 0 h 3421"/>
                <a:gd name="T64" fmla="*/ 1 w 5876"/>
                <a:gd name="T65" fmla="*/ 0 h 3421"/>
                <a:gd name="T66" fmla="*/ 1 w 5876"/>
                <a:gd name="T67" fmla="*/ 0 h 3421"/>
                <a:gd name="T68" fmla="*/ 1 w 5876"/>
                <a:gd name="T69" fmla="*/ 0 h 3421"/>
                <a:gd name="T70" fmla="*/ 1 w 5876"/>
                <a:gd name="T71" fmla="*/ 0 h 3421"/>
                <a:gd name="T72" fmla="*/ 1 w 5876"/>
                <a:gd name="T73" fmla="*/ 0 h 3421"/>
                <a:gd name="T74" fmla="*/ 1 w 5876"/>
                <a:gd name="T75" fmla="*/ 0 h 3421"/>
                <a:gd name="T76" fmla="*/ 1 w 5876"/>
                <a:gd name="T77" fmla="*/ 0 h 3421"/>
                <a:gd name="T78" fmla="*/ 1 w 5876"/>
                <a:gd name="T79" fmla="*/ 0 h 3421"/>
                <a:gd name="T80" fmla="*/ 1 w 5876"/>
                <a:gd name="T81" fmla="*/ 0 h 3421"/>
                <a:gd name="T82" fmla="*/ 1 w 5876"/>
                <a:gd name="T83" fmla="*/ 0 h 3421"/>
                <a:gd name="T84" fmla="*/ 1 w 5876"/>
                <a:gd name="T85" fmla="*/ 0 h 3421"/>
                <a:gd name="T86" fmla="*/ 1 w 5876"/>
                <a:gd name="T87" fmla="*/ 0 h 3421"/>
                <a:gd name="T88" fmla="*/ 1 w 5876"/>
                <a:gd name="T89" fmla="*/ 0 h 3421"/>
                <a:gd name="T90" fmla="*/ 1 w 5876"/>
                <a:gd name="T91" fmla="*/ 0 h 3421"/>
                <a:gd name="T92" fmla="*/ 1 w 5876"/>
                <a:gd name="T93" fmla="*/ 0 h 3421"/>
                <a:gd name="T94" fmla="*/ 1 w 5876"/>
                <a:gd name="T95" fmla="*/ 0 h 3421"/>
                <a:gd name="T96" fmla="*/ 1 w 5876"/>
                <a:gd name="T97" fmla="*/ 0 h 3421"/>
                <a:gd name="T98" fmla="*/ 1 w 5876"/>
                <a:gd name="T99" fmla="*/ 0 h 3421"/>
                <a:gd name="T100" fmla="*/ 1 w 5876"/>
                <a:gd name="T101" fmla="*/ 0 h 3421"/>
                <a:gd name="T102" fmla="*/ 1 w 5876"/>
                <a:gd name="T103" fmla="*/ 0 h 3421"/>
                <a:gd name="T104" fmla="*/ 1 w 5876"/>
                <a:gd name="T105" fmla="*/ 0 h 3421"/>
                <a:gd name="T106" fmla="*/ 1 w 5876"/>
                <a:gd name="T107" fmla="*/ 0 h 3421"/>
                <a:gd name="T108" fmla="*/ 1 w 5876"/>
                <a:gd name="T109" fmla="*/ 0 h 3421"/>
                <a:gd name="T110" fmla="*/ 1 w 5876"/>
                <a:gd name="T111" fmla="*/ 0 h 3421"/>
                <a:gd name="T112" fmla="*/ 1 w 5876"/>
                <a:gd name="T113" fmla="*/ 0 h 3421"/>
                <a:gd name="T114" fmla="*/ 1 w 5876"/>
                <a:gd name="T115" fmla="*/ 0 h 3421"/>
                <a:gd name="T116" fmla="*/ 1 w 5876"/>
                <a:gd name="T117" fmla="*/ 0 h 3421"/>
                <a:gd name="T118" fmla="*/ 1 w 5876"/>
                <a:gd name="T119" fmla="*/ 0 h 3421"/>
                <a:gd name="T120" fmla="*/ 1 w 5876"/>
                <a:gd name="T121" fmla="*/ 0 h 3421"/>
                <a:gd name="T122" fmla="*/ 1 w 5876"/>
                <a:gd name="T123" fmla="*/ 0 h 3421"/>
                <a:gd name="T124" fmla="*/ 1 w 5876"/>
                <a:gd name="T125" fmla="*/ 0 h 3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876" h="3421">
                  <a:moveTo>
                    <a:pt x="35" y="513"/>
                  </a:moveTo>
                  <a:lnTo>
                    <a:pt x="289" y="379"/>
                  </a:lnTo>
                  <a:lnTo>
                    <a:pt x="350" y="347"/>
                  </a:lnTo>
                  <a:lnTo>
                    <a:pt x="410" y="318"/>
                  </a:lnTo>
                  <a:lnTo>
                    <a:pt x="468" y="291"/>
                  </a:lnTo>
                  <a:lnTo>
                    <a:pt x="525" y="267"/>
                  </a:lnTo>
                  <a:lnTo>
                    <a:pt x="579" y="244"/>
                  </a:lnTo>
                  <a:lnTo>
                    <a:pt x="630" y="224"/>
                  </a:lnTo>
                  <a:lnTo>
                    <a:pt x="681" y="206"/>
                  </a:lnTo>
                  <a:lnTo>
                    <a:pt x="731" y="191"/>
                  </a:lnTo>
                  <a:lnTo>
                    <a:pt x="779" y="176"/>
                  </a:lnTo>
                  <a:lnTo>
                    <a:pt x="825" y="162"/>
                  </a:lnTo>
                  <a:lnTo>
                    <a:pt x="915" y="138"/>
                  </a:lnTo>
                  <a:lnTo>
                    <a:pt x="1001" y="118"/>
                  </a:lnTo>
                  <a:lnTo>
                    <a:pt x="1087" y="103"/>
                  </a:lnTo>
                  <a:lnTo>
                    <a:pt x="1171" y="89"/>
                  </a:lnTo>
                  <a:lnTo>
                    <a:pt x="1257" y="80"/>
                  </a:lnTo>
                  <a:lnTo>
                    <a:pt x="1347" y="75"/>
                  </a:lnTo>
                  <a:lnTo>
                    <a:pt x="1442" y="75"/>
                  </a:lnTo>
                  <a:lnTo>
                    <a:pt x="1634" y="80"/>
                  </a:lnTo>
                  <a:lnTo>
                    <a:pt x="1827" y="91"/>
                  </a:lnTo>
                  <a:lnTo>
                    <a:pt x="1921" y="98"/>
                  </a:lnTo>
                  <a:lnTo>
                    <a:pt x="2014" y="109"/>
                  </a:lnTo>
                  <a:lnTo>
                    <a:pt x="2107" y="123"/>
                  </a:lnTo>
                  <a:lnTo>
                    <a:pt x="2200" y="141"/>
                  </a:lnTo>
                  <a:lnTo>
                    <a:pt x="2295" y="163"/>
                  </a:lnTo>
                  <a:lnTo>
                    <a:pt x="2390" y="192"/>
                  </a:lnTo>
                  <a:lnTo>
                    <a:pt x="2490" y="229"/>
                  </a:lnTo>
                  <a:lnTo>
                    <a:pt x="2593" y="269"/>
                  </a:lnTo>
                  <a:lnTo>
                    <a:pt x="2691" y="311"/>
                  </a:lnTo>
                  <a:lnTo>
                    <a:pt x="2788" y="351"/>
                  </a:lnTo>
                  <a:lnTo>
                    <a:pt x="2877" y="391"/>
                  </a:lnTo>
                  <a:lnTo>
                    <a:pt x="2964" y="433"/>
                  </a:lnTo>
                  <a:lnTo>
                    <a:pt x="3047" y="475"/>
                  </a:lnTo>
                  <a:lnTo>
                    <a:pt x="3090" y="499"/>
                  </a:lnTo>
                  <a:lnTo>
                    <a:pt x="3132" y="526"/>
                  </a:lnTo>
                  <a:lnTo>
                    <a:pt x="3179" y="553"/>
                  </a:lnTo>
                  <a:lnTo>
                    <a:pt x="3224" y="584"/>
                  </a:lnTo>
                  <a:lnTo>
                    <a:pt x="3272" y="616"/>
                  </a:lnTo>
                  <a:lnTo>
                    <a:pt x="3322" y="650"/>
                  </a:lnTo>
                  <a:lnTo>
                    <a:pt x="3423" y="722"/>
                  </a:lnTo>
                  <a:lnTo>
                    <a:pt x="3530" y="800"/>
                  </a:lnTo>
                  <a:lnTo>
                    <a:pt x="3639" y="882"/>
                  </a:lnTo>
                  <a:lnTo>
                    <a:pt x="3753" y="966"/>
                  </a:lnTo>
                  <a:lnTo>
                    <a:pt x="3866" y="1054"/>
                  </a:lnTo>
                  <a:lnTo>
                    <a:pt x="3983" y="1149"/>
                  </a:lnTo>
                  <a:lnTo>
                    <a:pt x="4041" y="1200"/>
                  </a:lnTo>
                  <a:lnTo>
                    <a:pt x="4100" y="1251"/>
                  </a:lnTo>
                  <a:lnTo>
                    <a:pt x="4160" y="1305"/>
                  </a:lnTo>
                  <a:lnTo>
                    <a:pt x="4222" y="1362"/>
                  </a:lnTo>
                  <a:lnTo>
                    <a:pt x="4282" y="1420"/>
                  </a:lnTo>
                  <a:lnTo>
                    <a:pt x="4345" y="1480"/>
                  </a:lnTo>
                  <a:lnTo>
                    <a:pt x="4409" y="1544"/>
                  </a:lnTo>
                  <a:lnTo>
                    <a:pt x="4473" y="1611"/>
                  </a:lnTo>
                  <a:lnTo>
                    <a:pt x="4540" y="1681"/>
                  </a:lnTo>
                  <a:lnTo>
                    <a:pt x="4609" y="1752"/>
                  </a:lnTo>
                  <a:lnTo>
                    <a:pt x="4678" y="1829"/>
                  </a:lnTo>
                  <a:lnTo>
                    <a:pt x="4749" y="1907"/>
                  </a:lnTo>
                  <a:lnTo>
                    <a:pt x="4887" y="2068"/>
                  </a:lnTo>
                  <a:lnTo>
                    <a:pt x="4956" y="2153"/>
                  </a:lnTo>
                  <a:lnTo>
                    <a:pt x="5024" y="2239"/>
                  </a:lnTo>
                  <a:lnTo>
                    <a:pt x="5159" y="2416"/>
                  </a:lnTo>
                  <a:lnTo>
                    <a:pt x="5223" y="2504"/>
                  </a:lnTo>
                  <a:lnTo>
                    <a:pt x="5285" y="2593"/>
                  </a:lnTo>
                  <a:lnTo>
                    <a:pt x="5344" y="2680"/>
                  </a:lnTo>
                  <a:lnTo>
                    <a:pt x="5402" y="2764"/>
                  </a:lnTo>
                  <a:lnTo>
                    <a:pt x="5456" y="2846"/>
                  </a:lnTo>
                  <a:lnTo>
                    <a:pt x="5506" y="2921"/>
                  </a:lnTo>
                  <a:lnTo>
                    <a:pt x="5597" y="3064"/>
                  </a:lnTo>
                  <a:lnTo>
                    <a:pt x="5636" y="3129"/>
                  </a:lnTo>
                  <a:lnTo>
                    <a:pt x="5673" y="3191"/>
                  </a:lnTo>
                  <a:lnTo>
                    <a:pt x="5710" y="3250"/>
                  </a:lnTo>
                  <a:lnTo>
                    <a:pt x="5744" y="3308"/>
                  </a:lnTo>
                  <a:lnTo>
                    <a:pt x="5811" y="3421"/>
                  </a:lnTo>
                  <a:lnTo>
                    <a:pt x="5876" y="3383"/>
                  </a:lnTo>
                  <a:lnTo>
                    <a:pt x="5809" y="3270"/>
                  </a:lnTo>
                  <a:lnTo>
                    <a:pt x="5775" y="3212"/>
                  </a:lnTo>
                  <a:lnTo>
                    <a:pt x="5739" y="3152"/>
                  </a:lnTo>
                  <a:lnTo>
                    <a:pt x="5739" y="3150"/>
                  </a:lnTo>
                  <a:lnTo>
                    <a:pt x="5701" y="3089"/>
                  </a:lnTo>
                  <a:lnTo>
                    <a:pt x="5661" y="3023"/>
                  </a:lnTo>
                  <a:lnTo>
                    <a:pt x="5660" y="3023"/>
                  </a:lnTo>
                  <a:lnTo>
                    <a:pt x="5569" y="2881"/>
                  </a:lnTo>
                  <a:lnTo>
                    <a:pt x="5519" y="2805"/>
                  </a:lnTo>
                  <a:lnTo>
                    <a:pt x="5519" y="2803"/>
                  </a:lnTo>
                  <a:lnTo>
                    <a:pt x="5465" y="2722"/>
                  </a:lnTo>
                  <a:lnTo>
                    <a:pt x="5407" y="2637"/>
                  </a:lnTo>
                  <a:lnTo>
                    <a:pt x="5348" y="2550"/>
                  </a:lnTo>
                  <a:lnTo>
                    <a:pt x="5285" y="2461"/>
                  </a:lnTo>
                  <a:lnTo>
                    <a:pt x="5283" y="2461"/>
                  </a:lnTo>
                  <a:lnTo>
                    <a:pt x="5219" y="2372"/>
                  </a:lnTo>
                  <a:lnTo>
                    <a:pt x="5219" y="2371"/>
                  </a:lnTo>
                  <a:lnTo>
                    <a:pt x="5085" y="2193"/>
                  </a:lnTo>
                  <a:lnTo>
                    <a:pt x="5083" y="2192"/>
                  </a:lnTo>
                  <a:lnTo>
                    <a:pt x="5014" y="2105"/>
                  </a:lnTo>
                  <a:lnTo>
                    <a:pt x="4945" y="2020"/>
                  </a:lnTo>
                  <a:lnTo>
                    <a:pt x="4945" y="2018"/>
                  </a:lnTo>
                  <a:lnTo>
                    <a:pt x="4805" y="1856"/>
                  </a:lnTo>
                  <a:lnTo>
                    <a:pt x="4804" y="1856"/>
                  </a:lnTo>
                  <a:lnTo>
                    <a:pt x="4734" y="1778"/>
                  </a:lnTo>
                  <a:lnTo>
                    <a:pt x="4665" y="1702"/>
                  </a:lnTo>
                  <a:lnTo>
                    <a:pt x="4665" y="1700"/>
                  </a:lnTo>
                  <a:lnTo>
                    <a:pt x="4595" y="1629"/>
                  </a:lnTo>
                  <a:lnTo>
                    <a:pt x="4529" y="1558"/>
                  </a:lnTo>
                  <a:lnTo>
                    <a:pt x="4527" y="1558"/>
                  </a:lnTo>
                  <a:lnTo>
                    <a:pt x="4462" y="1492"/>
                  </a:lnTo>
                  <a:lnTo>
                    <a:pt x="4398" y="1427"/>
                  </a:lnTo>
                  <a:lnTo>
                    <a:pt x="4335" y="1366"/>
                  </a:lnTo>
                  <a:lnTo>
                    <a:pt x="4335" y="1365"/>
                  </a:lnTo>
                  <a:lnTo>
                    <a:pt x="4273" y="1307"/>
                  </a:lnTo>
                  <a:lnTo>
                    <a:pt x="4272" y="1307"/>
                  </a:lnTo>
                  <a:lnTo>
                    <a:pt x="4210" y="1250"/>
                  </a:lnTo>
                  <a:lnTo>
                    <a:pt x="4150" y="1196"/>
                  </a:lnTo>
                  <a:lnTo>
                    <a:pt x="4091" y="1143"/>
                  </a:lnTo>
                  <a:lnTo>
                    <a:pt x="4090" y="1142"/>
                  </a:lnTo>
                  <a:lnTo>
                    <a:pt x="4031" y="1092"/>
                  </a:lnTo>
                  <a:lnTo>
                    <a:pt x="3914" y="996"/>
                  </a:lnTo>
                  <a:lnTo>
                    <a:pt x="3912" y="995"/>
                  </a:lnTo>
                  <a:lnTo>
                    <a:pt x="3798" y="905"/>
                  </a:lnTo>
                  <a:lnTo>
                    <a:pt x="3685" y="821"/>
                  </a:lnTo>
                  <a:lnTo>
                    <a:pt x="3575" y="739"/>
                  </a:lnTo>
                  <a:lnTo>
                    <a:pt x="3468" y="662"/>
                  </a:lnTo>
                  <a:lnTo>
                    <a:pt x="3467" y="662"/>
                  </a:lnTo>
                  <a:lnTo>
                    <a:pt x="3365" y="589"/>
                  </a:lnTo>
                  <a:lnTo>
                    <a:pt x="3365" y="587"/>
                  </a:lnTo>
                  <a:lnTo>
                    <a:pt x="3315" y="553"/>
                  </a:lnTo>
                  <a:lnTo>
                    <a:pt x="3267" y="521"/>
                  </a:lnTo>
                  <a:lnTo>
                    <a:pt x="3266" y="521"/>
                  </a:lnTo>
                  <a:lnTo>
                    <a:pt x="3219" y="490"/>
                  </a:lnTo>
                  <a:lnTo>
                    <a:pt x="3173" y="462"/>
                  </a:lnTo>
                  <a:lnTo>
                    <a:pt x="3171" y="460"/>
                  </a:lnTo>
                  <a:lnTo>
                    <a:pt x="3127" y="434"/>
                  </a:lnTo>
                  <a:lnTo>
                    <a:pt x="3126" y="434"/>
                  </a:lnTo>
                  <a:lnTo>
                    <a:pt x="3082" y="410"/>
                  </a:lnTo>
                  <a:lnTo>
                    <a:pt x="3082" y="409"/>
                  </a:lnTo>
                  <a:lnTo>
                    <a:pt x="2998" y="365"/>
                  </a:lnTo>
                  <a:lnTo>
                    <a:pt x="2996" y="365"/>
                  </a:lnTo>
                  <a:lnTo>
                    <a:pt x="2910" y="323"/>
                  </a:lnTo>
                  <a:lnTo>
                    <a:pt x="2908" y="323"/>
                  </a:lnTo>
                  <a:lnTo>
                    <a:pt x="2818" y="283"/>
                  </a:lnTo>
                  <a:lnTo>
                    <a:pt x="2818" y="282"/>
                  </a:lnTo>
                  <a:lnTo>
                    <a:pt x="2721" y="240"/>
                  </a:lnTo>
                  <a:lnTo>
                    <a:pt x="2622" y="199"/>
                  </a:lnTo>
                  <a:lnTo>
                    <a:pt x="2620" y="199"/>
                  </a:lnTo>
                  <a:lnTo>
                    <a:pt x="2517" y="158"/>
                  </a:lnTo>
                  <a:lnTo>
                    <a:pt x="2516" y="158"/>
                  </a:lnTo>
                  <a:lnTo>
                    <a:pt x="2415" y="122"/>
                  </a:lnTo>
                  <a:lnTo>
                    <a:pt x="2414" y="121"/>
                  </a:lnTo>
                  <a:lnTo>
                    <a:pt x="2316" y="91"/>
                  </a:lnTo>
                  <a:lnTo>
                    <a:pt x="2313" y="91"/>
                  </a:lnTo>
                  <a:lnTo>
                    <a:pt x="2217" y="68"/>
                  </a:lnTo>
                  <a:lnTo>
                    <a:pt x="2215" y="68"/>
                  </a:lnTo>
                  <a:lnTo>
                    <a:pt x="2121" y="49"/>
                  </a:lnTo>
                  <a:lnTo>
                    <a:pt x="2118" y="48"/>
                  </a:lnTo>
                  <a:lnTo>
                    <a:pt x="2024" y="34"/>
                  </a:lnTo>
                  <a:lnTo>
                    <a:pt x="1930" y="23"/>
                  </a:lnTo>
                  <a:lnTo>
                    <a:pt x="1927" y="23"/>
                  </a:lnTo>
                  <a:lnTo>
                    <a:pt x="1832" y="15"/>
                  </a:lnTo>
                  <a:lnTo>
                    <a:pt x="1638" y="5"/>
                  </a:lnTo>
                  <a:lnTo>
                    <a:pt x="1637" y="5"/>
                  </a:lnTo>
                  <a:lnTo>
                    <a:pt x="1443" y="0"/>
                  </a:lnTo>
                  <a:lnTo>
                    <a:pt x="1344" y="0"/>
                  </a:lnTo>
                  <a:lnTo>
                    <a:pt x="1252" y="5"/>
                  </a:lnTo>
                  <a:lnTo>
                    <a:pt x="1250" y="5"/>
                  </a:lnTo>
                  <a:lnTo>
                    <a:pt x="1162" y="14"/>
                  </a:lnTo>
                  <a:lnTo>
                    <a:pt x="1160" y="14"/>
                  </a:lnTo>
                  <a:lnTo>
                    <a:pt x="1074" y="28"/>
                  </a:lnTo>
                  <a:lnTo>
                    <a:pt x="1073" y="29"/>
                  </a:lnTo>
                  <a:lnTo>
                    <a:pt x="986" y="45"/>
                  </a:lnTo>
                  <a:lnTo>
                    <a:pt x="985" y="45"/>
                  </a:lnTo>
                  <a:lnTo>
                    <a:pt x="897" y="65"/>
                  </a:lnTo>
                  <a:lnTo>
                    <a:pt x="896" y="65"/>
                  </a:lnTo>
                  <a:lnTo>
                    <a:pt x="805" y="89"/>
                  </a:lnTo>
                  <a:lnTo>
                    <a:pt x="757" y="103"/>
                  </a:lnTo>
                  <a:lnTo>
                    <a:pt x="756" y="103"/>
                  </a:lnTo>
                  <a:lnTo>
                    <a:pt x="708" y="118"/>
                  </a:lnTo>
                  <a:lnTo>
                    <a:pt x="658" y="135"/>
                  </a:lnTo>
                  <a:lnTo>
                    <a:pt x="657" y="136"/>
                  </a:lnTo>
                  <a:lnTo>
                    <a:pt x="605" y="153"/>
                  </a:lnTo>
                  <a:lnTo>
                    <a:pt x="604" y="153"/>
                  </a:lnTo>
                  <a:lnTo>
                    <a:pt x="551" y="174"/>
                  </a:lnTo>
                  <a:lnTo>
                    <a:pt x="496" y="196"/>
                  </a:lnTo>
                  <a:lnTo>
                    <a:pt x="494" y="197"/>
                  </a:lnTo>
                  <a:lnTo>
                    <a:pt x="438" y="223"/>
                  </a:lnTo>
                  <a:lnTo>
                    <a:pt x="437" y="223"/>
                  </a:lnTo>
                  <a:lnTo>
                    <a:pt x="377" y="250"/>
                  </a:lnTo>
                  <a:lnTo>
                    <a:pt x="317" y="279"/>
                  </a:lnTo>
                  <a:lnTo>
                    <a:pt x="316" y="279"/>
                  </a:lnTo>
                  <a:lnTo>
                    <a:pt x="254" y="311"/>
                  </a:lnTo>
                  <a:lnTo>
                    <a:pt x="0" y="445"/>
                  </a:lnTo>
                  <a:lnTo>
                    <a:pt x="35" y="513"/>
                  </a:lnTo>
                  <a:close/>
                </a:path>
              </a:pathLst>
            </a:custGeom>
            <a:solidFill>
              <a:schemeClr val="accent1">
                <a:alpha val="25098"/>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2" name="AutoShape 2"/>
          <p:cNvSpPr>
            <a:spLocks noChangeAspect="1" noChangeArrowheads="1" noTextEdit="1"/>
          </p:cNvSpPr>
          <p:nvPr/>
        </p:nvSpPr>
        <p:spPr bwMode="auto">
          <a:xfrm>
            <a:off x="1669642" y="1047750"/>
            <a:ext cx="6934200"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 name="Freeform 6"/>
          <p:cNvSpPr>
            <a:spLocks/>
          </p:cNvSpPr>
          <p:nvPr/>
        </p:nvSpPr>
        <p:spPr bwMode="auto">
          <a:xfrm>
            <a:off x="1923642" y="1627187"/>
            <a:ext cx="6291263" cy="4530725"/>
          </a:xfrm>
          <a:custGeom>
            <a:avLst/>
            <a:gdLst>
              <a:gd name="T0" fmla="*/ 0 w 7924"/>
              <a:gd name="T1" fmla="*/ 0 h 5708"/>
              <a:gd name="T2" fmla="*/ 0 w 7924"/>
              <a:gd name="T3" fmla="*/ 2147483647 h 5708"/>
              <a:gd name="T4" fmla="*/ 2147483647 w 7924"/>
              <a:gd name="T5" fmla="*/ 2147483647 h 5708"/>
              <a:gd name="T6" fmla="*/ 2147483647 w 7924"/>
              <a:gd name="T7" fmla="*/ 2147483647 h 5708"/>
              <a:gd name="T8" fmla="*/ 2147483647 w 7924"/>
              <a:gd name="T9" fmla="*/ 2147483647 h 5708"/>
              <a:gd name="T10" fmla="*/ 2147483647 w 7924"/>
              <a:gd name="T11" fmla="*/ 0 h 5708"/>
              <a:gd name="T12" fmla="*/ 0 w 7924"/>
              <a:gd name="T13" fmla="*/ 0 h 57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24" h="5708">
                <a:moveTo>
                  <a:pt x="0" y="0"/>
                </a:moveTo>
                <a:lnTo>
                  <a:pt x="0" y="5708"/>
                </a:lnTo>
                <a:lnTo>
                  <a:pt x="7924" y="5708"/>
                </a:lnTo>
                <a:lnTo>
                  <a:pt x="7924" y="5632"/>
                </a:lnTo>
                <a:lnTo>
                  <a:pt x="75" y="5632"/>
                </a:lnTo>
                <a:lnTo>
                  <a:pt x="75" y="0"/>
                </a:lnTo>
                <a:lnTo>
                  <a:pt x="0" y="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7"/>
          <p:cNvSpPr>
            <a:spLocks/>
          </p:cNvSpPr>
          <p:nvPr/>
        </p:nvSpPr>
        <p:spPr bwMode="auto">
          <a:xfrm>
            <a:off x="1834742" y="1627187"/>
            <a:ext cx="238125" cy="236538"/>
          </a:xfrm>
          <a:custGeom>
            <a:avLst/>
            <a:gdLst>
              <a:gd name="T0" fmla="*/ 2147483647 w 298"/>
              <a:gd name="T1" fmla="*/ 2147483647 h 297"/>
              <a:gd name="T2" fmla="*/ 2147483647 w 298"/>
              <a:gd name="T3" fmla="*/ 0 h 297"/>
              <a:gd name="T4" fmla="*/ 0 w 298"/>
              <a:gd name="T5" fmla="*/ 2147483647 h 297"/>
              <a:gd name="T6" fmla="*/ 2147483647 w 298"/>
              <a:gd name="T7" fmla="*/ 2147483647 h 2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8" h="297">
                <a:moveTo>
                  <a:pt x="298" y="297"/>
                </a:moveTo>
                <a:lnTo>
                  <a:pt x="150" y="0"/>
                </a:lnTo>
                <a:lnTo>
                  <a:pt x="0" y="297"/>
                </a:lnTo>
                <a:lnTo>
                  <a:pt x="298" y="29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8"/>
          <p:cNvSpPr>
            <a:spLocks/>
          </p:cNvSpPr>
          <p:nvPr/>
        </p:nvSpPr>
        <p:spPr bwMode="auto">
          <a:xfrm>
            <a:off x="1787117" y="1560512"/>
            <a:ext cx="333375" cy="333375"/>
          </a:xfrm>
          <a:custGeom>
            <a:avLst/>
            <a:gdLst>
              <a:gd name="T0" fmla="*/ 2147483647 w 422"/>
              <a:gd name="T1" fmla="*/ 2147483647 h 419"/>
              <a:gd name="T2" fmla="*/ 2147483647 w 422"/>
              <a:gd name="T3" fmla="*/ 0 h 419"/>
              <a:gd name="T4" fmla="*/ 0 w 422"/>
              <a:gd name="T5" fmla="*/ 2147483647 h 419"/>
              <a:gd name="T6" fmla="*/ 2147483647 w 422"/>
              <a:gd name="T7" fmla="*/ 2147483647 h 419"/>
              <a:gd name="T8" fmla="*/ 2147483647 w 422"/>
              <a:gd name="T9" fmla="*/ 2147483647 h 419"/>
              <a:gd name="T10" fmla="*/ 2147483647 w 422"/>
              <a:gd name="T11" fmla="*/ 2147483647 h 419"/>
              <a:gd name="T12" fmla="*/ 2147483647 w 422"/>
              <a:gd name="T13" fmla="*/ 2147483647 h 419"/>
              <a:gd name="T14" fmla="*/ 2147483647 w 422"/>
              <a:gd name="T15" fmla="*/ 2147483647 h 419"/>
              <a:gd name="T16" fmla="*/ 2147483647 w 422"/>
              <a:gd name="T17" fmla="*/ 2147483647 h 4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2" h="419">
                <a:moveTo>
                  <a:pt x="422" y="419"/>
                </a:moveTo>
                <a:lnTo>
                  <a:pt x="212" y="0"/>
                </a:lnTo>
                <a:lnTo>
                  <a:pt x="0" y="419"/>
                </a:lnTo>
                <a:lnTo>
                  <a:pt x="422" y="419"/>
                </a:lnTo>
                <a:lnTo>
                  <a:pt x="298" y="343"/>
                </a:lnTo>
                <a:lnTo>
                  <a:pt x="124" y="343"/>
                </a:lnTo>
                <a:lnTo>
                  <a:pt x="212" y="168"/>
                </a:lnTo>
                <a:lnTo>
                  <a:pt x="298" y="343"/>
                </a:lnTo>
                <a:lnTo>
                  <a:pt x="422" y="419"/>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9"/>
          <p:cNvSpPr>
            <a:spLocks/>
          </p:cNvSpPr>
          <p:nvPr/>
        </p:nvSpPr>
        <p:spPr bwMode="auto">
          <a:xfrm>
            <a:off x="7978367" y="6010275"/>
            <a:ext cx="234950" cy="236537"/>
          </a:xfrm>
          <a:custGeom>
            <a:avLst/>
            <a:gdLst>
              <a:gd name="T0" fmla="*/ 0 w 297"/>
              <a:gd name="T1" fmla="*/ 0 h 298"/>
              <a:gd name="T2" fmla="*/ 2147483647 w 297"/>
              <a:gd name="T3" fmla="*/ 2147483647 h 298"/>
              <a:gd name="T4" fmla="*/ 0 w 297"/>
              <a:gd name="T5" fmla="*/ 2147483647 h 298"/>
              <a:gd name="T6" fmla="*/ 0 w 297"/>
              <a:gd name="T7" fmla="*/ 0 h 2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 h="298">
                <a:moveTo>
                  <a:pt x="0" y="0"/>
                </a:moveTo>
                <a:lnTo>
                  <a:pt x="297" y="148"/>
                </a:lnTo>
                <a:lnTo>
                  <a:pt x="0" y="298"/>
                </a:lnTo>
                <a:lnTo>
                  <a:pt x="0" y="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10"/>
          <p:cNvSpPr>
            <a:spLocks/>
          </p:cNvSpPr>
          <p:nvPr/>
        </p:nvSpPr>
        <p:spPr bwMode="auto">
          <a:xfrm>
            <a:off x="7948205" y="5961062"/>
            <a:ext cx="331787" cy="334963"/>
          </a:xfrm>
          <a:custGeom>
            <a:avLst/>
            <a:gdLst>
              <a:gd name="T0" fmla="*/ 2147483647 w 419"/>
              <a:gd name="T1" fmla="*/ 2147483647 h 422"/>
              <a:gd name="T2" fmla="*/ 2147483647 w 419"/>
              <a:gd name="T3" fmla="*/ 2147483647 h 422"/>
              <a:gd name="T4" fmla="*/ 2147483647 w 419"/>
              <a:gd name="T5" fmla="*/ 2147483647 h 422"/>
              <a:gd name="T6" fmla="*/ 2147483647 w 419"/>
              <a:gd name="T7" fmla="*/ 2147483647 h 422"/>
              <a:gd name="T8" fmla="*/ 0 w 419"/>
              <a:gd name="T9" fmla="*/ 0 h 422"/>
              <a:gd name="T10" fmla="*/ 0 w 419"/>
              <a:gd name="T11" fmla="*/ 2147483647 h 422"/>
              <a:gd name="T12" fmla="*/ 2147483647 w 419"/>
              <a:gd name="T13" fmla="*/ 2147483647 h 422"/>
              <a:gd name="T14" fmla="*/ 0 w 419"/>
              <a:gd name="T15" fmla="*/ 0 h 422"/>
              <a:gd name="T16" fmla="*/ 2147483647 w 419"/>
              <a:gd name="T17" fmla="*/ 2147483647 h 4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9" h="422">
                <a:moveTo>
                  <a:pt x="76" y="123"/>
                </a:moveTo>
                <a:lnTo>
                  <a:pt x="251" y="210"/>
                </a:lnTo>
                <a:lnTo>
                  <a:pt x="76" y="298"/>
                </a:lnTo>
                <a:lnTo>
                  <a:pt x="76" y="123"/>
                </a:lnTo>
                <a:lnTo>
                  <a:pt x="0" y="0"/>
                </a:lnTo>
                <a:lnTo>
                  <a:pt x="0" y="422"/>
                </a:lnTo>
                <a:lnTo>
                  <a:pt x="419" y="210"/>
                </a:lnTo>
                <a:lnTo>
                  <a:pt x="0" y="0"/>
                </a:lnTo>
                <a:lnTo>
                  <a:pt x="76" y="123"/>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 name="Rectangle 11"/>
          <p:cNvSpPr>
            <a:spLocks noChangeArrowheads="1"/>
          </p:cNvSpPr>
          <p:nvPr/>
        </p:nvSpPr>
        <p:spPr bwMode="auto">
          <a:xfrm>
            <a:off x="2106205" y="1189037"/>
            <a:ext cx="2190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Aft>
                <a:spcPct val="30000"/>
              </a:spcAft>
            </a:pPr>
            <a:r>
              <a:rPr lang="en-US" sz="3100">
                <a:solidFill>
                  <a:srgbClr val="000000"/>
                </a:solidFill>
              </a:rPr>
              <a:t>p</a:t>
            </a:r>
            <a:endParaRPr lang="en-US" sz="2600"/>
          </a:p>
        </p:txBody>
      </p:sp>
      <p:sp>
        <p:nvSpPr>
          <p:cNvPr id="19" name="Rectangle 12"/>
          <p:cNvSpPr>
            <a:spLocks noChangeArrowheads="1"/>
          </p:cNvSpPr>
          <p:nvPr/>
        </p:nvSpPr>
        <p:spPr bwMode="auto">
          <a:xfrm>
            <a:off x="1818867" y="1046162"/>
            <a:ext cx="28733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Aft>
                <a:spcPct val="30000"/>
              </a:spcAft>
            </a:pPr>
            <a:r>
              <a:rPr lang="en-US" sz="3700">
                <a:solidFill>
                  <a:srgbClr val="000000"/>
                </a:solidFill>
                <a:latin typeface="Symbol" pitchFamily="18" charset="2"/>
              </a:rPr>
              <a:t>D</a:t>
            </a:r>
            <a:endParaRPr lang="en-US" sz="2600"/>
          </a:p>
        </p:txBody>
      </p:sp>
      <p:sp>
        <p:nvSpPr>
          <p:cNvPr id="20" name="Rectangle 13"/>
          <p:cNvSpPr>
            <a:spLocks noChangeArrowheads="1"/>
          </p:cNvSpPr>
          <p:nvPr/>
        </p:nvSpPr>
        <p:spPr bwMode="auto">
          <a:xfrm>
            <a:off x="8440330" y="5940425"/>
            <a:ext cx="261937"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Aft>
                <a:spcPct val="30000"/>
              </a:spcAft>
            </a:pPr>
            <a:r>
              <a:rPr lang="en-US" sz="3100" b="1" dirty="0">
                <a:solidFill>
                  <a:srgbClr val="000000"/>
                </a:solidFill>
              </a:rPr>
              <a:t>V</a:t>
            </a:r>
            <a:endParaRPr lang="en-US" sz="2600" dirty="0"/>
          </a:p>
        </p:txBody>
      </p:sp>
      <p:sp>
        <p:nvSpPr>
          <p:cNvPr id="21" name="Oval 14"/>
          <p:cNvSpPr>
            <a:spLocks noChangeArrowheads="1"/>
          </p:cNvSpPr>
          <p:nvPr/>
        </p:nvSpPr>
        <p:spPr bwMode="auto">
          <a:xfrm>
            <a:off x="8521292" y="5895975"/>
            <a:ext cx="76200" cy="74612"/>
          </a:xfrm>
          <a:prstGeom prst="ellipse">
            <a:avLst/>
          </a:prstGeom>
          <a:solidFill>
            <a:srgbClr val="000000"/>
          </a:solidFill>
          <a:ln w="0">
            <a:solidFill>
              <a:srgbClr val="000000"/>
            </a:solidFill>
            <a:round/>
            <a:headEnd/>
            <a:tailEnd/>
          </a:ln>
        </p:spPr>
        <p:txBody>
          <a:bodyPr/>
          <a:lstStyle/>
          <a:p>
            <a:endParaRPr lang="de-DE"/>
          </a:p>
        </p:txBody>
      </p:sp>
      <p:sp>
        <p:nvSpPr>
          <p:cNvPr id="22" name="Rectangle 27"/>
          <p:cNvSpPr>
            <a:spLocks noChangeArrowheads="1"/>
          </p:cNvSpPr>
          <p:nvPr/>
        </p:nvSpPr>
        <p:spPr bwMode="auto">
          <a:xfrm>
            <a:off x="4946242" y="1179512"/>
            <a:ext cx="4438650" cy="91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sz="2000" dirty="0"/>
              <a:t>The fan curve is </a:t>
            </a:r>
            <a:r>
              <a:rPr lang="en-US" sz="2000" dirty="0" smtClean="0"/>
              <a:t>a </a:t>
            </a:r>
            <a:r>
              <a:rPr lang="en-US" sz="2000" dirty="0"/>
              <a:t>result of the fan geometry, at a given </a:t>
            </a:r>
            <a:r>
              <a:rPr lang="en-US" sz="2000" b="1" dirty="0">
                <a:solidFill>
                  <a:srgbClr val="FF0000"/>
                </a:solidFill>
              </a:rPr>
              <a:t>gas density</a:t>
            </a:r>
            <a:r>
              <a:rPr lang="en-US" sz="2000" dirty="0">
                <a:solidFill>
                  <a:srgbClr val="FF0000"/>
                </a:solidFill>
              </a:rPr>
              <a:t> </a:t>
            </a:r>
            <a:r>
              <a:rPr lang="en-US" sz="2000" dirty="0"/>
              <a:t>and fan speed</a:t>
            </a:r>
          </a:p>
        </p:txBody>
      </p:sp>
      <p:sp>
        <p:nvSpPr>
          <p:cNvPr id="23" name="Rectangle 32"/>
          <p:cNvSpPr>
            <a:spLocks noChangeArrowheads="1"/>
          </p:cNvSpPr>
          <p:nvPr/>
        </p:nvSpPr>
        <p:spPr bwMode="auto">
          <a:xfrm>
            <a:off x="5565367" y="3181350"/>
            <a:ext cx="1136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GB" sz="1600">
                <a:solidFill>
                  <a:srgbClr val="000000"/>
                </a:solidFill>
              </a:rPr>
              <a:t>Design point</a:t>
            </a:r>
            <a:endParaRPr lang="en-GB"/>
          </a:p>
        </p:txBody>
      </p:sp>
      <p:sp>
        <p:nvSpPr>
          <p:cNvPr id="24" name="Freeform 5"/>
          <p:cNvSpPr>
            <a:spLocks/>
          </p:cNvSpPr>
          <p:nvPr/>
        </p:nvSpPr>
        <p:spPr bwMode="auto">
          <a:xfrm>
            <a:off x="1922055" y="3405187"/>
            <a:ext cx="4664075" cy="2714625"/>
          </a:xfrm>
          <a:custGeom>
            <a:avLst/>
            <a:gdLst>
              <a:gd name="T0" fmla="*/ 2147483647 w 5876"/>
              <a:gd name="T1" fmla="*/ 2147483647 h 3421"/>
              <a:gd name="T2" fmla="*/ 2147483647 w 5876"/>
              <a:gd name="T3" fmla="*/ 2147483647 h 3421"/>
              <a:gd name="T4" fmla="*/ 2147483647 w 5876"/>
              <a:gd name="T5" fmla="*/ 2147483647 h 3421"/>
              <a:gd name="T6" fmla="*/ 2147483647 w 5876"/>
              <a:gd name="T7" fmla="*/ 2147483647 h 3421"/>
              <a:gd name="T8" fmla="*/ 2147483647 w 5876"/>
              <a:gd name="T9" fmla="*/ 2147483647 h 3421"/>
              <a:gd name="T10" fmla="*/ 2147483647 w 5876"/>
              <a:gd name="T11" fmla="*/ 2147483647 h 3421"/>
              <a:gd name="T12" fmla="*/ 2147483647 w 5876"/>
              <a:gd name="T13" fmla="*/ 2147483647 h 3421"/>
              <a:gd name="T14" fmla="*/ 2147483647 w 5876"/>
              <a:gd name="T15" fmla="*/ 2147483647 h 3421"/>
              <a:gd name="T16" fmla="*/ 2147483647 w 5876"/>
              <a:gd name="T17" fmla="*/ 2147483647 h 3421"/>
              <a:gd name="T18" fmla="*/ 2147483647 w 5876"/>
              <a:gd name="T19" fmla="*/ 2147483647 h 3421"/>
              <a:gd name="T20" fmla="*/ 2147483647 w 5876"/>
              <a:gd name="T21" fmla="*/ 2147483647 h 3421"/>
              <a:gd name="T22" fmla="*/ 2147483647 w 5876"/>
              <a:gd name="T23" fmla="*/ 2147483647 h 3421"/>
              <a:gd name="T24" fmla="*/ 2147483647 w 5876"/>
              <a:gd name="T25" fmla="*/ 2147483647 h 3421"/>
              <a:gd name="T26" fmla="*/ 2147483647 w 5876"/>
              <a:gd name="T27" fmla="*/ 2147483647 h 3421"/>
              <a:gd name="T28" fmla="*/ 2147483647 w 5876"/>
              <a:gd name="T29" fmla="*/ 2147483647 h 3421"/>
              <a:gd name="T30" fmla="*/ 2147483647 w 5876"/>
              <a:gd name="T31" fmla="*/ 2147483647 h 3421"/>
              <a:gd name="T32" fmla="*/ 2147483647 w 5876"/>
              <a:gd name="T33" fmla="*/ 2147483647 h 3421"/>
              <a:gd name="T34" fmla="*/ 2147483647 w 5876"/>
              <a:gd name="T35" fmla="*/ 2147483647 h 3421"/>
              <a:gd name="T36" fmla="*/ 2147483647 w 5876"/>
              <a:gd name="T37" fmla="*/ 2147483647 h 3421"/>
              <a:gd name="T38" fmla="*/ 2147483647 w 5876"/>
              <a:gd name="T39" fmla="*/ 2147483647 h 3421"/>
              <a:gd name="T40" fmla="*/ 2147483647 w 5876"/>
              <a:gd name="T41" fmla="*/ 2147483647 h 3421"/>
              <a:gd name="T42" fmla="*/ 2147483647 w 5876"/>
              <a:gd name="T43" fmla="*/ 2147483647 h 3421"/>
              <a:gd name="T44" fmla="*/ 2147483647 w 5876"/>
              <a:gd name="T45" fmla="*/ 2147483647 h 3421"/>
              <a:gd name="T46" fmla="*/ 2147483647 w 5876"/>
              <a:gd name="T47" fmla="*/ 2147483647 h 3421"/>
              <a:gd name="T48" fmla="*/ 2147483647 w 5876"/>
              <a:gd name="T49" fmla="*/ 2147483647 h 3421"/>
              <a:gd name="T50" fmla="*/ 2147483647 w 5876"/>
              <a:gd name="T51" fmla="*/ 2147483647 h 3421"/>
              <a:gd name="T52" fmla="*/ 2147483647 w 5876"/>
              <a:gd name="T53" fmla="*/ 2147483647 h 3421"/>
              <a:gd name="T54" fmla="*/ 2147483647 w 5876"/>
              <a:gd name="T55" fmla="*/ 2147483647 h 3421"/>
              <a:gd name="T56" fmla="*/ 2147483647 w 5876"/>
              <a:gd name="T57" fmla="*/ 2147483647 h 3421"/>
              <a:gd name="T58" fmla="*/ 2147483647 w 5876"/>
              <a:gd name="T59" fmla="*/ 2147483647 h 3421"/>
              <a:gd name="T60" fmla="*/ 2147483647 w 5876"/>
              <a:gd name="T61" fmla="*/ 2147483647 h 3421"/>
              <a:gd name="T62" fmla="*/ 2147483647 w 5876"/>
              <a:gd name="T63" fmla="*/ 2147483647 h 3421"/>
              <a:gd name="T64" fmla="*/ 2147483647 w 5876"/>
              <a:gd name="T65" fmla="*/ 2147483647 h 3421"/>
              <a:gd name="T66" fmla="*/ 2147483647 w 5876"/>
              <a:gd name="T67" fmla="*/ 2147483647 h 3421"/>
              <a:gd name="T68" fmla="*/ 2147483647 w 5876"/>
              <a:gd name="T69" fmla="*/ 2147483647 h 3421"/>
              <a:gd name="T70" fmla="*/ 2147483647 w 5876"/>
              <a:gd name="T71" fmla="*/ 2147483647 h 3421"/>
              <a:gd name="T72" fmla="*/ 2147483647 w 5876"/>
              <a:gd name="T73" fmla="*/ 2147483647 h 3421"/>
              <a:gd name="T74" fmla="*/ 2147483647 w 5876"/>
              <a:gd name="T75" fmla="*/ 2147483647 h 3421"/>
              <a:gd name="T76" fmla="*/ 2147483647 w 5876"/>
              <a:gd name="T77" fmla="*/ 2147483647 h 3421"/>
              <a:gd name="T78" fmla="*/ 2147483647 w 5876"/>
              <a:gd name="T79" fmla="*/ 2147483647 h 3421"/>
              <a:gd name="T80" fmla="*/ 2147483647 w 5876"/>
              <a:gd name="T81" fmla="*/ 2147483647 h 3421"/>
              <a:gd name="T82" fmla="*/ 2147483647 w 5876"/>
              <a:gd name="T83" fmla="*/ 2147483647 h 3421"/>
              <a:gd name="T84" fmla="*/ 2147483647 w 5876"/>
              <a:gd name="T85" fmla="*/ 2147483647 h 3421"/>
              <a:gd name="T86" fmla="*/ 2147483647 w 5876"/>
              <a:gd name="T87" fmla="*/ 2147483647 h 3421"/>
              <a:gd name="T88" fmla="*/ 2147483647 w 5876"/>
              <a:gd name="T89" fmla="*/ 2147483647 h 3421"/>
              <a:gd name="T90" fmla="*/ 2147483647 w 5876"/>
              <a:gd name="T91" fmla="*/ 2147483647 h 3421"/>
              <a:gd name="T92" fmla="*/ 2147483647 w 5876"/>
              <a:gd name="T93" fmla="*/ 2147483647 h 3421"/>
              <a:gd name="T94" fmla="*/ 2147483647 w 5876"/>
              <a:gd name="T95" fmla="*/ 2147483647 h 3421"/>
              <a:gd name="T96" fmla="*/ 2147483647 w 5876"/>
              <a:gd name="T97" fmla="*/ 2147483647 h 3421"/>
              <a:gd name="T98" fmla="*/ 2147483647 w 5876"/>
              <a:gd name="T99" fmla="*/ 2147483647 h 3421"/>
              <a:gd name="T100" fmla="*/ 2147483647 w 5876"/>
              <a:gd name="T101" fmla="*/ 2147483647 h 3421"/>
              <a:gd name="T102" fmla="*/ 2147483647 w 5876"/>
              <a:gd name="T103" fmla="*/ 2147483647 h 3421"/>
              <a:gd name="T104" fmla="*/ 2147483647 w 5876"/>
              <a:gd name="T105" fmla="*/ 0 h 3421"/>
              <a:gd name="T106" fmla="*/ 2147483647 w 5876"/>
              <a:gd name="T107" fmla="*/ 0 h 3421"/>
              <a:gd name="T108" fmla="*/ 2147483647 w 5876"/>
              <a:gd name="T109" fmla="*/ 0 h 3421"/>
              <a:gd name="T110" fmla="*/ 2147483647 w 5876"/>
              <a:gd name="T111" fmla="*/ 2147483647 h 3421"/>
              <a:gd name="T112" fmla="*/ 2147483647 w 5876"/>
              <a:gd name="T113" fmla="*/ 2147483647 h 3421"/>
              <a:gd name="T114" fmla="*/ 2147483647 w 5876"/>
              <a:gd name="T115" fmla="*/ 2147483647 h 3421"/>
              <a:gd name="T116" fmla="*/ 2147483647 w 5876"/>
              <a:gd name="T117" fmla="*/ 2147483647 h 3421"/>
              <a:gd name="T118" fmla="*/ 2147483647 w 5876"/>
              <a:gd name="T119" fmla="*/ 2147483647 h 3421"/>
              <a:gd name="T120" fmla="*/ 2147483647 w 5876"/>
              <a:gd name="T121" fmla="*/ 2147483647 h 3421"/>
              <a:gd name="T122" fmla="*/ 2147483647 w 5876"/>
              <a:gd name="T123" fmla="*/ 2147483647 h 3421"/>
              <a:gd name="T124" fmla="*/ 2147483647 w 5876"/>
              <a:gd name="T125" fmla="*/ 2147483647 h 3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876" h="3421">
                <a:moveTo>
                  <a:pt x="35" y="513"/>
                </a:moveTo>
                <a:lnTo>
                  <a:pt x="289" y="379"/>
                </a:lnTo>
                <a:lnTo>
                  <a:pt x="350" y="347"/>
                </a:lnTo>
                <a:lnTo>
                  <a:pt x="410" y="318"/>
                </a:lnTo>
                <a:lnTo>
                  <a:pt x="468" y="291"/>
                </a:lnTo>
                <a:lnTo>
                  <a:pt x="525" y="267"/>
                </a:lnTo>
                <a:lnTo>
                  <a:pt x="579" y="244"/>
                </a:lnTo>
                <a:lnTo>
                  <a:pt x="630" y="224"/>
                </a:lnTo>
                <a:lnTo>
                  <a:pt x="681" y="206"/>
                </a:lnTo>
                <a:lnTo>
                  <a:pt x="731" y="191"/>
                </a:lnTo>
                <a:lnTo>
                  <a:pt x="779" y="176"/>
                </a:lnTo>
                <a:lnTo>
                  <a:pt x="825" y="162"/>
                </a:lnTo>
                <a:lnTo>
                  <a:pt x="915" y="138"/>
                </a:lnTo>
                <a:lnTo>
                  <a:pt x="1001" y="118"/>
                </a:lnTo>
                <a:lnTo>
                  <a:pt x="1087" y="103"/>
                </a:lnTo>
                <a:lnTo>
                  <a:pt x="1171" y="89"/>
                </a:lnTo>
                <a:lnTo>
                  <a:pt x="1257" y="80"/>
                </a:lnTo>
                <a:lnTo>
                  <a:pt x="1347" y="75"/>
                </a:lnTo>
                <a:lnTo>
                  <a:pt x="1442" y="75"/>
                </a:lnTo>
                <a:lnTo>
                  <a:pt x="1634" y="80"/>
                </a:lnTo>
                <a:lnTo>
                  <a:pt x="1827" y="91"/>
                </a:lnTo>
                <a:lnTo>
                  <a:pt x="1921" y="98"/>
                </a:lnTo>
                <a:lnTo>
                  <a:pt x="2014" y="109"/>
                </a:lnTo>
                <a:lnTo>
                  <a:pt x="2107" y="123"/>
                </a:lnTo>
                <a:lnTo>
                  <a:pt x="2200" y="141"/>
                </a:lnTo>
                <a:lnTo>
                  <a:pt x="2295" y="163"/>
                </a:lnTo>
                <a:lnTo>
                  <a:pt x="2390" y="192"/>
                </a:lnTo>
                <a:lnTo>
                  <a:pt x="2490" y="229"/>
                </a:lnTo>
                <a:lnTo>
                  <a:pt x="2593" y="269"/>
                </a:lnTo>
                <a:lnTo>
                  <a:pt x="2691" y="311"/>
                </a:lnTo>
                <a:lnTo>
                  <a:pt x="2788" y="351"/>
                </a:lnTo>
                <a:lnTo>
                  <a:pt x="2877" y="391"/>
                </a:lnTo>
                <a:lnTo>
                  <a:pt x="2964" y="433"/>
                </a:lnTo>
                <a:lnTo>
                  <a:pt x="3047" y="475"/>
                </a:lnTo>
                <a:lnTo>
                  <a:pt x="3090" y="499"/>
                </a:lnTo>
                <a:lnTo>
                  <a:pt x="3132" y="526"/>
                </a:lnTo>
                <a:lnTo>
                  <a:pt x="3179" y="553"/>
                </a:lnTo>
                <a:lnTo>
                  <a:pt x="3224" y="584"/>
                </a:lnTo>
                <a:lnTo>
                  <a:pt x="3272" y="616"/>
                </a:lnTo>
                <a:lnTo>
                  <a:pt x="3322" y="650"/>
                </a:lnTo>
                <a:lnTo>
                  <a:pt x="3423" y="722"/>
                </a:lnTo>
                <a:lnTo>
                  <a:pt x="3530" y="800"/>
                </a:lnTo>
                <a:lnTo>
                  <a:pt x="3639" y="882"/>
                </a:lnTo>
                <a:lnTo>
                  <a:pt x="3753" y="966"/>
                </a:lnTo>
                <a:lnTo>
                  <a:pt x="3866" y="1054"/>
                </a:lnTo>
                <a:lnTo>
                  <a:pt x="3983" y="1149"/>
                </a:lnTo>
                <a:lnTo>
                  <a:pt x="4041" y="1200"/>
                </a:lnTo>
                <a:lnTo>
                  <a:pt x="4100" y="1251"/>
                </a:lnTo>
                <a:lnTo>
                  <a:pt x="4160" y="1305"/>
                </a:lnTo>
                <a:lnTo>
                  <a:pt x="4222" y="1362"/>
                </a:lnTo>
                <a:lnTo>
                  <a:pt x="4282" y="1420"/>
                </a:lnTo>
                <a:lnTo>
                  <a:pt x="4345" y="1480"/>
                </a:lnTo>
                <a:lnTo>
                  <a:pt x="4409" y="1544"/>
                </a:lnTo>
                <a:lnTo>
                  <a:pt x="4473" y="1611"/>
                </a:lnTo>
                <a:lnTo>
                  <a:pt x="4540" y="1681"/>
                </a:lnTo>
                <a:lnTo>
                  <a:pt x="4609" y="1752"/>
                </a:lnTo>
                <a:lnTo>
                  <a:pt x="4678" y="1829"/>
                </a:lnTo>
                <a:lnTo>
                  <a:pt x="4749" y="1907"/>
                </a:lnTo>
                <a:lnTo>
                  <a:pt x="4887" y="2068"/>
                </a:lnTo>
                <a:lnTo>
                  <a:pt x="4956" y="2153"/>
                </a:lnTo>
                <a:lnTo>
                  <a:pt x="5024" y="2239"/>
                </a:lnTo>
                <a:lnTo>
                  <a:pt x="5159" y="2416"/>
                </a:lnTo>
                <a:lnTo>
                  <a:pt x="5223" y="2504"/>
                </a:lnTo>
                <a:lnTo>
                  <a:pt x="5285" y="2593"/>
                </a:lnTo>
                <a:lnTo>
                  <a:pt x="5344" y="2680"/>
                </a:lnTo>
                <a:lnTo>
                  <a:pt x="5402" y="2764"/>
                </a:lnTo>
                <a:lnTo>
                  <a:pt x="5456" y="2846"/>
                </a:lnTo>
                <a:lnTo>
                  <a:pt x="5506" y="2921"/>
                </a:lnTo>
                <a:lnTo>
                  <a:pt x="5597" y="3064"/>
                </a:lnTo>
                <a:lnTo>
                  <a:pt x="5636" y="3129"/>
                </a:lnTo>
                <a:lnTo>
                  <a:pt x="5673" y="3191"/>
                </a:lnTo>
                <a:lnTo>
                  <a:pt x="5710" y="3250"/>
                </a:lnTo>
                <a:lnTo>
                  <a:pt x="5744" y="3308"/>
                </a:lnTo>
                <a:lnTo>
                  <a:pt x="5811" y="3421"/>
                </a:lnTo>
                <a:lnTo>
                  <a:pt x="5876" y="3383"/>
                </a:lnTo>
                <a:lnTo>
                  <a:pt x="5809" y="3270"/>
                </a:lnTo>
                <a:lnTo>
                  <a:pt x="5775" y="3212"/>
                </a:lnTo>
                <a:lnTo>
                  <a:pt x="5739" y="3152"/>
                </a:lnTo>
                <a:lnTo>
                  <a:pt x="5739" y="3150"/>
                </a:lnTo>
                <a:lnTo>
                  <a:pt x="5701" y="3089"/>
                </a:lnTo>
                <a:lnTo>
                  <a:pt x="5661" y="3023"/>
                </a:lnTo>
                <a:lnTo>
                  <a:pt x="5660" y="3023"/>
                </a:lnTo>
                <a:lnTo>
                  <a:pt x="5569" y="2881"/>
                </a:lnTo>
                <a:lnTo>
                  <a:pt x="5519" y="2805"/>
                </a:lnTo>
                <a:lnTo>
                  <a:pt x="5519" y="2803"/>
                </a:lnTo>
                <a:lnTo>
                  <a:pt x="5465" y="2722"/>
                </a:lnTo>
                <a:lnTo>
                  <a:pt x="5407" y="2637"/>
                </a:lnTo>
                <a:lnTo>
                  <a:pt x="5348" y="2550"/>
                </a:lnTo>
                <a:lnTo>
                  <a:pt x="5285" y="2461"/>
                </a:lnTo>
                <a:lnTo>
                  <a:pt x="5283" y="2461"/>
                </a:lnTo>
                <a:lnTo>
                  <a:pt x="5219" y="2372"/>
                </a:lnTo>
                <a:lnTo>
                  <a:pt x="5219" y="2371"/>
                </a:lnTo>
                <a:lnTo>
                  <a:pt x="5085" y="2193"/>
                </a:lnTo>
                <a:lnTo>
                  <a:pt x="5083" y="2192"/>
                </a:lnTo>
                <a:lnTo>
                  <a:pt x="5014" y="2105"/>
                </a:lnTo>
                <a:lnTo>
                  <a:pt x="4945" y="2020"/>
                </a:lnTo>
                <a:lnTo>
                  <a:pt x="4945" y="2018"/>
                </a:lnTo>
                <a:lnTo>
                  <a:pt x="4805" y="1856"/>
                </a:lnTo>
                <a:lnTo>
                  <a:pt x="4804" y="1856"/>
                </a:lnTo>
                <a:lnTo>
                  <a:pt x="4734" y="1778"/>
                </a:lnTo>
                <a:lnTo>
                  <a:pt x="4665" y="1702"/>
                </a:lnTo>
                <a:lnTo>
                  <a:pt x="4665" y="1700"/>
                </a:lnTo>
                <a:lnTo>
                  <a:pt x="4595" y="1629"/>
                </a:lnTo>
                <a:lnTo>
                  <a:pt x="4529" y="1558"/>
                </a:lnTo>
                <a:lnTo>
                  <a:pt x="4527" y="1558"/>
                </a:lnTo>
                <a:lnTo>
                  <a:pt x="4462" y="1492"/>
                </a:lnTo>
                <a:lnTo>
                  <a:pt x="4398" y="1427"/>
                </a:lnTo>
                <a:lnTo>
                  <a:pt x="4335" y="1366"/>
                </a:lnTo>
                <a:lnTo>
                  <a:pt x="4335" y="1365"/>
                </a:lnTo>
                <a:lnTo>
                  <a:pt x="4273" y="1307"/>
                </a:lnTo>
                <a:lnTo>
                  <a:pt x="4272" y="1307"/>
                </a:lnTo>
                <a:lnTo>
                  <a:pt x="4210" y="1250"/>
                </a:lnTo>
                <a:lnTo>
                  <a:pt x="4150" y="1196"/>
                </a:lnTo>
                <a:lnTo>
                  <a:pt x="4091" y="1143"/>
                </a:lnTo>
                <a:lnTo>
                  <a:pt x="4090" y="1142"/>
                </a:lnTo>
                <a:lnTo>
                  <a:pt x="4031" y="1092"/>
                </a:lnTo>
                <a:lnTo>
                  <a:pt x="3914" y="996"/>
                </a:lnTo>
                <a:lnTo>
                  <a:pt x="3912" y="995"/>
                </a:lnTo>
                <a:lnTo>
                  <a:pt x="3798" y="905"/>
                </a:lnTo>
                <a:lnTo>
                  <a:pt x="3685" y="821"/>
                </a:lnTo>
                <a:lnTo>
                  <a:pt x="3575" y="739"/>
                </a:lnTo>
                <a:lnTo>
                  <a:pt x="3468" y="662"/>
                </a:lnTo>
                <a:lnTo>
                  <a:pt x="3467" y="662"/>
                </a:lnTo>
                <a:lnTo>
                  <a:pt x="3365" y="589"/>
                </a:lnTo>
                <a:lnTo>
                  <a:pt x="3365" y="587"/>
                </a:lnTo>
                <a:lnTo>
                  <a:pt x="3315" y="553"/>
                </a:lnTo>
                <a:lnTo>
                  <a:pt x="3267" y="521"/>
                </a:lnTo>
                <a:lnTo>
                  <a:pt x="3266" y="521"/>
                </a:lnTo>
                <a:lnTo>
                  <a:pt x="3219" y="490"/>
                </a:lnTo>
                <a:lnTo>
                  <a:pt x="3173" y="462"/>
                </a:lnTo>
                <a:lnTo>
                  <a:pt x="3171" y="460"/>
                </a:lnTo>
                <a:lnTo>
                  <a:pt x="3127" y="434"/>
                </a:lnTo>
                <a:lnTo>
                  <a:pt x="3126" y="434"/>
                </a:lnTo>
                <a:lnTo>
                  <a:pt x="3082" y="410"/>
                </a:lnTo>
                <a:lnTo>
                  <a:pt x="3082" y="409"/>
                </a:lnTo>
                <a:lnTo>
                  <a:pt x="2998" y="365"/>
                </a:lnTo>
                <a:lnTo>
                  <a:pt x="2996" y="365"/>
                </a:lnTo>
                <a:lnTo>
                  <a:pt x="2910" y="323"/>
                </a:lnTo>
                <a:lnTo>
                  <a:pt x="2908" y="323"/>
                </a:lnTo>
                <a:lnTo>
                  <a:pt x="2818" y="283"/>
                </a:lnTo>
                <a:lnTo>
                  <a:pt x="2818" y="282"/>
                </a:lnTo>
                <a:lnTo>
                  <a:pt x="2721" y="240"/>
                </a:lnTo>
                <a:lnTo>
                  <a:pt x="2622" y="199"/>
                </a:lnTo>
                <a:lnTo>
                  <a:pt x="2620" y="199"/>
                </a:lnTo>
                <a:lnTo>
                  <a:pt x="2517" y="158"/>
                </a:lnTo>
                <a:lnTo>
                  <a:pt x="2516" y="158"/>
                </a:lnTo>
                <a:lnTo>
                  <a:pt x="2415" y="122"/>
                </a:lnTo>
                <a:lnTo>
                  <a:pt x="2414" y="121"/>
                </a:lnTo>
                <a:lnTo>
                  <a:pt x="2316" y="91"/>
                </a:lnTo>
                <a:lnTo>
                  <a:pt x="2313" y="91"/>
                </a:lnTo>
                <a:lnTo>
                  <a:pt x="2217" y="68"/>
                </a:lnTo>
                <a:lnTo>
                  <a:pt x="2215" y="68"/>
                </a:lnTo>
                <a:lnTo>
                  <a:pt x="2121" y="49"/>
                </a:lnTo>
                <a:lnTo>
                  <a:pt x="2118" y="48"/>
                </a:lnTo>
                <a:lnTo>
                  <a:pt x="2024" y="34"/>
                </a:lnTo>
                <a:lnTo>
                  <a:pt x="1930" y="23"/>
                </a:lnTo>
                <a:lnTo>
                  <a:pt x="1927" y="23"/>
                </a:lnTo>
                <a:lnTo>
                  <a:pt x="1832" y="15"/>
                </a:lnTo>
                <a:lnTo>
                  <a:pt x="1638" y="5"/>
                </a:lnTo>
                <a:lnTo>
                  <a:pt x="1637" y="5"/>
                </a:lnTo>
                <a:lnTo>
                  <a:pt x="1443" y="0"/>
                </a:lnTo>
                <a:lnTo>
                  <a:pt x="1344" y="0"/>
                </a:lnTo>
                <a:lnTo>
                  <a:pt x="1252" y="5"/>
                </a:lnTo>
                <a:lnTo>
                  <a:pt x="1250" y="5"/>
                </a:lnTo>
                <a:lnTo>
                  <a:pt x="1162" y="14"/>
                </a:lnTo>
                <a:lnTo>
                  <a:pt x="1160" y="14"/>
                </a:lnTo>
                <a:lnTo>
                  <a:pt x="1074" y="28"/>
                </a:lnTo>
                <a:lnTo>
                  <a:pt x="1073" y="29"/>
                </a:lnTo>
                <a:lnTo>
                  <a:pt x="986" y="45"/>
                </a:lnTo>
                <a:lnTo>
                  <a:pt x="985" y="45"/>
                </a:lnTo>
                <a:lnTo>
                  <a:pt x="897" y="65"/>
                </a:lnTo>
                <a:lnTo>
                  <a:pt x="896" y="65"/>
                </a:lnTo>
                <a:lnTo>
                  <a:pt x="805" y="89"/>
                </a:lnTo>
                <a:lnTo>
                  <a:pt x="757" y="103"/>
                </a:lnTo>
                <a:lnTo>
                  <a:pt x="756" y="103"/>
                </a:lnTo>
                <a:lnTo>
                  <a:pt x="708" y="118"/>
                </a:lnTo>
                <a:lnTo>
                  <a:pt x="658" y="135"/>
                </a:lnTo>
                <a:lnTo>
                  <a:pt x="657" y="136"/>
                </a:lnTo>
                <a:lnTo>
                  <a:pt x="605" y="153"/>
                </a:lnTo>
                <a:lnTo>
                  <a:pt x="604" y="153"/>
                </a:lnTo>
                <a:lnTo>
                  <a:pt x="551" y="174"/>
                </a:lnTo>
                <a:lnTo>
                  <a:pt x="496" y="196"/>
                </a:lnTo>
                <a:lnTo>
                  <a:pt x="494" y="197"/>
                </a:lnTo>
                <a:lnTo>
                  <a:pt x="438" y="223"/>
                </a:lnTo>
                <a:lnTo>
                  <a:pt x="437" y="223"/>
                </a:lnTo>
                <a:lnTo>
                  <a:pt x="377" y="250"/>
                </a:lnTo>
                <a:lnTo>
                  <a:pt x="317" y="279"/>
                </a:lnTo>
                <a:lnTo>
                  <a:pt x="316" y="279"/>
                </a:lnTo>
                <a:lnTo>
                  <a:pt x="254" y="311"/>
                </a:lnTo>
                <a:lnTo>
                  <a:pt x="0" y="445"/>
                </a:lnTo>
                <a:lnTo>
                  <a:pt x="35" y="513"/>
                </a:lnTo>
                <a:close/>
              </a:path>
            </a:pathLst>
          </a:custGeom>
          <a:solidFill>
            <a:srgbClr val="FF0000"/>
          </a:solidFill>
          <a:ln>
            <a:solidFill>
              <a:srgbClr val="FF0000"/>
            </a:solidFill>
          </a:ln>
        </p:spPr>
        <p:txBody>
          <a:bodyPr/>
          <a:lstStyle/>
          <a:p>
            <a:endParaRPr lang="en-US"/>
          </a:p>
        </p:txBody>
      </p:sp>
      <p:sp>
        <p:nvSpPr>
          <p:cNvPr id="25" name="Line 16"/>
          <p:cNvSpPr>
            <a:spLocks noChangeShapeType="1"/>
          </p:cNvSpPr>
          <p:nvPr/>
        </p:nvSpPr>
        <p:spPr bwMode="auto">
          <a:xfrm flipV="1">
            <a:off x="4504917" y="3330575"/>
            <a:ext cx="1060450" cy="512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18"/>
          <p:cNvSpPr txBox="1">
            <a:spLocks noChangeArrowheads="1"/>
          </p:cNvSpPr>
          <p:nvPr/>
        </p:nvSpPr>
        <p:spPr bwMode="auto">
          <a:xfrm>
            <a:off x="2291942" y="2930525"/>
            <a:ext cx="22082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de-CH" sz="2000" dirty="0">
                <a:solidFill>
                  <a:srgbClr val="FF0000"/>
                </a:solidFill>
              </a:rPr>
              <a:t>Fan </a:t>
            </a:r>
            <a:r>
              <a:rPr lang="de-CH" sz="2000" dirty="0" err="1">
                <a:solidFill>
                  <a:srgbClr val="FF0000"/>
                </a:solidFill>
              </a:rPr>
              <a:t>characteristic</a:t>
            </a:r>
            <a:endParaRPr lang="en-US" sz="2000" dirty="0">
              <a:solidFill>
                <a:srgbClr val="FF0000"/>
              </a:solidFill>
            </a:endParaRPr>
          </a:p>
        </p:txBody>
      </p:sp>
      <p:sp>
        <p:nvSpPr>
          <p:cNvPr id="27" name="Text Box 22"/>
          <p:cNvSpPr txBox="1">
            <a:spLocks noChangeArrowheads="1"/>
          </p:cNvSpPr>
          <p:nvPr/>
        </p:nvSpPr>
        <p:spPr bwMode="auto">
          <a:xfrm>
            <a:off x="4335055" y="6156325"/>
            <a:ext cx="473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de-CH" sz="2000" b="1">
                <a:solidFill>
                  <a:srgbClr val="00FF00"/>
                </a:solidFill>
              </a:rPr>
              <a:t>V</a:t>
            </a:r>
            <a:r>
              <a:rPr lang="de-CH" sz="2000" b="1" baseline="-25000">
                <a:solidFill>
                  <a:srgbClr val="00FF00"/>
                </a:solidFill>
              </a:rPr>
              <a:t>D</a:t>
            </a:r>
            <a:endParaRPr lang="en-GB" sz="2000" b="1" baseline="-25000">
              <a:solidFill>
                <a:srgbClr val="00FF00"/>
              </a:solidFill>
            </a:endParaRPr>
          </a:p>
        </p:txBody>
      </p:sp>
      <p:sp>
        <p:nvSpPr>
          <p:cNvPr id="28" name="Oval 34"/>
          <p:cNvSpPr>
            <a:spLocks noChangeArrowheads="1"/>
          </p:cNvSpPr>
          <p:nvPr/>
        </p:nvSpPr>
        <p:spPr bwMode="auto">
          <a:xfrm>
            <a:off x="4396967" y="3751262"/>
            <a:ext cx="215900" cy="203200"/>
          </a:xfrm>
          <a:prstGeom prst="ellipse">
            <a:avLst/>
          </a:prstGeom>
          <a:solidFill>
            <a:srgbClr val="00FF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de-DE"/>
          </a:p>
        </p:txBody>
      </p:sp>
      <p:sp>
        <p:nvSpPr>
          <p:cNvPr id="29" name="Rectangle 55"/>
          <p:cNvSpPr>
            <a:spLocks noChangeArrowheads="1"/>
          </p:cNvSpPr>
          <p:nvPr/>
        </p:nvSpPr>
        <p:spPr bwMode="auto">
          <a:xfrm>
            <a:off x="4952592" y="2043112"/>
            <a:ext cx="443865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sz="2000" dirty="0" err="1">
                <a:solidFill>
                  <a:srgbClr val="FF0000"/>
                </a:solidFill>
                <a:latin typeface="Symbol" pitchFamily="18" charset="2"/>
                <a:cs typeface="Symath" pitchFamily="2" charset="0"/>
              </a:rPr>
              <a:t>r</a:t>
            </a:r>
            <a:r>
              <a:rPr lang="en-US" sz="2000" baseline="-25000" dirty="0" err="1">
                <a:solidFill>
                  <a:srgbClr val="FF0000"/>
                </a:solidFill>
              </a:rPr>
              <a:t>reference</a:t>
            </a:r>
            <a:r>
              <a:rPr lang="en-US" sz="2000" dirty="0">
                <a:solidFill>
                  <a:schemeClr val="accent1"/>
                </a:solidFill>
              </a:rPr>
              <a:t> </a:t>
            </a:r>
            <a:r>
              <a:rPr lang="en-US" sz="2000" dirty="0">
                <a:solidFill>
                  <a:srgbClr val="FF0000"/>
                </a:solidFill>
              </a:rPr>
              <a:t>≠ </a:t>
            </a:r>
            <a:r>
              <a:rPr lang="en-US" sz="2000" dirty="0" err="1">
                <a:solidFill>
                  <a:srgbClr val="FF0000"/>
                </a:solidFill>
                <a:latin typeface="Symbol" pitchFamily="18" charset="2"/>
                <a:cs typeface="Symath" pitchFamily="2" charset="0"/>
              </a:rPr>
              <a:t>r</a:t>
            </a:r>
            <a:r>
              <a:rPr lang="en-US" sz="2000" baseline="-25000" dirty="0" err="1">
                <a:solidFill>
                  <a:srgbClr val="FF0000"/>
                </a:solidFill>
              </a:rPr>
              <a:t>actual</a:t>
            </a:r>
            <a:endParaRPr lang="en-US" sz="2000" dirty="0">
              <a:solidFill>
                <a:srgbClr val="FF0000"/>
              </a:solidFill>
            </a:endParaRPr>
          </a:p>
        </p:txBody>
      </p:sp>
      <p:sp>
        <p:nvSpPr>
          <p:cNvPr id="30" name="AutoShape 64"/>
          <p:cNvSpPr>
            <a:spLocks noChangeArrowheads="1"/>
          </p:cNvSpPr>
          <p:nvPr/>
        </p:nvSpPr>
        <p:spPr bwMode="auto">
          <a:xfrm rot="5400000">
            <a:off x="4202936" y="4156687"/>
            <a:ext cx="591261" cy="3429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2"/>
          </a:solidFill>
          <a:ln>
            <a:noFill/>
          </a:ln>
          <a:effectLst/>
        </p:spPr>
        <p:txBody>
          <a:bodyPr wrap="none" anchor="ctr"/>
          <a:lstStyle/>
          <a:p>
            <a:endParaRPr lang="en-US"/>
          </a:p>
        </p:txBody>
      </p:sp>
      <p:grpSp>
        <p:nvGrpSpPr>
          <p:cNvPr id="31" name="Group 30"/>
          <p:cNvGrpSpPr>
            <a:grpSpLocks/>
          </p:cNvGrpSpPr>
          <p:nvPr/>
        </p:nvGrpSpPr>
        <p:grpSpPr bwMode="auto">
          <a:xfrm>
            <a:off x="4525555" y="3597275"/>
            <a:ext cx="3914775" cy="709612"/>
            <a:chOff x="4837112" y="3475039"/>
            <a:chExt cx="3914773" cy="709613"/>
          </a:xfrm>
        </p:grpSpPr>
        <p:sp>
          <p:nvSpPr>
            <p:cNvPr id="32" name="Rectangle 63"/>
            <p:cNvSpPr>
              <a:spLocks noChangeArrowheads="1"/>
            </p:cNvSpPr>
            <p:nvPr/>
          </p:nvSpPr>
          <p:spPr bwMode="auto">
            <a:xfrm>
              <a:off x="6296024" y="3475039"/>
              <a:ext cx="2455861" cy="4921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lgn="ctr">
                <a:lnSpc>
                  <a:spcPct val="100000"/>
                </a:lnSpc>
                <a:spcBef>
                  <a:spcPct val="0"/>
                </a:spcBef>
                <a:spcAft>
                  <a:spcPct val="0"/>
                </a:spcAft>
                <a:buClrTx/>
                <a:buSzTx/>
              </a:pPr>
              <a:r>
                <a:rPr lang="en-US" sz="1600" dirty="0" err="1">
                  <a:solidFill>
                    <a:srgbClr val="FF0000"/>
                  </a:solidFill>
                  <a:latin typeface="Symbol" pitchFamily="18" charset="2"/>
                  <a:cs typeface="Symath" pitchFamily="2" charset="0"/>
                </a:rPr>
                <a:t>r</a:t>
              </a:r>
              <a:r>
                <a:rPr lang="en-US" sz="1600" baseline="-25000" dirty="0" err="1">
                  <a:solidFill>
                    <a:srgbClr val="FF0000"/>
                  </a:solidFill>
                </a:rPr>
                <a:t>actual</a:t>
              </a:r>
              <a:r>
                <a:rPr lang="en-GB" sz="1600" b="1" dirty="0">
                  <a:solidFill>
                    <a:srgbClr val="FF0000"/>
                  </a:solidFill>
                </a:rPr>
                <a:t> &lt; </a:t>
              </a:r>
              <a:r>
                <a:rPr lang="en-US" sz="1600" dirty="0" err="1">
                  <a:solidFill>
                    <a:srgbClr val="FF0000"/>
                  </a:solidFill>
                  <a:latin typeface="Symbol" pitchFamily="18" charset="2"/>
                  <a:cs typeface="Symath" pitchFamily="2" charset="0"/>
                </a:rPr>
                <a:t>r</a:t>
              </a:r>
              <a:r>
                <a:rPr lang="en-US" sz="1600" baseline="-25000" dirty="0" err="1">
                  <a:solidFill>
                    <a:srgbClr val="FF0000"/>
                  </a:solidFill>
                </a:rPr>
                <a:t>reference</a:t>
              </a:r>
              <a:r>
                <a:rPr lang="en-GB" sz="1600" b="1" dirty="0">
                  <a:solidFill>
                    <a:srgbClr val="FF0000"/>
                  </a:solidFill>
                </a:rPr>
                <a:t/>
              </a:r>
              <a:br>
                <a:rPr lang="en-GB" sz="1600" b="1" dirty="0">
                  <a:solidFill>
                    <a:srgbClr val="FF0000"/>
                  </a:solidFill>
                </a:rPr>
              </a:br>
              <a:r>
                <a:rPr lang="en-GB" sz="1600" b="1" dirty="0">
                  <a:solidFill>
                    <a:srgbClr val="FF0000"/>
                  </a:solidFill>
                  <a:sym typeface="Wingdings" pitchFamily="2" charset="2"/>
                </a:rPr>
                <a:t> fan capacity reduction</a:t>
              </a:r>
              <a:endParaRPr lang="en-GB" sz="1600" b="1" dirty="0">
                <a:solidFill>
                  <a:srgbClr val="FF0000"/>
                </a:solidFill>
              </a:endParaRPr>
            </a:p>
          </p:txBody>
        </p:sp>
        <p:sp>
          <p:nvSpPr>
            <p:cNvPr id="33" name="Line 65"/>
            <p:cNvSpPr>
              <a:spLocks noChangeShapeType="1"/>
            </p:cNvSpPr>
            <p:nvPr/>
          </p:nvSpPr>
          <p:spPr bwMode="auto">
            <a:xfrm flipV="1">
              <a:off x="4837112" y="3770314"/>
              <a:ext cx="1311274" cy="4143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 name="Freeform 79"/>
          <p:cNvSpPr>
            <a:spLocks noChangeAspect="1"/>
          </p:cNvSpPr>
          <p:nvPr/>
        </p:nvSpPr>
        <p:spPr bwMode="auto">
          <a:xfrm>
            <a:off x="1944280" y="4379912"/>
            <a:ext cx="4048125" cy="1743075"/>
          </a:xfrm>
          <a:custGeom>
            <a:avLst/>
            <a:gdLst>
              <a:gd name="T0" fmla="*/ 2147483647 w 4561"/>
              <a:gd name="T1" fmla="*/ 2147483647 h 1964"/>
              <a:gd name="T2" fmla="*/ 2147483647 w 4561"/>
              <a:gd name="T3" fmla="*/ 2147483647 h 1964"/>
              <a:gd name="T4" fmla="*/ 2147483647 w 4561"/>
              <a:gd name="T5" fmla="*/ 2147483647 h 1964"/>
              <a:gd name="T6" fmla="*/ 2147483647 w 4561"/>
              <a:gd name="T7" fmla="*/ 2147483647 h 1964"/>
              <a:gd name="T8" fmla="*/ 2147483647 w 4561"/>
              <a:gd name="T9" fmla="*/ 2147483647 h 1964"/>
              <a:gd name="T10" fmla="*/ 2147483647 w 4561"/>
              <a:gd name="T11" fmla="*/ 2147483647 h 1964"/>
              <a:gd name="T12" fmla="*/ 2147483647 w 4561"/>
              <a:gd name="T13" fmla="*/ 2147483647 h 1964"/>
              <a:gd name="T14" fmla="*/ 2147483647 w 4561"/>
              <a:gd name="T15" fmla="*/ 2147483647 h 1964"/>
              <a:gd name="T16" fmla="*/ 2147483647 w 4561"/>
              <a:gd name="T17" fmla="*/ 2147483647 h 1964"/>
              <a:gd name="T18" fmla="*/ 2147483647 w 4561"/>
              <a:gd name="T19" fmla="*/ 2147483647 h 1964"/>
              <a:gd name="T20" fmla="*/ 2147483647 w 4561"/>
              <a:gd name="T21" fmla="*/ 2147483647 h 1964"/>
              <a:gd name="T22" fmla="*/ 2147483647 w 4561"/>
              <a:gd name="T23" fmla="*/ 2147483647 h 1964"/>
              <a:gd name="T24" fmla="*/ 2147483647 w 4561"/>
              <a:gd name="T25" fmla="*/ 2147483647 h 1964"/>
              <a:gd name="T26" fmla="*/ 2147483647 w 4561"/>
              <a:gd name="T27" fmla="*/ 2147483647 h 1964"/>
              <a:gd name="T28" fmla="*/ 2147483647 w 4561"/>
              <a:gd name="T29" fmla="*/ 2147483647 h 1964"/>
              <a:gd name="T30" fmla="*/ 2147483647 w 4561"/>
              <a:gd name="T31" fmla="*/ 2147483647 h 1964"/>
              <a:gd name="T32" fmla="*/ 2147483647 w 4561"/>
              <a:gd name="T33" fmla="*/ 2147483647 h 1964"/>
              <a:gd name="T34" fmla="*/ 2147483647 w 4561"/>
              <a:gd name="T35" fmla="*/ 2147483647 h 1964"/>
              <a:gd name="T36" fmla="*/ 2147483647 w 4561"/>
              <a:gd name="T37" fmla="*/ 2147483647 h 1964"/>
              <a:gd name="T38" fmla="*/ 2147483647 w 4561"/>
              <a:gd name="T39" fmla="*/ 2147483647 h 1964"/>
              <a:gd name="T40" fmla="*/ 2147483647 w 4561"/>
              <a:gd name="T41" fmla="*/ 2147483647 h 1964"/>
              <a:gd name="T42" fmla="*/ 2147483647 w 4561"/>
              <a:gd name="T43" fmla="*/ 2147483647 h 1964"/>
              <a:gd name="T44" fmla="*/ 2147483647 w 4561"/>
              <a:gd name="T45" fmla="*/ 2147483647 h 1964"/>
              <a:gd name="T46" fmla="*/ 2147483647 w 4561"/>
              <a:gd name="T47" fmla="*/ 2147483647 h 1964"/>
              <a:gd name="T48" fmla="*/ 2147483647 w 4561"/>
              <a:gd name="T49" fmla="*/ 2147483647 h 1964"/>
              <a:gd name="T50" fmla="*/ 2147483647 w 4561"/>
              <a:gd name="T51" fmla="*/ 2147483647 h 1964"/>
              <a:gd name="T52" fmla="*/ 2147483647 w 4561"/>
              <a:gd name="T53" fmla="*/ 2147483647 h 1964"/>
              <a:gd name="T54" fmla="*/ 2147483647 w 4561"/>
              <a:gd name="T55" fmla="*/ 2147483647 h 1964"/>
              <a:gd name="T56" fmla="*/ 2147483647 w 4561"/>
              <a:gd name="T57" fmla="*/ 2147483647 h 1964"/>
              <a:gd name="T58" fmla="*/ 2147483647 w 4561"/>
              <a:gd name="T59" fmla="*/ 2147483647 h 1964"/>
              <a:gd name="T60" fmla="*/ 2147483647 w 4561"/>
              <a:gd name="T61" fmla="*/ 2147483647 h 1964"/>
              <a:gd name="T62" fmla="*/ 2147483647 w 4561"/>
              <a:gd name="T63" fmla="*/ 2147483647 h 1964"/>
              <a:gd name="T64" fmla="*/ 2147483647 w 4561"/>
              <a:gd name="T65" fmla="*/ 2147483647 h 1964"/>
              <a:gd name="T66" fmla="*/ 2147483647 w 4561"/>
              <a:gd name="T67" fmla="*/ 2147483647 h 1964"/>
              <a:gd name="T68" fmla="*/ 2147483647 w 4561"/>
              <a:gd name="T69" fmla="*/ 2147483647 h 1964"/>
              <a:gd name="T70" fmla="*/ 2147483647 w 4561"/>
              <a:gd name="T71" fmla="*/ 2147483647 h 1964"/>
              <a:gd name="T72" fmla="*/ 2147483647 w 4561"/>
              <a:gd name="T73" fmla="*/ 2147483647 h 1964"/>
              <a:gd name="T74" fmla="*/ 2147483647 w 4561"/>
              <a:gd name="T75" fmla="*/ 2147483647 h 1964"/>
              <a:gd name="T76" fmla="*/ 2147483647 w 4561"/>
              <a:gd name="T77" fmla="*/ 2147483647 h 1964"/>
              <a:gd name="T78" fmla="*/ 2147483647 w 4561"/>
              <a:gd name="T79" fmla="*/ 2147483647 h 1964"/>
              <a:gd name="T80" fmla="*/ 2147483647 w 4561"/>
              <a:gd name="T81" fmla="*/ 2147483647 h 1964"/>
              <a:gd name="T82" fmla="*/ 2147483647 w 4561"/>
              <a:gd name="T83" fmla="*/ 2147483647 h 1964"/>
              <a:gd name="T84" fmla="*/ 2147483647 w 4561"/>
              <a:gd name="T85" fmla="*/ 2147483647 h 19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61" h="1964">
                <a:moveTo>
                  <a:pt x="8" y="254"/>
                </a:moveTo>
                <a:lnTo>
                  <a:pt x="5" y="255"/>
                </a:lnTo>
                <a:lnTo>
                  <a:pt x="3" y="258"/>
                </a:lnTo>
                <a:lnTo>
                  <a:pt x="0" y="263"/>
                </a:lnTo>
                <a:lnTo>
                  <a:pt x="0" y="267"/>
                </a:lnTo>
                <a:lnTo>
                  <a:pt x="2" y="271"/>
                </a:lnTo>
                <a:lnTo>
                  <a:pt x="3" y="273"/>
                </a:lnTo>
                <a:lnTo>
                  <a:pt x="5" y="276"/>
                </a:lnTo>
                <a:lnTo>
                  <a:pt x="10" y="278"/>
                </a:lnTo>
                <a:lnTo>
                  <a:pt x="14" y="278"/>
                </a:lnTo>
                <a:lnTo>
                  <a:pt x="18" y="277"/>
                </a:lnTo>
                <a:lnTo>
                  <a:pt x="130" y="234"/>
                </a:lnTo>
                <a:lnTo>
                  <a:pt x="242" y="192"/>
                </a:lnTo>
                <a:lnTo>
                  <a:pt x="358" y="155"/>
                </a:lnTo>
                <a:lnTo>
                  <a:pt x="473" y="122"/>
                </a:lnTo>
                <a:lnTo>
                  <a:pt x="594" y="96"/>
                </a:lnTo>
                <a:lnTo>
                  <a:pt x="716" y="74"/>
                </a:lnTo>
                <a:lnTo>
                  <a:pt x="832" y="58"/>
                </a:lnTo>
                <a:lnTo>
                  <a:pt x="887" y="52"/>
                </a:lnTo>
                <a:lnTo>
                  <a:pt x="941" y="45"/>
                </a:lnTo>
                <a:lnTo>
                  <a:pt x="993" y="40"/>
                </a:lnTo>
                <a:lnTo>
                  <a:pt x="1042" y="35"/>
                </a:lnTo>
                <a:lnTo>
                  <a:pt x="1136" y="29"/>
                </a:lnTo>
                <a:lnTo>
                  <a:pt x="1227" y="25"/>
                </a:lnTo>
                <a:lnTo>
                  <a:pt x="1320" y="25"/>
                </a:lnTo>
                <a:lnTo>
                  <a:pt x="1369" y="26"/>
                </a:lnTo>
                <a:lnTo>
                  <a:pt x="1420" y="28"/>
                </a:lnTo>
                <a:lnTo>
                  <a:pt x="1523" y="34"/>
                </a:lnTo>
                <a:lnTo>
                  <a:pt x="1631" y="45"/>
                </a:lnTo>
                <a:lnTo>
                  <a:pt x="1738" y="62"/>
                </a:lnTo>
                <a:lnTo>
                  <a:pt x="1847" y="84"/>
                </a:lnTo>
                <a:lnTo>
                  <a:pt x="1954" y="112"/>
                </a:lnTo>
                <a:lnTo>
                  <a:pt x="2062" y="145"/>
                </a:lnTo>
                <a:lnTo>
                  <a:pt x="2171" y="180"/>
                </a:lnTo>
                <a:lnTo>
                  <a:pt x="2278" y="219"/>
                </a:lnTo>
                <a:lnTo>
                  <a:pt x="2386" y="262"/>
                </a:lnTo>
                <a:lnTo>
                  <a:pt x="2493" y="306"/>
                </a:lnTo>
                <a:lnTo>
                  <a:pt x="2597" y="352"/>
                </a:lnTo>
                <a:lnTo>
                  <a:pt x="2698" y="401"/>
                </a:lnTo>
                <a:lnTo>
                  <a:pt x="2798" y="455"/>
                </a:lnTo>
                <a:lnTo>
                  <a:pt x="2850" y="484"/>
                </a:lnTo>
                <a:lnTo>
                  <a:pt x="2903" y="516"/>
                </a:lnTo>
                <a:lnTo>
                  <a:pt x="2958" y="549"/>
                </a:lnTo>
                <a:lnTo>
                  <a:pt x="3015" y="584"/>
                </a:lnTo>
                <a:lnTo>
                  <a:pt x="3074" y="623"/>
                </a:lnTo>
                <a:lnTo>
                  <a:pt x="3134" y="663"/>
                </a:lnTo>
                <a:lnTo>
                  <a:pt x="3260" y="751"/>
                </a:lnTo>
                <a:lnTo>
                  <a:pt x="3387" y="844"/>
                </a:lnTo>
                <a:lnTo>
                  <a:pt x="3512" y="939"/>
                </a:lnTo>
                <a:lnTo>
                  <a:pt x="3572" y="985"/>
                </a:lnTo>
                <a:lnTo>
                  <a:pt x="3630" y="1032"/>
                </a:lnTo>
                <a:lnTo>
                  <a:pt x="3741" y="1125"/>
                </a:lnTo>
                <a:lnTo>
                  <a:pt x="3845" y="1215"/>
                </a:lnTo>
                <a:lnTo>
                  <a:pt x="3947" y="1309"/>
                </a:lnTo>
                <a:lnTo>
                  <a:pt x="4048" y="1403"/>
                </a:lnTo>
                <a:lnTo>
                  <a:pt x="4143" y="1497"/>
                </a:lnTo>
                <a:lnTo>
                  <a:pt x="4233" y="1589"/>
                </a:lnTo>
                <a:lnTo>
                  <a:pt x="4273" y="1633"/>
                </a:lnTo>
                <a:lnTo>
                  <a:pt x="4311" y="1675"/>
                </a:lnTo>
                <a:lnTo>
                  <a:pt x="4345" y="1715"/>
                </a:lnTo>
                <a:lnTo>
                  <a:pt x="4377" y="1752"/>
                </a:lnTo>
                <a:lnTo>
                  <a:pt x="4407" y="1789"/>
                </a:lnTo>
                <a:lnTo>
                  <a:pt x="4436" y="1824"/>
                </a:lnTo>
                <a:lnTo>
                  <a:pt x="4489" y="1892"/>
                </a:lnTo>
                <a:lnTo>
                  <a:pt x="4538" y="1959"/>
                </a:lnTo>
                <a:lnTo>
                  <a:pt x="4541" y="1962"/>
                </a:lnTo>
                <a:lnTo>
                  <a:pt x="4546" y="1964"/>
                </a:lnTo>
                <a:lnTo>
                  <a:pt x="4550" y="1964"/>
                </a:lnTo>
                <a:lnTo>
                  <a:pt x="4553" y="1963"/>
                </a:lnTo>
                <a:lnTo>
                  <a:pt x="4556" y="1962"/>
                </a:lnTo>
                <a:lnTo>
                  <a:pt x="4558" y="1959"/>
                </a:lnTo>
                <a:lnTo>
                  <a:pt x="4561" y="1954"/>
                </a:lnTo>
                <a:lnTo>
                  <a:pt x="4561" y="1950"/>
                </a:lnTo>
                <a:lnTo>
                  <a:pt x="4560" y="1947"/>
                </a:lnTo>
                <a:lnTo>
                  <a:pt x="4558" y="1944"/>
                </a:lnTo>
                <a:lnTo>
                  <a:pt x="4509" y="1877"/>
                </a:lnTo>
                <a:lnTo>
                  <a:pt x="4457" y="1809"/>
                </a:lnTo>
                <a:lnTo>
                  <a:pt x="4428" y="1774"/>
                </a:lnTo>
                <a:lnTo>
                  <a:pt x="4397" y="1736"/>
                </a:lnTo>
                <a:lnTo>
                  <a:pt x="4365" y="1697"/>
                </a:lnTo>
                <a:lnTo>
                  <a:pt x="4328" y="1657"/>
                </a:lnTo>
                <a:lnTo>
                  <a:pt x="4290" y="1616"/>
                </a:lnTo>
                <a:lnTo>
                  <a:pt x="4250" y="1572"/>
                </a:lnTo>
                <a:lnTo>
                  <a:pt x="4161" y="1480"/>
                </a:lnTo>
                <a:lnTo>
                  <a:pt x="4065" y="1385"/>
                </a:lnTo>
                <a:lnTo>
                  <a:pt x="3965" y="1291"/>
                </a:lnTo>
                <a:lnTo>
                  <a:pt x="3863" y="1198"/>
                </a:lnTo>
                <a:lnTo>
                  <a:pt x="3757" y="1105"/>
                </a:lnTo>
                <a:lnTo>
                  <a:pt x="3645" y="1012"/>
                </a:lnTo>
                <a:lnTo>
                  <a:pt x="3587" y="965"/>
                </a:lnTo>
                <a:lnTo>
                  <a:pt x="3527" y="919"/>
                </a:lnTo>
                <a:lnTo>
                  <a:pt x="3402" y="824"/>
                </a:lnTo>
                <a:lnTo>
                  <a:pt x="3275" y="731"/>
                </a:lnTo>
                <a:lnTo>
                  <a:pt x="3149" y="643"/>
                </a:lnTo>
                <a:lnTo>
                  <a:pt x="3086" y="603"/>
                </a:lnTo>
                <a:lnTo>
                  <a:pt x="3027" y="564"/>
                </a:lnTo>
                <a:lnTo>
                  <a:pt x="2971" y="526"/>
                </a:lnTo>
                <a:lnTo>
                  <a:pt x="2915" y="493"/>
                </a:lnTo>
                <a:lnTo>
                  <a:pt x="2863" y="462"/>
                </a:lnTo>
                <a:lnTo>
                  <a:pt x="2811" y="433"/>
                </a:lnTo>
                <a:lnTo>
                  <a:pt x="2710" y="379"/>
                </a:lnTo>
                <a:lnTo>
                  <a:pt x="2607" y="330"/>
                </a:lnTo>
                <a:lnTo>
                  <a:pt x="2503" y="283"/>
                </a:lnTo>
                <a:lnTo>
                  <a:pt x="2396" y="239"/>
                </a:lnTo>
                <a:lnTo>
                  <a:pt x="2288" y="196"/>
                </a:lnTo>
                <a:lnTo>
                  <a:pt x="2178" y="157"/>
                </a:lnTo>
                <a:lnTo>
                  <a:pt x="2070" y="120"/>
                </a:lnTo>
                <a:lnTo>
                  <a:pt x="1962" y="87"/>
                </a:lnTo>
                <a:lnTo>
                  <a:pt x="1852" y="59"/>
                </a:lnTo>
                <a:lnTo>
                  <a:pt x="1743" y="36"/>
                </a:lnTo>
                <a:lnTo>
                  <a:pt x="1633" y="20"/>
                </a:lnTo>
                <a:lnTo>
                  <a:pt x="1525" y="9"/>
                </a:lnTo>
                <a:lnTo>
                  <a:pt x="1420" y="2"/>
                </a:lnTo>
                <a:lnTo>
                  <a:pt x="1369" y="1"/>
                </a:lnTo>
                <a:lnTo>
                  <a:pt x="1320" y="0"/>
                </a:lnTo>
                <a:lnTo>
                  <a:pt x="1227" y="0"/>
                </a:lnTo>
                <a:lnTo>
                  <a:pt x="1134" y="4"/>
                </a:lnTo>
                <a:lnTo>
                  <a:pt x="1040" y="10"/>
                </a:lnTo>
                <a:lnTo>
                  <a:pt x="991" y="15"/>
                </a:lnTo>
                <a:lnTo>
                  <a:pt x="939" y="20"/>
                </a:lnTo>
                <a:lnTo>
                  <a:pt x="885" y="26"/>
                </a:lnTo>
                <a:lnTo>
                  <a:pt x="829" y="33"/>
                </a:lnTo>
                <a:lnTo>
                  <a:pt x="711" y="49"/>
                </a:lnTo>
                <a:lnTo>
                  <a:pt x="589" y="70"/>
                </a:lnTo>
                <a:lnTo>
                  <a:pt x="468" y="97"/>
                </a:lnTo>
                <a:lnTo>
                  <a:pt x="350" y="130"/>
                </a:lnTo>
                <a:lnTo>
                  <a:pt x="234" y="170"/>
                </a:lnTo>
                <a:lnTo>
                  <a:pt x="121" y="211"/>
                </a:lnTo>
                <a:lnTo>
                  <a:pt x="8" y="254"/>
                </a:lnTo>
                <a:close/>
              </a:path>
            </a:pathLst>
          </a:custGeom>
          <a:solidFill>
            <a:srgbClr val="FF0000"/>
          </a:solidFill>
          <a:ln w="38100" cmpd="sng">
            <a:solidFill>
              <a:srgbClr val="FF0000"/>
            </a:solidFill>
            <a:round/>
            <a:headEnd/>
            <a:tailEnd/>
          </a:ln>
        </p:spPr>
        <p:txBody>
          <a:bodyPr/>
          <a:lstStyle/>
          <a:p>
            <a:endParaRPr lang="en-US"/>
          </a:p>
        </p:txBody>
      </p:sp>
      <p:grpSp>
        <p:nvGrpSpPr>
          <p:cNvPr id="38" name="Group 37"/>
          <p:cNvGrpSpPr>
            <a:grpSpLocks/>
          </p:cNvGrpSpPr>
          <p:nvPr/>
        </p:nvGrpSpPr>
        <p:grpSpPr bwMode="auto">
          <a:xfrm>
            <a:off x="5671730" y="4903787"/>
            <a:ext cx="2386012" cy="828675"/>
            <a:chOff x="5983288" y="4781550"/>
            <a:chExt cx="2386012" cy="828675"/>
          </a:xfrm>
        </p:grpSpPr>
        <p:sp>
          <p:nvSpPr>
            <p:cNvPr id="39" name="Rectangle 19"/>
            <p:cNvSpPr>
              <a:spLocks noChangeArrowheads="1"/>
            </p:cNvSpPr>
            <p:nvPr/>
          </p:nvSpPr>
          <p:spPr bwMode="auto">
            <a:xfrm>
              <a:off x="6875463" y="4781550"/>
              <a:ext cx="14938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GB" sz="1600">
                  <a:solidFill>
                    <a:srgbClr val="000000"/>
                  </a:solidFill>
                </a:rPr>
                <a:t>Same fan speed</a:t>
              </a:r>
            </a:p>
          </p:txBody>
        </p:sp>
        <p:sp>
          <p:nvSpPr>
            <p:cNvPr id="40" name="Line 20"/>
            <p:cNvSpPr>
              <a:spLocks noChangeShapeType="1"/>
            </p:cNvSpPr>
            <p:nvPr/>
          </p:nvSpPr>
          <p:spPr bwMode="auto">
            <a:xfrm flipV="1">
              <a:off x="6305550" y="4895850"/>
              <a:ext cx="552450" cy="219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74"/>
            <p:cNvSpPr>
              <a:spLocks noChangeShapeType="1"/>
            </p:cNvSpPr>
            <p:nvPr/>
          </p:nvSpPr>
          <p:spPr bwMode="auto">
            <a:xfrm flipV="1">
              <a:off x="5983288" y="5000625"/>
              <a:ext cx="923925"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 name="Line 23"/>
          <p:cNvSpPr>
            <a:spLocks noChangeShapeType="1"/>
          </p:cNvSpPr>
          <p:nvPr/>
        </p:nvSpPr>
        <p:spPr bwMode="auto">
          <a:xfrm flipH="1" flipV="1">
            <a:off x="4504917" y="4813300"/>
            <a:ext cx="3175" cy="140335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3" name="Group 42"/>
          <p:cNvGrpSpPr>
            <a:grpSpLocks/>
          </p:cNvGrpSpPr>
          <p:nvPr/>
        </p:nvGrpSpPr>
        <p:grpSpPr bwMode="auto">
          <a:xfrm>
            <a:off x="1275379" y="3657600"/>
            <a:ext cx="3226363" cy="1165225"/>
            <a:chOff x="1586928" y="3535364"/>
            <a:chExt cx="3226556" cy="1164635"/>
          </a:xfrm>
        </p:grpSpPr>
        <p:grpSp>
          <p:nvGrpSpPr>
            <p:cNvPr id="44" name="Group 5"/>
            <p:cNvGrpSpPr>
              <a:grpSpLocks/>
            </p:cNvGrpSpPr>
            <p:nvPr/>
          </p:nvGrpSpPr>
          <p:grpSpPr bwMode="auto">
            <a:xfrm>
              <a:off x="1586928" y="3535364"/>
              <a:ext cx="3170810" cy="399907"/>
              <a:chOff x="1586928" y="3535364"/>
              <a:chExt cx="3170810" cy="399907"/>
            </a:xfrm>
          </p:grpSpPr>
          <p:sp>
            <p:nvSpPr>
              <p:cNvPr id="46" name="Line 21"/>
              <p:cNvSpPr>
                <a:spLocks noChangeShapeType="1"/>
              </p:cNvSpPr>
              <p:nvPr/>
            </p:nvSpPr>
            <p:spPr bwMode="auto">
              <a:xfrm rot="5400000" flipV="1">
                <a:off x="3463926" y="2436814"/>
                <a:ext cx="0" cy="2587625"/>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Text Box 24"/>
              <p:cNvSpPr txBox="1">
                <a:spLocks noChangeArrowheads="1"/>
              </p:cNvSpPr>
              <p:nvPr/>
            </p:nvSpPr>
            <p:spPr bwMode="auto">
              <a:xfrm>
                <a:off x="1586928" y="3535364"/>
                <a:ext cx="622323" cy="399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de-CH" sz="2000" b="1" dirty="0" err="1" smtClean="0">
                    <a:solidFill>
                      <a:srgbClr val="00FF00"/>
                    </a:solidFill>
                    <a:latin typeface="Symbol" pitchFamily="18" charset="2"/>
                  </a:rPr>
                  <a:t>D</a:t>
                </a:r>
                <a:r>
                  <a:rPr lang="de-CH" sz="2000" b="1" dirty="0" err="1" smtClean="0">
                    <a:solidFill>
                      <a:srgbClr val="00FF00"/>
                    </a:solidFill>
                  </a:rPr>
                  <a:t>p</a:t>
                </a:r>
                <a:r>
                  <a:rPr lang="de-CH" sz="2000" b="1" baseline="-25000" dirty="0" err="1" smtClean="0">
                    <a:solidFill>
                      <a:srgbClr val="00FF00"/>
                    </a:solidFill>
                  </a:rPr>
                  <a:t>D</a:t>
                </a:r>
                <a:endParaRPr lang="en-GB" sz="2000" b="1" baseline="-25000" dirty="0">
                  <a:solidFill>
                    <a:srgbClr val="00FF00"/>
                  </a:solidFill>
                </a:endParaRPr>
              </a:p>
            </p:txBody>
          </p:sp>
        </p:grpSp>
        <p:sp>
          <p:nvSpPr>
            <p:cNvPr id="45" name="Line 23"/>
            <p:cNvSpPr>
              <a:spLocks noChangeShapeType="1"/>
            </p:cNvSpPr>
            <p:nvPr/>
          </p:nvSpPr>
          <p:spPr bwMode="auto">
            <a:xfrm flipH="1" flipV="1">
              <a:off x="4807134" y="3712573"/>
              <a:ext cx="6350" cy="987426"/>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 name="Group 47"/>
          <p:cNvGrpSpPr>
            <a:grpSpLocks/>
          </p:cNvGrpSpPr>
          <p:nvPr/>
        </p:nvGrpSpPr>
        <p:grpSpPr bwMode="auto">
          <a:xfrm>
            <a:off x="990600" y="4595812"/>
            <a:ext cx="3625442" cy="400110"/>
            <a:chOff x="1302158" y="4473575"/>
            <a:chExt cx="3625442" cy="400110"/>
          </a:xfrm>
        </p:grpSpPr>
        <p:grpSp>
          <p:nvGrpSpPr>
            <p:cNvPr id="49" name="Group 6"/>
            <p:cNvGrpSpPr>
              <a:grpSpLocks/>
            </p:cNvGrpSpPr>
            <p:nvPr/>
          </p:nvGrpSpPr>
          <p:grpSpPr bwMode="auto">
            <a:xfrm>
              <a:off x="1302158" y="4473575"/>
              <a:ext cx="3406367" cy="400110"/>
              <a:chOff x="1302158" y="4473575"/>
              <a:chExt cx="3406367" cy="400110"/>
            </a:xfrm>
          </p:grpSpPr>
          <p:sp>
            <p:nvSpPr>
              <p:cNvPr id="51" name="Line 72"/>
              <p:cNvSpPr>
                <a:spLocks noChangeShapeType="1"/>
              </p:cNvSpPr>
              <p:nvPr/>
            </p:nvSpPr>
            <p:spPr bwMode="auto">
              <a:xfrm rot="16200000" flipV="1">
                <a:off x="3451225" y="3433762"/>
                <a:ext cx="0" cy="251460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Text Box 73"/>
              <p:cNvSpPr txBox="1">
                <a:spLocks noChangeArrowheads="1"/>
              </p:cNvSpPr>
              <p:nvPr/>
            </p:nvSpPr>
            <p:spPr bwMode="auto">
              <a:xfrm>
                <a:off x="1302158" y="4473575"/>
                <a:ext cx="9749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de-CH" sz="2000" b="1" dirty="0" err="1">
                    <a:solidFill>
                      <a:srgbClr val="00FF00"/>
                    </a:solidFill>
                    <a:latin typeface="Symbol" pitchFamily="18" charset="2"/>
                  </a:rPr>
                  <a:t>D</a:t>
                </a:r>
                <a:r>
                  <a:rPr lang="de-CH" sz="2000" b="1" dirty="0" err="1" smtClean="0">
                    <a:solidFill>
                      <a:srgbClr val="00FF00"/>
                    </a:solidFill>
                  </a:rPr>
                  <a:t>p</a:t>
                </a:r>
                <a:r>
                  <a:rPr lang="de-CH" sz="2000" b="1" baseline="-25000" dirty="0" err="1" smtClean="0">
                    <a:solidFill>
                      <a:srgbClr val="00FF00"/>
                    </a:solidFill>
                  </a:rPr>
                  <a:t>D,real</a:t>
                </a:r>
                <a:endParaRPr lang="en-GB" sz="2000" b="1" baseline="-25000" dirty="0">
                  <a:solidFill>
                    <a:srgbClr val="00FF00"/>
                  </a:solidFill>
                </a:endParaRPr>
              </a:p>
            </p:txBody>
          </p:sp>
        </p:grpSp>
        <p:sp>
          <p:nvSpPr>
            <p:cNvPr id="50" name="Oval 75"/>
            <p:cNvSpPr>
              <a:spLocks noChangeArrowheads="1"/>
            </p:cNvSpPr>
            <p:nvPr/>
          </p:nvSpPr>
          <p:spPr bwMode="auto">
            <a:xfrm>
              <a:off x="4711700" y="4570413"/>
              <a:ext cx="215900" cy="203200"/>
            </a:xfrm>
            <a:prstGeom prst="ellipse">
              <a:avLst/>
            </a:prstGeom>
            <a:solidFill>
              <a:srgbClr val="FFFF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de-DE"/>
            </a:p>
          </p:txBody>
        </p:sp>
      </p:grpSp>
      <mc:AlternateContent xmlns:mc="http://schemas.openxmlformats.org/markup-compatibility/2006" xmlns:a14="http://schemas.microsoft.com/office/drawing/2010/main">
        <mc:Choice Requires="a14">
          <p:sp>
            <p:nvSpPr>
              <p:cNvPr id="53" name="TextBox 52"/>
              <p:cNvSpPr txBox="1"/>
              <p:nvPr/>
            </p:nvSpPr>
            <p:spPr>
              <a:xfrm>
                <a:off x="6927058" y="2072339"/>
                <a:ext cx="1352934" cy="500715"/>
              </a:xfrm>
              <a:prstGeom prst="rect">
                <a:avLst/>
              </a:prstGeom>
              <a:noFill/>
              <a:ln cap="rnd">
                <a:solidFill>
                  <a:schemeClr val="tx2"/>
                </a:solidFill>
              </a:ln>
              <a:effectLst/>
            </p:spPr>
            <p:txBody>
              <a:bodyPr wrap="none" rtlCol="0">
                <a:spAutoFit/>
              </a:bodyPr>
              <a:lstStyle/>
              <a:p>
                <a:pPr/>
                <a14:m>
                  <m:oMathPara xmlns:m="http://schemas.openxmlformats.org/officeDocument/2006/math">
                    <m:oMathParaPr>
                      <m:jc m:val="center"/>
                    </m:oMathParaPr>
                    <m:oMath xmlns:m="http://schemas.openxmlformats.org/officeDocument/2006/math">
                      <m:sSub>
                        <m:sSubPr>
                          <m:ctrlPr>
                            <a:rPr lang="en-US" sz="1400" b="1" i="1" smtClean="0">
                              <a:solidFill>
                                <a:srgbClr val="FF0000"/>
                              </a:solidFill>
                              <a:latin typeface="Cambria Math" panose="02040503050406030204" pitchFamily="18" charset="0"/>
                              <a:cs typeface="Arial" pitchFamily="34" charset="0"/>
                            </a:rPr>
                          </m:ctrlPr>
                        </m:sSubPr>
                        <m:e>
                          <m:r>
                            <a:rPr lang="en-US" sz="1400" b="1" i="1" smtClean="0">
                              <a:solidFill>
                                <a:srgbClr val="FF0000"/>
                              </a:solidFill>
                              <a:latin typeface="Cambria Math"/>
                              <a:ea typeface="Cambria Math"/>
                              <a:cs typeface="Arial" pitchFamily="34" charset="0"/>
                            </a:rPr>
                            <m:t>∆</m:t>
                          </m:r>
                          <m:r>
                            <a:rPr lang="de-CH" sz="1400" b="1" i="1" smtClean="0">
                              <a:solidFill>
                                <a:srgbClr val="FF0000"/>
                              </a:solidFill>
                              <a:latin typeface="Cambria Math"/>
                              <a:ea typeface="Cambria Math"/>
                              <a:cs typeface="Arial" pitchFamily="34" charset="0"/>
                            </a:rPr>
                            <m:t>𝒑</m:t>
                          </m:r>
                        </m:e>
                        <m:sub>
                          <m:r>
                            <a:rPr lang="de-CH" sz="1400" b="1" i="1" smtClean="0">
                              <a:solidFill>
                                <a:srgbClr val="FF0000"/>
                              </a:solidFill>
                              <a:latin typeface="Cambria Math"/>
                              <a:cs typeface="Arial" pitchFamily="34" charset="0"/>
                            </a:rPr>
                            <m:t>𝟐</m:t>
                          </m:r>
                        </m:sub>
                      </m:sSub>
                      <m:r>
                        <a:rPr lang="de-CH" sz="1400" b="1" i="1" smtClean="0">
                          <a:solidFill>
                            <a:srgbClr val="FF0000"/>
                          </a:solidFill>
                          <a:latin typeface="Cambria Math"/>
                          <a:cs typeface="Arial" pitchFamily="34" charset="0"/>
                        </a:rPr>
                        <m:t>=</m:t>
                      </m:r>
                      <m:sSub>
                        <m:sSubPr>
                          <m:ctrlPr>
                            <a:rPr lang="de-CH" sz="1400" b="1" i="1" smtClean="0">
                              <a:solidFill>
                                <a:srgbClr val="FF0000"/>
                              </a:solidFill>
                              <a:latin typeface="Cambria Math" panose="02040503050406030204" pitchFamily="18" charset="0"/>
                              <a:cs typeface="Arial" pitchFamily="34" charset="0"/>
                            </a:rPr>
                          </m:ctrlPr>
                        </m:sSubPr>
                        <m:e>
                          <m:r>
                            <a:rPr lang="de-CH" sz="1400" b="1" i="1" smtClean="0">
                              <a:solidFill>
                                <a:srgbClr val="FF0000"/>
                              </a:solidFill>
                              <a:latin typeface="Cambria Math"/>
                              <a:ea typeface="Cambria Math"/>
                              <a:cs typeface="Arial" pitchFamily="34" charset="0"/>
                            </a:rPr>
                            <m:t>∆</m:t>
                          </m:r>
                          <m:r>
                            <a:rPr lang="de-CH" sz="1400" b="1" i="1" smtClean="0">
                              <a:solidFill>
                                <a:srgbClr val="FF0000"/>
                              </a:solidFill>
                              <a:latin typeface="Cambria Math"/>
                              <a:ea typeface="Cambria Math"/>
                              <a:cs typeface="Arial" pitchFamily="34" charset="0"/>
                            </a:rPr>
                            <m:t>𝒑</m:t>
                          </m:r>
                        </m:e>
                        <m:sub>
                          <m:r>
                            <a:rPr lang="de-CH" sz="1400" b="1" i="1" smtClean="0">
                              <a:solidFill>
                                <a:srgbClr val="FF0000"/>
                              </a:solidFill>
                              <a:latin typeface="Cambria Math"/>
                              <a:cs typeface="Arial" pitchFamily="34" charset="0"/>
                            </a:rPr>
                            <m:t>𝟏</m:t>
                          </m:r>
                        </m:sub>
                      </m:sSub>
                      <m:r>
                        <a:rPr lang="de-CH" sz="1400" b="1" i="1" smtClean="0">
                          <a:solidFill>
                            <a:srgbClr val="FF0000"/>
                          </a:solidFill>
                          <a:latin typeface="Cambria Math"/>
                          <a:ea typeface="Cambria Math"/>
                          <a:cs typeface="Arial" pitchFamily="34" charset="0"/>
                        </a:rPr>
                        <m:t>∙</m:t>
                      </m:r>
                      <m:f>
                        <m:fPr>
                          <m:ctrlPr>
                            <a:rPr lang="de-CH" sz="1400" b="1" i="1" smtClean="0">
                              <a:solidFill>
                                <a:srgbClr val="FF0000"/>
                              </a:solidFill>
                              <a:latin typeface="Cambria Math" panose="02040503050406030204" pitchFamily="18" charset="0"/>
                              <a:ea typeface="Cambria Math"/>
                              <a:cs typeface="Arial" pitchFamily="34" charset="0"/>
                            </a:rPr>
                          </m:ctrlPr>
                        </m:fPr>
                        <m:num>
                          <m:sSub>
                            <m:sSubPr>
                              <m:ctrlPr>
                                <a:rPr lang="de-CH" sz="1400" b="1" i="1" smtClean="0">
                                  <a:solidFill>
                                    <a:srgbClr val="FF0000"/>
                                  </a:solidFill>
                                  <a:latin typeface="Cambria Math" panose="02040503050406030204" pitchFamily="18" charset="0"/>
                                  <a:ea typeface="Cambria Math"/>
                                  <a:cs typeface="Arial" pitchFamily="34" charset="0"/>
                                </a:rPr>
                              </m:ctrlPr>
                            </m:sSubPr>
                            <m:e>
                              <m:r>
                                <a:rPr lang="de-CH" sz="1400" b="1" i="1" smtClean="0">
                                  <a:solidFill>
                                    <a:srgbClr val="FF0000"/>
                                  </a:solidFill>
                                  <a:latin typeface="Cambria Math"/>
                                  <a:ea typeface="Cambria Math"/>
                                  <a:cs typeface="Arial" pitchFamily="34" charset="0"/>
                                </a:rPr>
                                <m:t>𝝆</m:t>
                              </m:r>
                            </m:e>
                            <m:sub>
                              <m:r>
                                <a:rPr lang="de-CH" sz="1400" b="1" i="1" smtClean="0">
                                  <a:solidFill>
                                    <a:srgbClr val="FF0000"/>
                                  </a:solidFill>
                                  <a:latin typeface="Cambria Math"/>
                                  <a:ea typeface="Cambria Math"/>
                                  <a:cs typeface="Arial" pitchFamily="34" charset="0"/>
                                </a:rPr>
                                <m:t>𝟐</m:t>
                              </m:r>
                            </m:sub>
                          </m:sSub>
                        </m:num>
                        <m:den>
                          <m:sSub>
                            <m:sSubPr>
                              <m:ctrlPr>
                                <a:rPr lang="de-CH" sz="1400" b="1" i="1" smtClean="0">
                                  <a:solidFill>
                                    <a:srgbClr val="FF0000"/>
                                  </a:solidFill>
                                  <a:latin typeface="Cambria Math" panose="02040503050406030204" pitchFamily="18" charset="0"/>
                                  <a:ea typeface="Cambria Math"/>
                                  <a:cs typeface="Arial" pitchFamily="34" charset="0"/>
                                </a:rPr>
                              </m:ctrlPr>
                            </m:sSubPr>
                            <m:e>
                              <m:r>
                                <a:rPr lang="de-CH" sz="1400" b="1" i="1" smtClean="0">
                                  <a:solidFill>
                                    <a:srgbClr val="FF0000"/>
                                  </a:solidFill>
                                  <a:latin typeface="Cambria Math"/>
                                  <a:ea typeface="Cambria Math"/>
                                  <a:cs typeface="Arial" pitchFamily="34" charset="0"/>
                                </a:rPr>
                                <m:t>𝝆</m:t>
                              </m:r>
                            </m:e>
                            <m:sub>
                              <m:r>
                                <a:rPr lang="de-CH" sz="1400" b="1" i="1" smtClean="0">
                                  <a:solidFill>
                                    <a:srgbClr val="FF0000"/>
                                  </a:solidFill>
                                  <a:latin typeface="Cambria Math"/>
                                  <a:ea typeface="Cambria Math"/>
                                  <a:cs typeface="Arial" pitchFamily="34" charset="0"/>
                                </a:rPr>
                                <m:t>𝟏</m:t>
                              </m:r>
                            </m:sub>
                          </m:sSub>
                        </m:den>
                      </m:f>
                    </m:oMath>
                  </m:oMathPara>
                </a14:m>
                <a:endParaRPr lang="en-US" sz="1400" b="1" dirty="0" err="1" smtClean="0">
                  <a:solidFill>
                    <a:srgbClr val="FF0000"/>
                  </a:solidFill>
                  <a:latin typeface="Arial" pitchFamily="34" charset="0"/>
                  <a:cs typeface="Arial" pitchFamily="34" charset="0"/>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6927058" y="2072339"/>
                <a:ext cx="1352934" cy="500715"/>
              </a:xfrm>
              <a:prstGeom prst="rect">
                <a:avLst/>
              </a:prstGeom>
              <a:blipFill rotWithShape="1">
                <a:blip r:embed="rId2"/>
                <a:stretch>
                  <a:fillRect b="-1190"/>
                </a:stretch>
              </a:blipFill>
              <a:ln cap="rnd">
                <a:solidFill>
                  <a:schemeClr val="tx2"/>
                </a:solidFill>
              </a:ln>
              <a:effectLst/>
            </p:spPr>
            <p:txBody>
              <a:bodyPr/>
              <a:lstStyle/>
              <a:p>
                <a:r>
                  <a:rPr lang="de-CH">
                    <a:noFill/>
                  </a:rPr>
                  <a:t> </a:t>
                </a:r>
              </a:p>
            </p:txBody>
          </p:sp>
        </mc:Fallback>
      </mc:AlternateContent>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35" name="Slide Number Placeholder 34"/>
          <p:cNvSpPr>
            <a:spLocks noGrp="1"/>
          </p:cNvSpPr>
          <p:nvPr>
            <p:ph type="sldNum" sz="quarter" idx="11"/>
          </p:nvPr>
        </p:nvSpPr>
        <p:spPr/>
        <p:txBody>
          <a:bodyPr/>
          <a:lstStyle/>
          <a:p>
            <a:pPr>
              <a:defRPr/>
            </a:pPr>
            <a:fld id="{2769C510-0734-4155-82AA-15A9CA3272D4}" type="slidenum">
              <a:rPr lang="en-US" smtClean="0"/>
              <a:pPr>
                <a:defRPr/>
              </a:pPr>
              <a:t>6</a:t>
            </a:fld>
            <a:endParaRPr lang="en-US" dirty="0"/>
          </a:p>
        </p:txBody>
      </p:sp>
    </p:spTree>
    <p:extLst>
      <p:ext uri="{BB962C8B-B14F-4D97-AF65-F5344CB8AC3E}">
        <p14:creationId xmlns:p14="http://schemas.microsoft.com/office/powerpoint/2010/main" val="210765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1000"/>
                                        <p:tgtEl>
                                          <p:spTgt spid="2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linds(horizontal)">
                                      <p:cBhvr>
                                        <p:cTn id="10" dur="10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blinds(horizontal)">
                                      <p:cBhvr>
                                        <p:cTn id="15" dur="1000"/>
                                        <p:tgtEl>
                                          <p:spTgt spid="34"/>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43"/>
                                        </p:tgtEl>
                                      </p:cBhvr>
                                    </p:animEffect>
                                    <p:set>
                                      <p:cBhvr>
                                        <p:cTn id="23" dur="1" fill="hold">
                                          <p:stCondLst>
                                            <p:cond delay="499"/>
                                          </p:stCondLst>
                                        </p:cTn>
                                        <p:tgtEl>
                                          <p:spTgt spid="43"/>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500"/>
                            </p:stCondLst>
                            <p:childTnLst>
                              <p:par>
                                <p:cTn id="28" presetID="3" presetClass="entr" presetSubtype="1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9" grpId="0"/>
      <p:bldP spid="30" grpId="0" animBg="1"/>
      <p:bldP spid="34" grpId="0" animBg="1"/>
      <p:bldP spid="5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BDD007DA-CBB4-4B97-97DB-0BA9A050E75A}" type="slidenum">
              <a:rPr lang="en-US" sz="800"/>
              <a:pPr algn="r"/>
              <a:t>60</a:t>
            </a:fld>
            <a:endParaRPr lang="en-US" sz="800"/>
          </a:p>
        </p:txBody>
      </p:sp>
      <p:sp>
        <p:nvSpPr>
          <p:cNvPr id="87045" name="Rectangle 1029"/>
          <p:cNvSpPr>
            <a:spLocks noChangeArrowheads="1"/>
          </p:cNvSpPr>
          <p:nvPr/>
        </p:nvSpPr>
        <p:spPr bwMode="auto">
          <a:xfrm>
            <a:off x="560388" y="1323975"/>
            <a:ext cx="8785225" cy="5113338"/>
          </a:xfrm>
          <a:prstGeom prst="rect">
            <a:avLst/>
          </a:prstGeom>
          <a:noFill/>
          <a:ln w="9525">
            <a:noFill/>
            <a:miter lim="800000"/>
            <a:headEnd/>
            <a:tailEnd/>
          </a:ln>
        </p:spPr>
        <p:txBody>
          <a:bodyPr lIns="0" tIns="0" rIns="0" bIns="0"/>
          <a:lstStyle/>
          <a:p>
            <a:pPr marL="269875" indent="-269875" eaLnBrk="0" hangingPunct="0">
              <a:lnSpc>
                <a:spcPct val="110000"/>
              </a:lnSpc>
              <a:spcBef>
                <a:spcPts val="1200"/>
              </a:spcBef>
              <a:buClr>
                <a:schemeClr val="accent1"/>
              </a:buClr>
              <a:buFont typeface="Arial" charset="0"/>
              <a:buChar char="•"/>
            </a:pPr>
            <a:r>
              <a:rPr lang="en-US" sz="2000" dirty="0"/>
              <a:t>High pressure water spray</a:t>
            </a:r>
          </a:p>
          <a:p>
            <a:pPr marL="269875" indent="-269875" eaLnBrk="0" hangingPunct="0">
              <a:lnSpc>
                <a:spcPct val="110000"/>
              </a:lnSpc>
              <a:spcBef>
                <a:spcPts val="1200"/>
              </a:spcBef>
              <a:buClr>
                <a:schemeClr val="accent1"/>
              </a:buClr>
              <a:buFont typeface="Arial" charset="0"/>
              <a:buChar char="•"/>
            </a:pPr>
            <a:r>
              <a:rPr lang="en-US" sz="2000" dirty="0"/>
              <a:t>Steam injection</a:t>
            </a:r>
          </a:p>
          <a:p>
            <a:pPr marL="269875" indent="-269875" eaLnBrk="0" hangingPunct="0">
              <a:lnSpc>
                <a:spcPct val="110000"/>
              </a:lnSpc>
              <a:spcBef>
                <a:spcPts val="1200"/>
              </a:spcBef>
              <a:buClr>
                <a:schemeClr val="accent1"/>
              </a:buClr>
              <a:buFont typeface="Arial" charset="0"/>
              <a:buChar char="•"/>
            </a:pPr>
            <a:r>
              <a:rPr lang="en-US" sz="2000" dirty="0"/>
              <a:t>Compressed air injection</a:t>
            </a:r>
          </a:p>
          <a:p>
            <a:pPr marL="269875" indent="-269875" eaLnBrk="0" hangingPunct="0">
              <a:lnSpc>
                <a:spcPct val="110000"/>
              </a:lnSpc>
              <a:spcBef>
                <a:spcPts val="1200"/>
              </a:spcBef>
              <a:buClr>
                <a:schemeClr val="accent1"/>
              </a:buClr>
              <a:buFont typeface="Arial" charset="0"/>
              <a:buChar char="•"/>
            </a:pPr>
            <a:r>
              <a:rPr lang="en-US" sz="2000" dirty="0"/>
              <a:t>Sand blasting</a:t>
            </a:r>
          </a:p>
          <a:p>
            <a:pPr marL="269875" indent="-269875" eaLnBrk="0" hangingPunct="0">
              <a:lnSpc>
                <a:spcPct val="110000"/>
              </a:lnSpc>
              <a:spcBef>
                <a:spcPts val="1200"/>
              </a:spcBef>
              <a:buClr>
                <a:schemeClr val="accent1"/>
              </a:buClr>
              <a:buFont typeface="Arial" charset="0"/>
              <a:buChar char="•"/>
            </a:pPr>
            <a:r>
              <a:rPr lang="en-US" sz="2000" dirty="0"/>
              <a:t>Acoustic resonance (ultrasonic)</a:t>
            </a:r>
          </a:p>
        </p:txBody>
      </p:sp>
      <p:sp>
        <p:nvSpPr>
          <p:cNvPr id="87046" name="Rectangle 1026"/>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a:t>On-Line Fan Cleaning (during operation)</a:t>
            </a:r>
          </a:p>
        </p:txBody>
      </p:sp>
      <p:sp>
        <p:nvSpPr>
          <p:cNvPr id="87047" name="Rectangle 1030"/>
          <p:cNvSpPr>
            <a:spLocks noChangeArrowheads="1"/>
          </p:cNvSpPr>
          <p:nvPr/>
        </p:nvSpPr>
        <p:spPr bwMode="auto">
          <a:xfrm>
            <a:off x="128588" y="4768850"/>
            <a:ext cx="8020050" cy="914400"/>
          </a:xfrm>
          <a:prstGeom prst="rect">
            <a:avLst/>
          </a:prstGeom>
          <a:noFill/>
          <a:ln w="9525">
            <a:noFill/>
            <a:miter lim="800000"/>
            <a:headEnd/>
            <a:tailEnd/>
          </a:ln>
        </p:spPr>
        <p:txBody>
          <a:bodyPr/>
          <a:lstStyle/>
          <a:p>
            <a:pPr marL="290513" indent="-290513">
              <a:lnSpc>
                <a:spcPct val="110000"/>
              </a:lnSpc>
              <a:spcAft>
                <a:spcPct val="30000"/>
              </a:spcAft>
            </a:pPr>
            <a:r>
              <a:rPr lang="en-US" dirty="0"/>
              <a:t>	</a:t>
            </a:r>
            <a:r>
              <a:rPr lang="en-US" sz="2400" b="1" dirty="0"/>
              <a:t>NOTE:</a:t>
            </a:r>
            <a:r>
              <a:rPr lang="en-US" sz="2400" dirty="0"/>
              <a:t> </a:t>
            </a:r>
            <a:br>
              <a:rPr lang="en-US" sz="2400" dirty="0"/>
            </a:br>
            <a:r>
              <a:rPr lang="en-US" sz="2400" dirty="0"/>
              <a:t>Success of the above methods is difficult to predict!</a:t>
            </a:r>
            <a:br>
              <a:rPr lang="en-US" sz="2400" dirty="0"/>
            </a:br>
            <a:r>
              <a:rPr lang="en-US" sz="2400" dirty="0"/>
              <a:t>No general </a:t>
            </a:r>
            <a:r>
              <a:rPr lang="en-US" sz="2400" dirty="0" smtClean="0"/>
              <a:t>recommendation</a:t>
            </a:r>
            <a:r>
              <a:rPr lang="en-US" sz="2400" dirty="0"/>
              <a:t>.</a:t>
            </a:r>
            <a:br>
              <a:rPr lang="en-US" sz="2400" dirty="0"/>
            </a:br>
            <a:endParaRPr lang="en-US" sz="2400" dirty="0"/>
          </a:p>
        </p:txBody>
      </p:sp>
      <p:pic>
        <p:nvPicPr>
          <p:cNvPr id="87048" name="Picture 21"/>
          <p:cNvPicPr>
            <a:picLocks noChangeAspect="1" noChangeArrowheads="1"/>
          </p:cNvPicPr>
          <p:nvPr/>
        </p:nvPicPr>
        <p:blipFill>
          <a:blip r:embed="rId2"/>
          <a:srcRect/>
          <a:stretch>
            <a:fillRect/>
          </a:stretch>
        </p:blipFill>
        <p:spPr bwMode="auto">
          <a:xfrm>
            <a:off x="5240338" y="1309688"/>
            <a:ext cx="4106862" cy="2638425"/>
          </a:xfrm>
          <a:prstGeom prst="rect">
            <a:avLst/>
          </a:prstGeom>
          <a:noFill/>
          <a:ln w="9525">
            <a:noFill/>
            <a:miter lim="800000"/>
            <a:headEnd/>
            <a:tailEnd/>
          </a:ln>
        </p:spPr>
      </p:pic>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727C95BF-5035-41A1-BAE8-ACC1652C2570}" type="slidenum">
              <a:rPr lang="en-US" sz="800"/>
              <a:pPr algn="r"/>
              <a:t>61</a:t>
            </a:fld>
            <a:endParaRPr lang="en-US" sz="800"/>
          </a:p>
        </p:txBody>
      </p:sp>
      <p:sp>
        <p:nvSpPr>
          <p:cNvPr id="88069"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a:t>Cracking the dust layer</a:t>
            </a:r>
          </a:p>
        </p:txBody>
      </p:sp>
      <p:pic>
        <p:nvPicPr>
          <p:cNvPr id="88070" name="Picture 3" descr="CLEAN1"/>
          <p:cNvPicPr>
            <a:picLocks noChangeAspect="1" noChangeArrowheads="1"/>
          </p:cNvPicPr>
          <p:nvPr/>
        </p:nvPicPr>
        <p:blipFill>
          <a:blip r:embed="rId2"/>
          <a:srcRect/>
          <a:stretch>
            <a:fillRect/>
          </a:stretch>
        </p:blipFill>
        <p:spPr bwMode="auto">
          <a:xfrm>
            <a:off x="3262313" y="1516063"/>
            <a:ext cx="5032375" cy="4822825"/>
          </a:xfrm>
          <a:prstGeom prst="rect">
            <a:avLst/>
          </a:prstGeom>
          <a:noFill/>
          <a:ln w="9525">
            <a:noFill/>
            <a:miter lim="800000"/>
            <a:headEnd/>
            <a:tailEnd/>
          </a:ln>
        </p:spPr>
      </p:pic>
      <p:sp>
        <p:nvSpPr>
          <p:cNvPr id="88071" name="Oval 4"/>
          <p:cNvSpPr>
            <a:spLocks noChangeArrowheads="1"/>
          </p:cNvSpPr>
          <p:nvPr/>
        </p:nvSpPr>
        <p:spPr bwMode="auto">
          <a:xfrm>
            <a:off x="5410200" y="4330700"/>
            <a:ext cx="1447800" cy="538163"/>
          </a:xfrm>
          <a:prstGeom prst="ellipse">
            <a:avLst/>
          </a:prstGeom>
          <a:noFill/>
          <a:ln w="57150">
            <a:solidFill>
              <a:srgbClr val="00FF00"/>
            </a:solidFill>
            <a:round/>
            <a:headEnd/>
            <a:tailEnd/>
          </a:ln>
        </p:spPr>
        <p:txBody>
          <a:bodyPr lIns="90000" tIns="46800" rIns="90000" bIns="46800" anchor="ctr">
            <a:spAutoFit/>
          </a:bodyPr>
          <a:lstStyle/>
          <a:p>
            <a:endParaRPr lang="en-US"/>
          </a:p>
        </p:txBody>
      </p:sp>
      <p:sp>
        <p:nvSpPr>
          <p:cNvPr id="88072" name="Oval 5"/>
          <p:cNvSpPr>
            <a:spLocks noChangeArrowheads="1"/>
          </p:cNvSpPr>
          <p:nvPr/>
        </p:nvSpPr>
        <p:spPr bwMode="auto">
          <a:xfrm>
            <a:off x="5716588" y="2130425"/>
            <a:ext cx="1101725" cy="538163"/>
          </a:xfrm>
          <a:prstGeom prst="ellipse">
            <a:avLst/>
          </a:prstGeom>
          <a:noFill/>
          <a:ln w="57150">
            <a:solidFill>
              <a:srgbClr val="00FF00"/>
            </a:solidFill>
            <a:round/>
            <a:headEnd/>
            <a:tailEnd/>
          </a:ln>
        </p:spPr>
        <p:txBody>
          <a:bodyPr lIns="90000" tIns="46800" rIns="90000" bIns="46800" anchor="ctr">
            <a:spAutoFit/>
          </a:bodyPr>
          <a:lstStyle/>
          <a:p>
            <a:endParaRPr lang="en-US"/>
          </a:p>
        </p:txBody>
      </p:sp>
      <p:sp>
        <p:nvSpPr>
          <p:cNvPr id="88073" name="Rectangle 6"/>
          <p:cNvSpPr>
            <a:spLocks noChangeArrowheads="1"/>
          </p:cNvSpPr>
          <p:nvPr/>
        </p:nvSpPr>
        <p:spPr bwMode="auto">
          <a:xfrm>
            <a:off x="7315200" y="1595438"/>
            <a:ext cx="1309688" cy="366712"/>
          </a:xfrm>
          <a:prstGeom prst="rect">
            <a:avLst/>
          </a:prstGeom>
          <a:solidFill>
            <a:schemeClr val="bg1"/>
          </a:solidFill>
          <a:ln w="9525">
            <a:noFill/>
            <a:miter lim="800000"/>
            <a:headEnd/>
            <a:tailEnd/>
          </a:ln>
        </p:spPr>
        <p:txBody>
          <a:bodyPr lIns="90000" tIns="46800" rIns="90000" bIns="46800" anchor="ctr">
            <a:spAutoFit/>
          </a:bodyPr>
          <a:lstStyle/>
          <a:p>
            <a:endParaRPr lang="en-US"/>
          </a:p>
        </p:txBody>
      </p:sp>
      <p:sp>
        <p:nvSpPr>
          <p:cNvPr id="88074" name="Text Box 7"/>
          <p:cNvSpPr txBox="1">
            <a:spLocks noChangeArrowheads="1"/>
          </p:cNvSpPr>
          <p:nvPr/>
        </p:nvSpPr>
        <p:spPr bwMode="auto">
          <a:xfrm>
            <a:off x="7135813" y="1401763"/>
            <a:ext cx="2319337" cy="1096962"/>
          </a:xfrm>
          <a:prstGeom prst="rect">
            <a:avLst/>
          </a:prstGeom>
          <a:solidFill>
            <a:schemeClr val="bg1"/>
          </a:solidFill>
          <a:ln w="9525">
            <a:noFill/>
            <a:miter lim="800000"/>
            <a:headEnd/>
            <a:tailEnd/>
          </a:ln>
        </p:spPr>
        <p:txBody>
          <a:bodyPr lIns="90000" tIns="46800" rIns="90000" bIns="46800" anchor="ctr">
            <a:spAutoFit/>
          </a:bodyPr>
          <a:lstStyle/>
          <a:p>
            <a:r>
              <a:rPr lang="en-US" sz="2200" b="1">
                <a:solidFill>
                  <a:srgbClr val="006982"/>
                </a:solidFill>
                <a:cs typeface="Times New Roman" pitchFamily="18" charset="0"/>
              </a:rPr>
              <a:t>compressed air</a:t>
            </a:r>
            <a:br>
              <a:rPr lang="en-US" sz="2200" b="1">
                <a:solidFill>
                  <a:srgbClr val="006982"/>
                </a:solidFill>
                <a:cs typeface="Times New Roman" pitchFamily="18" charset="0"/>
              </a:rPr>
            </a:br>
            <a:r>
              <a:rPr lang="en-US" sz="2200" b="1">
                <a:solidFill>
                  <a:srgbClr val="006982"/>
                </a:solidFill>
                <a:cs typeface="Times New Roman" pitchFamily="18" charset="0"/>
              </a:rPr>
              <a:t>water</a:t>
            </a:r>
            <a:br>
              <a:rPr lang="en-US" sz="2200" b="1">
                <a:solidFill>
                  <a:srgbClr val="006982"/>
                </a:solidFill>
                <a:cs typeface="Times New Roman" pitchFamily="18" charset="0"/>
              </a:rPr>
            </a:br>
            <a:r>
              <a:rPr lang="en-US" sz="2200" b="1">
                <a:solidFill>
                  <a:srgbClr val="006982"/>
                </a:solidFill>
                <a:cs typeface="Times New Roman" pitchFamily="18" charset="0"/>
              </a:rPr>
              <a:t>steam</a:t>
            </a:r>
          </a:p>
        </p:txBody>
      </p:sp>
      <p:sp>
        <p:nvSpPr>
          <p:cNvPr id="88075" name="Rectangle 8"/>
          <p:cNvSpPr>
            <a:spLocks noChangeArrowheads="1"/>
          </p:cNvSpPr>
          <p:nvPr/>
        </p:nvSpPr>
        <p:spPr bwMode="auto">
          <a:xfrm>
            <a:off x="3292475" y="4794250"/>
            <a:ext cx="1241425" cy="366713"/>
          </a:xfrm>
          <a:prstGeom prst="rect">
            <a:avLst/>
          </a:prstGeom>
          <a:solidFill>
            <a:schemeClr val="bg1"/>
          </a:solidFill>
          <a:ln w="9525">
            <a:noFill/>
            <a:miter lim="800000"/>
            <a:headEnd/>
            <a:tailEnd/>
          </a:ln>
        </p:spPr>
        <p:txBody>
          <a:bodyPr lIns="90000" tIns="46800" rIns="90000" bIns="46800" anchor="ctr">
            <a:spAutoFit/>
          </a:bodyPr>
          <a:lstStyle/>
          <a:p>
            <a:endParaRPr lang="en-US"/>
          </a:p>
        </p:txBody>
      </p:sp>
      <p:sp>
        <p:nvSpPr>
          <p:cNvPr id="88076" name="Text Box 9"/>
          <p:cNvSpPr txBox="1">
            <a:spLocks noChangeArrowheads="1"/>
          </p:cNvSpPr>
          <p:nvPr/>
        </p:nvSpPr>
        <p:spPr bwMode="auto">
          <a:xfrm>
            <a:off x="2133600" y="4695825"/>
            <a:ext cx="2247900" cy="1096963"/>
          </a:xfrm>
          <a:prstGeom prst="rect">
            <a:avLst/>
          </a:prstGeom>
          <a:solidFill>
            <a:schemeClr val="bg1"/>
          </a:solidFill>
          <a:ln w="9525">
            <a:noFill/>
            <a:miter lim="800000"/>
            <a:headEnd/>
            <a:tailEnd/>
          </a:ln>
        </p:spPr>
        <p:txBody>
          <a:bodyPr wrap="none" lIns="90000" tIns="46800" rIns="90000" bIns="46800" anchor="ctr">
            <a:spAutoFit/>
          </a:bodyPr>
          <a:lstStyle/>
          <a:p>
            <a:pPr algn="r"/>
            <a:r>
              <a:rPr lang="en-US" sz="2200" b="1">
                <a:solidFill>
                  <a:srgbClr val="006982"/>
                </a:solidFill>
                <a:cs typeface="Times New Roman" pitchFamily="18" charset="0"/>
              </a:rPr>
              <a:t>compressed air</a:t>
            </a:r>
            <a:br>
              <a:rPr lang="en-US" sz="2200" b="1">
                <a:solidFill>
                  <a:srgbClr val="006982"/>
                </a:solidFill>
                <a:cs typeface="Times New Roman" pitchFamily="18" charset="0"/>
              </a:rPr>
            </a:br>
            <a:r>
              <a:rPr lang="en-US" sz="2200" b="1">
                <a:solidFill>
                  <a:srgbClr val="006982"/>
                </a:solidFill>
                <a:cs typeface="Times New Roman" pitchFamily="18" charset="0"/>
              </a:rPr>
              <a:t>water</a:t>
            </a:r>
            <a:br>
              <a:rPr lang="en-US" sz="2200" b="1">
                <a:solidFill>
                  <a:srgbClr val="006982"/>
                </a:solidFill>
                <a:cs typeface="Times New Roman" pitchFamily="18" charset="0"/>
              </a:rPr>
            </a:br>
            <a:r>
              <a:rPr lang="en-US" sz="2200" b="1">
                <a:solidFill>
                  <a:srgbClr val="006982"/>
                </a:solidFill>
                <a:cs typeface="Times New Roman" pitchFamily="18" charset="0"/>
              </a:rPr>
              <a:t>steam</a:t>
            </a:r>
          </a:p>
        </p:txBody>
      </p:sp>
      <p:sp>
        <p:nvSpPr>
          <p:cNvPr id="88077" name="Rectangle 11"/>
          <p:cNvSpPr>
            <a:spLocks noChangeArrowheads="1"/>
          </p:cNvSpPr>
          <p:nvPr/>
        </p:nvSpPr>
        <p:spPr bwMode="auto">
          <a:xfrm>
            <a:off x="4343400" y="4848225"/>
            <a:ext cx="609600" cy="381000"/>
          </a:xfrm>
          <a:prstGeom prst="rect">
            <a:avLst/>
          </a:prstGeom>
          <a:solidFill>
            <a:schemeClr val="bg1"/>
          </a:solidFill>
          <a:ln w="9525">
            <a:noFill/>
            <a:miter lim="800000"/>
            <a:headEnd/>
            <a:tailEnd/>
          </a:ln>
        </p:spPr>
        <p:txBody>
          <a:bodyPr wrap="none" lIns="90000" tIns="46800" rIns="90000" bIns="46800" anchor="ctr"/>
          <a:lstStyle/>
          <a:p>
            <a:endParaRPr lang="en-US"/>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A3AD22B-54FA-43EE-8FEB-F952CCC88266}" type="slidenum">
              <a:rPr lang="en-US" sz="800"/>
              <a:pPr algn="r"/>
              <a:t>62</a:t>
            </a:fld>
            <a:endParaRPr lang="en-US" sz="800"/>
          </a:p>
        </p:txBody>
      </p:sp>
      <p:sp>
        <p:nvSpPr>
          <p:cNvPr id="89093" name="Rectangle 2"/>
          <p:cNvSpPr>
            <a:spLocks noChangeArrowheads="1"/>
          </p:cNvSpPr>
          <p:nvPr/>
        </p:nvSpPr>
        <p:spPr bwMode="auto">
          <a:xfrm>
            <a:off x="560388" y="34448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a:t>Sand Cleaning Device</a:t>
            </a:r>
          </a:p>
        </p:txBody>
      </p:sp>
      <p:pic>
        <p:nvPicPr>
          <p:cNvPr id="89094" name="Picture 3" descr="CLEAN2"/>
          <p:cNvPicPr>
            <a:picLocks noChangeAspect="1" noChangeArrowheads="1"/>
          </p:cNvPicPr>
          <p:nvPr/>
        </p:nvPicPr>
        <p:blipFill>
          <a:blip r:embed="rId2"/>
          <a:srcRect/>
          <a:stretch>
            <a:fillRect/>
          </a:stretch>
        </p:blipFill>
        <p:spPr bwMode="auto">
          <a:xfrm>
            <a:off x="4098925" y="1263650"/>
            <a:ext cx="5715000" cy="5181600"/>
          </a:xfrm>
          <a:prstGeom prst="rect">
            <a:avLst/>
          </a:prstGeom>
          <a:noFill/>
          <a:ln w="9525">
            <a:noFill/>
            <a:miter lim="800000"/>
            <a:headEnd/>
            <a:tailEnd/>
          </a:ln>
        </p:spPr>
      </p:pic>
      <p:pic>
        <p:nvPicPr>
          <p:cNvPr id="89095" name="Picture 4" descr="CLEAN2"/>
          <p:cNvPicPr>
            <a:picLocks noChangeAspect="1" noChangeArrowheads="1"/>
          </p:cNvPicPr>
          <p:nvPr/>
        </p:nvPicPr>
        <p:blipFill>
          <a:blip r:embed="rId3"/>
          <a:srcRect/>
          <a:stretch>
            <a:fillRect/>
          </a:stretch>
        </p:blipFill>
        <p:spPr bwMode="auto">
          <a:xfrm>
            <a:off x="809625" y="4768850"/>
            <a:ext cx="3810000" cy="1600200"/>
          </a:xfrm>
          <a:prstGeom prst="rect">
            <a:avLst/>
          </a:prstGeom>
          <a:noFill/>
          <a:ln w="9525">
            <a:noFill/>
            <a:miter lim="800000"/>
            <a:headEnd/>
            <a:tailEnd/>
          </a:ln>
        </p:spPr>
      </p:pic>
      <p:pic>
        <p:nvPicPr>
          <p:cNvPr id="89096" name="Picture 5" descr="CLEAN2"/>
          <p:cNvPicPr>
            <a:picLocks noChangeAspect="1" noChangeArrowheads="1"/>
          </p:cNvPicPr>
          <p:nvPr/>
        </p:nvPicPr>
        <p:blipFill>
          <a:blip r:embed="rId4"/>
          <a:srcRect/>
          <a:stretch>
            <a:fillRect/>
          </a:stretch>
        </p:blipFill>
        <p:spPr bwMode="auto">
          <a:xfrm>
            <a:off x="517525" y="1187450"/>
            <a:ext cx="5029200" cy="1981200"/>
          </a:xfrm>
          <a:prstGeom prst="rect">
            <a:avLst/>
          </a:prstGeom>
          <a:noFill/>
          <a:ln w="9525">
            <a:noFill/>
            <a:miter lim="800000"/>
            <a:headEnd/>
            <a:tailEnd/>
          </a:ln>
        </p:spPr>
      </p:pic>
      <p:sp>
        <p:nvSpPr>
          <p:cNvPr id="89097" name="WordArt 6"/>
          <p:cNvSpPr>
            <a:spLocks noChangeArrowheads="1" noChangeShapeType="1" noTextEdit="1"/>
          </p:cNvSpPr>
          <p:nvPr/>
        </p:nvSpPr>
        <p:spPr bwMode="auto">
          <a:xfrm rot="930426">
            <a:off x="2133600" y="3919538"/>
            <a:ext cx="5029200" cy="1066800"/>
          </a:xfrm>
          <a:prstGeom prst="rect">
            <a:avLst/>
          </a:prstGeom>
        </p:spPr>
        <p:txBody>
          <a:bodyPr wrap="none" fromWordArt="1">
            <a:prstTxWarp prst="textSlantUp">
              <a:avLst>
                <a:gd name="adj" fmla="val 43602"/>
              </a:avLst>
            </a:prstTxWarp>
          </a:bodyPr>
          <a:lstStyle/>
          <a:p>
            <a:pPr algn="ctr"/>
            <a:r>
              <a:rPr lang="de-DE" kern="10">
                <a:ln w="9525">
                  <a:solidFill>
                    <a:srgbClr val="000000"/>
                  </a:solidFill>
                  <a:round/>
                  <a:headEnd/>
                  <a:tailEnd/>
                </a:ln>
                <a:solidFill>
                  <a:srgbClr val="65B0FF"/>
                </a:solidFill>
                <a:latin typeface="Arial Black"/>
              </a:rPr>
              <a:t>Reduce speed during cleaning</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0034417-9E23-447A-A15B-381613C88639}" type="slidenum">
              <a:rPr lang="en-US" sz="800"/>
              <a:pPr algn="r"/>
              <a:t>63</a:t>
            </a:fld>
            <a:endParaRPr lang="en-US" sz="800"/>
          </a:p>
        </p:txBody>
      </p:sp>
      <p:sp>
        <p:nvSpPr>
          <p:cNvPr id="90117" name="Rectangle 3"/>
          <p:cNvSpPr>
            <a:spLocks noChangeArrowheads="1"/>
          </p:cNvSpPr>
          <p:nvPr/>
        </p:nvSpPr>
        <p:spPr bwMode="auto">
          <a:xfrm>
            <a:off x="560388" y="34448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a:t>Acoustic Cleaning Devices</a:t>
            </a:r>
          </a:p>
        </p:txBody>
      </p:sp>
      <p:pic>
        <p:nvPicPr>
          <p:cNvPr id="90118" name="Picture 4" descr="CLEAN3"/>
          <p:cNvPicPr>
            <a:picLocks noChangeAspect="1" noChangeArrowheads="1"/>
          </p:cNvPicPr>
          <p:nvPr/>
        </p:nvPicPr>
        <p:blipFill>
          <a:blip r:embed="rId2"/>
          <a:srcRect/>
          <a:stretch>
            <a:fillRect/>
          </a:stretch>
        </p:blipFill>
        <p:spPr bwMode="auto">
          <a:xfrm>
            <a:off x="3905250" y="1804988"/>
            <a:ext cx="5054600" cy="4648200"/>
          </a:xfrm>
          <a:prstGeom prst="rect">
            <a:avLst/>
          </a:prstGeom>
          <a:noFill/>
          <a:ln w="9525">
            <a:noFill/>
            <a:miter lim="800000"/>
            <a:headEnd/>
            <a:tailEnd/>
          </a:ln>
        </p:spPr>
      </p:pic>
      <p:sp>
        <p:nvSpPr>
          <p:cNvPr id="90119" name="Text Box 5"/>
          <p:cNvSpPr txBox="1">
            <a:spLocks noChangeArrowheads="1"/>
          </p:cNvSpPr>
          <p:nvPr/>
        </p:nvSpPr>
        <p:spPr bwMode="auto">
          <a:xfrm>
            <a:off x="2767013" y="5272088"/>
            <a:ext cx="2178050" cy="457200"/>
          </a:xfrm>
          <a:prstGeom prst="rect">
            <a:avLst/>
          </a:prstGeom>
          <a:solidFill>
            <a:schemeClr val="bg1"/>
          </a:solidFill>
          <a:ln w="9525">
            <a:noFill/>
            <a:miter lim="800000"/>
            <a:headEnd/>
            <a:tailEnd/>
          </a:ln>
        </p:spPr>
        <p:txBody>
          <a:bodyPr wrap="none" lIns="90000" tIns="46800" rIns="90000" bIns="46800" anchor="ctr">
            <a:spAutoFit/>
          </a:bodyPr>
          <a:lstStyle/>
          <a:p>
            <a:pPr algn="ctr"/>
            <a:r>
              <a:rPr lang="en-US" sz="2400" b="1">
                <a:solidFill>
                  <a:srgbClr val="006982"/>
                </a:solidFill>
                <a:cs typeface="Times New Roman" pitchFamily="18" charset="0"/>
              </a:rPr>
              <a:t>acoustic horn</a:t>
            </a:r>
          </a:p>
        </p:txBody>
      </p:sp>
      <p:sp>
        <p:nvSpPr>
          <p:cNvPr id="90120" name="Oval 6"/>
          <p:cNvSpPr>
            <a:spLocks noChangeArrowheads="1"/>
          </p:cNvSpPr>
          <p:nvPr/>
        </p:nvSpPr>
        <p:spPr bwMode="auto">
          <a:xfrm>
            <a:off x="3600450" y="3848100"/>
            <a:ext cx="1360488" cy="538163"/>
          </a:xfrm>
          <a:prstGeom prst="ellipse">
            <a:avLst/>
          </a:prstGeom>
          <a:noFill/>
          <a:ln w="57150">
            <a:solidFill>
              <a:srgbClr val="00FF00"/>
            </a:solidFill>
            <a:round/>
            <a:headEnd/>
            <a:tailEnd/>
          </a:ln>
        </p:spPr>
        <p:txBody>
          <a:bodyPr lIns="90000" tIns="46800" rIns="90000" bIns="46800" anchor="ctr">
            <a:spAutoFit/>
          </a:bodyPr>
          <a:lstStyle/>
          <a:p>
            <a:endParaRPr lang="en-US"/>
          </a:p>
        </p:txBody>
      </p:sp>
      <p:sp>
        <p:nvSpPr>
          <p:cNvPr id="90121" name="Oval 7"/>
          <p:cNvSpPr>
            <a:spLocks noChangeArrowheads="1"/>
          </p:cNvSpPr>
          <p:nvPr/>
        </p:nvSpPr>
        <p:spPr bwMode="auto">
          <a:xfrm>
            <a:off x="6038850" y="1638300"/>
            <a:ext cx="1360488" cy="538163"/>
          </a:xfrm>
          <a:prstGeom prst="ellipse">
            <a:avLst/>
          </a:prstGeom>
          <a:noFill/>
          <a:ln w="57150">
            <a:solidFill>
              <a:srgbClr val="00FF00"/>
            </a:solidFill>
            <a:round/>
            <a:headEnd/>
            <a:tailEnd/>
          </a:ln>
        </p:spPr>
        <p:txBody>
          <a:bodyPr lIns="90000" tIns="46800" rIns="90000" bIns="46800" anchor="ctr">
            <a:spAutoFit/>
          </a:bodyPr>
          <a:lstStyle/>
          <a:p>
            <a:endParaRPr lang="en-US"/>
          </a:p>
        </p:txBody>
      </p:sp>
      <p:sp>
        <p:nvSpPr>
          <p:cNvPr id="90122" name="Text Box 8"/>
          <p:cNvSpPr txBox="1">
            <a:spLocks noChangeArrowheads="1"/>
          </p:cNvSpPr>
          <p:nvPr/>
        </p:nvSpPr>
        <p:spPr bwMode="auto">
          <a:xfrm>
            <a:off x="7670800" y="2643188"/>
            <a:ext cx="2178050" cy="457200"/>
          </a:xfrm>
          <a:prstGeom prst="rect">
            <a:avLst/>
          </a:prstGeom>
          <a:solidFill>
            <a:schemeClr val="bg1"/>
          </a:solidFill>
          <a:ln w="9525">
            <a:noFill/>
            <a:miter lim="800000"/>
            <a:headEnd/>
            <a:tailEnd/>
          </a:ln>
        </p:spPr>
        <p:txBody>
          <a:bodyPr wrap="none" lIns="90000" tIns="46800" rIns="90000" bIns="46800" anchor="ctr">
            <a:spAutoFit/>
          </a:bodyPr>
          <a:lstStyle/>
          <a:p>
            <a:pPr algn="ctr"/>
            <a:r>
              <a:rPr lang="en-US" sz="2400" b="1">
                <a:solidFill>
                  <a:srgbClr val="006982"/>
                </a:solidFill>
                <a:cs typeface="Times New Roman" pitchFamily="18" charset="0"/>
              </a:rPr>
              <a:t>acoustic horn</a:t>
            </a:r>
          </a:p>
        </p:txBody>
      </p:sp>
      <p:sp>
        <p:nvSpPr>
          <p:cNvPr id="90123" name="Line 9"/>
          <p:cNvSpPr>
            <a:spLocks noChangeShapeType="1"/>
          </p:cNvSpPr>
          <p:nvPr/>
        </p:nvSpPr>
        <p:spPr bwMode="auto">
          <a:xfrm flipH="1" flipV="1">
            <a:off x="7258050" y="2262188"/>
            <a:ext cx="647700" cy="498475"/>
          </a:xfrm>
          <a:prstGeom prst="line">
            <a:avLst/>
          </a:prstGeom>
          <a:noFill/>
          <a:ln w="9525">
            <a:solidFill>
              <a:schemeClr val="tx1"/>
            </a:solidFill>
            <a:round/>
            <a:headEnd/>
            <a:tailEnd/>
          </a:ln>
        </p:spPr>
        <p:txBody>
          <a:bodyPr wrap="none" lIns="90000" tIns="46800" rIns="90000" bIns="46800" anchor="ctr">
            <a:spAutoFit/>
          </a:bodyPr>
          <a:lstStyle/>
          <a:p>
            <a:endParaRPr lang="de-DE"/>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B3ADB46C-F296-4E9A-8984-550929B29C85}" type="slidenum">
              <a:rPr lang="en-US" sz="800"/>
              <a:pPr algn="r"/>
              <a:t>64</a:t>
            </a:fld>
            <a:endParaRPr lang="en-US" sz="800"/>
          </a:p>
        </p:txBody>
      </p:sp>
      <p:sp>
        <p:nvSpPr>
          <p:cNvPr id="91141"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dirty="0"/>
              <a:t>On-Line Active Balancing System</a:t>
            </a:r>
          </a:p>
        </p:txBody>
      </p:sp>
      <p:sp>
        <p:nvSpPr>
          <p:cNvPr id="91142" name="Rectangle 7"/>
          <p:cNvSpPr>
            <a:spLocks noChangeArrowheads="1"/>
          </p:cNvSpPr>
          <p:nvPr/>
        </p:nvSpPr>
        <p:spPr bwMode="auto">
          <a:xfrm>
            <a:off x="2876550" y="1200150"/>
            <a:ext cx="6426200" cy="2357438"/>
          </a:xfrm>
          <a:prstGeom prst="rect">
            <a:avLst/>
          </a:prstGeom>
          <a:noFill/>
          <a:ln w="9525">
            <a:noFill/>
            <a:miter lim="800000"/>
            <a:headEnd/>
            <a:tailEnd/>
          </a:ln>
        </p:spPr>
        <p:txBody>
          <a:bodyPr/>
          <a:lstStyle/>
          <a:p>
            <a:pPr marL="571500" lvl="1" indent="-279400">
              <a:buClr>
                <a:schemeClr val="accent1"/>
              </a:buClr>
              <a:buSzPct val="60000"/>
              <a:buFontTx/>
              <a:buChar char="•"/>
            </a:pPr>
            <a:r>
              <a:rPr lang="en-US" dirty="0"/>
              <a:t>balancing ring (actuator) which is mounted on fan shaft</a:t>
            </a:r>
          </a:p>
          <a:p>
            <a:pPr marL="571500" lvl="1" indent="-279400">
              <a:buClr>
                <a:schemeClr val="accent1"/>
              </a:buClr>
              <a:buSzPct val="60000"/>
              <a:buFontTx/>
              <a:buChar char="•"/>
            </a:pPr>
            <a:r>
              <a:rPr lang="en-US" dirty="0"/>
              <a:t>stator with coils which is mounted concentrically around balancing ring at the bearing housing</a:t>
            </a:r>
          </a:p>
          <a:p>
            <a:pPr marL="571500" lvl="1" indent="-279400">
              <a:buClr>
                <a:schemeClr val="accent1"/>
              </a:buClr>
              <a:buSzPct val="60000"/>
              <a:buFontTx/>
              <a:buChar char="•"/>
            </a:pPr>
            <a:r>
              <a:rPr lang="en-US" dirty="0"/>
              <a:t>actuator contains two identical balancing rotors actuated by coils in the stationary part using stepping motor principle</a:t>
            </a:r>
          </a:p>
          <a:p>
            <a:pPr marL="571500" lvl="1" indent="-279400">
              <a:buClr>
                <a:schemeClr val="accent1"/>
              </a:buClr>
              <a:buSzPct val="60000"/>
              <a:buFontTx/>
              <a:buChar char="•"/>
            </a:pPr>
            <a:r>
              <a:rPr lang="en-US" dirty="0"/>
              <a:t>balancing rotors fixed by magnetic forces</a:t>
            </a:r>
          </a:p>
          <a:p>
            <a:pPr marL="571500" lvl="1" indent="-279400">
              <a:buClr>
                <a:schemeClr val="accent1"/>
              </a:buClr>
              <a:buSzPct val="60000"/>
              <a:buFontTx/>
              <a:buChar char="•"/>
            </a:pPr>
            <a:r>
              <a:rPr lang="en-US" dirty="0"/>
              <a:t>sufficient air gap between the two parts allows for free shaft movement</a:t>
            </a:r>
          </a:p>
        </p:txBody>
      </p:sp>
      <p:pic>
        <p:nvPicPr>
          <p:cNvPr id="91143" name="Picture 8" descr="Funktion_2_en"/>
          <p:cNvPicPr>
            <a:picLocks noChangeAspect="1" noChangeArrowheads="1"/>
          </p:cNvPicPr>
          <p:nvPr/>
        </p:nvPicPr>
        <p:blipFill>
          <a:blip r:embed="rId2"/>
          <a:srcRect/>
          <a:stretch>
            <a:fillRect/>
          </a:stretch>
        </p:blipFill>
        <p:spPr bwMode="auto">
          <a:xfrm>
            <a:off x="5673725" y="3544888"/>
            <a:ext cx="3629025" cy="2771775"/>
          </a:xfrm>
          <a:prstGeom prst="rect">
            <a:avLst/>
          </a:prstGeom>
          <a:noFill/>
          <a:ln w="9525">
            <a:noFill/>
            <a:miter lim="800000"/>
            <a:headEnd/>
            <a:tailEnd/>
          </a:ln>
        </p:spPr>
      </p:pic>
      <p:pic>
        <p:nvPicPr>
          <p:cNvPr id="91144" name="Picture 23" descr="Schnitt_en"/>
          <p:cNvPicPr>
            <a:picLocks noChangeAspect="1" noChangeArrowheads="1"/>
          </p:cNvPicPr>
          <p:nvPr/>
        </p:nvPicPr>
        <p:blipFill>
          <a:blip r:embed="rId3"/>
          <a:srcRect/>
          <a:stretch>
            <a:fillRect/>
          </a:stretch>
        </p:blipFill>
        <p:spPr bwMode="auto">
          <a:xfrm>
            <a:off x="584200" y="1252538"/>
            <a:ext cx="2533650" cy="3286125"/>
          </a:xfrm>
          <a:prstGeom prst="rect">
            <a:avLst/>
          </a:prstGeom>
          <a:noFill/>
          <a:ln w="9525">
            <a:noFill/>
            <a:miter lim="800000"/>
            <a:headEnd/>
            <a:tailEnd/>
          </a:ln>
        </p:spPr>
      </p:pic>
      <p:sp>
        <p:nvSpPr>
          <p:cNvPr id="91145" name="Rectangle 26"/>
          <p:cNvSpPr>
            <a:spLocks noChangeArrowheads="1"/>
          </p:cNvSpPr>
          <p:nvPr/>
        </p:nvSpPr>
        <p:spPr bwMode="auto">
          <a:xfrm>
            <a:off x="231775" y="5936456"/>
            <a:ext cx="5638800" cy="230188"/>
          </a:xfrm>
          <a:prstGeom prst="rect">
            <a:avLst/>
          </a:prstGeom>
          <a:noFill/>
          <a:ln w="9525">
            <a:noFill/>
            <a:miter lim="800000"/>
            <a:headEnd/>
            <a:tailEnd/>
          </a:ln>
        </p:spPr>
        <p:txBody>
          <a:bodyPr lIns="86365" tIns="43183" rIns="86365" bIns="43183"/>
          <a:lstStyle/>
          <a:p>
            <a:pPr defTabSz="863600"/>
            <a:r>
              <a:rPr lang="en-US" sz="900" dirty="0">
                <a:ea typeface="Arial Unicode MS" pitchFamily="34" charset="-128"/>
                <a:cs typeface="Arial Unicode MS" pitchFamily="34" charset="-128"/>
              </a:rPr>
              <a:t>Source: Hofmann Mess- und </a:t>
            </a:r>
            <a:r>
              <a:rPr lang="en-US" sz="900" dirty="0" err="1">
                <a:ea typeface="Arial Unicode MS" pitchFamily="34" charset="-128"/>
                <a:cs typeface="Arial Unicode MS" pitchFamily="34" charset="-128"/>
              </a:rPr>
              <a:t>Auswuchttechnik</a:t>
            </a:r>
            <a:r>
              <a:rPr lang="en-US" sz="900" dirty="0">
                <a:ea typeface="Arial Unicode MS" pitchFamily="34" charset="-128"/>
                <a:cs typeface="Arial Unicode MS" pitchFamily="34" charset="-128"/>
              </a:rPr>
              <a:t> GmbH &amp; Co. </a:t>
            </a:r>
            <a:r>
              <a:rPr lang="en-US" sz="900" dirty="0" smtClean="0">
                <a:ea typeface="Arial Unicode MS" pitchFamily="34" charset="-128"/>
                <a:cs typeface="Arial Unicode MS" pitchFamily="34" charset="-128"/>
              </a:rPr>
              <a:t>KG</a:t>
            </a:r>
            <a:br>
              <a:rPr lang="en-US" sz="900" dirty="0" smtClean="0">
                <a:ea typeface="Arial Unicode MS" pitchFamily="34" charset="-128"/>
                <a:cs typeface="Arial Unicode MS" pitchFamily="34" charset="-128"/>
              </a:rPr>
            </a:br>
            <a:r>
              <a:rPr lang="en-US" sz="900" dirty="0" smtClean="0">
                <a:ea typeface="Arial Unicode MS" pitchFamily="34" charset="-128"/>
                <a:cs typeface="Arial Unicode MS" pitchFamily="34" charset="-128"/>
              </a:rPr>
              <a:t>(former</a:t>
            </a:r>
            <a:r>
              <a:rPr lang="en-US" sz="900" dirty="0">
                <a:ea typeface="Arial Unicode MS" pitchFamily="34" charset="-128"/>
                <a:cs typeface="Arial Unicode MS" pitchFamily="34" charset="-128"/>
              </a:rPr>
              <a:t>: LORD Active Balancing System)</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0512" y="1556792"/>
            <a:ext cx="7992888" cy="1938992"/>
          </a:xfrm>
          <a:prstGeom prst="rect">
            <a:avLst/>
          </a:prstGeom>
        </p:spPr>
        <p:txBody>
          <a:bodyPr wrap="square">
            <a:spAutoFit/>
          </a:bodyPr>
          <a:lstStyle/>
          <a:p>
            <a:r>
              <a:rPr lang="de-CH" sz="2400" dirty="0"/>
              <a:t/>
            </a:r>
            <a:br>
              <a:rPr lang="de-CH" sz="2400" dirty="0"/>
            </a:br>
            <a:r>
              <a:rPr lang="de-CH" sz="2400" u="sng" dirty="0"/>
              <a:t>https://sites.google.com/a/holcim.com/cp-htec-cm-fani/09-technical-solutions/active-balancing-system</a:t>
            </a:r>
            <a:endParaRPr lang="en-US" sz="2400" dirty="0" smtClean="0">
              <a:solidFill>
                <a:srgbClr val="0070C0"/>
              </a:solidFill>
              <a:hlinkClick r:id="rId2"/>
            </a:endParaRPr>
          </a:p>
          <a:p>
            <a:endParaRPr lang="en-US" sz="2400" dirty="0">
              <a:solidFill>
                <a:srgbClr val="0070C0"/>
              </a:solidFill>
              <a:hlinkClick r:id="rId2"/>
            </a:endParaRPr>
          </a:p>
          <a:p>
            <a:r>
              <a:rPr lang="en-US" sz="2400" dirty="0" smtClean="0">
                <a:solidFill>
                  <a:srgbClr val="0070C0"/>
                </a:solidFill>
                <a:hlinkClick r:id="rId2"/>
              </a:rPr>
              <a:t>http</a:t>
            </a:r>
            <a:r>
              <a:rPr lang="en-US" sz="2400" dirty="0">
                <a:solidFill>
                  <a:srgbClr val="0070C0"/>
                </a:solidFill>
                <a:hlinkClick r:id="rId2"/>
              </a:rPr>
              <a:t>://www.youtube.com/watch?v=qot5Ydp8Z10</a:t>
            </a:r>
            <a:endParaRPr lang="en-US" sz="2400" dirty="0"/>
          </a:p>
        </p:txBody>
      </p:sp>
      <p:sp>
        <p:nvSpPr>
          <p:cNvPr id="6"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dirty="0"/>
              <a:t>On-Line Active Balancing System</a:t>
            </a:r>
          </a:p>
        </p:txBody>
      </p:sp>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1"/>
          </p:nvPr>
        </p:nvSpPr>
        <p:spPr/>
        <p:txBody>
          <a:bodyPr/>
          <a:lstStyle/>
          <a:p>
            <a:pPr>
              <a:defRPr/>
            </a:pPr>
            <a:fld id="{12DAB12B-9646-41B4-8838-7E0643645623}" type="slidenum">
              <a:rPr lang="en-US" smtClean="0"/>
              <a:pPr>
                <a:defRPr/>
              </a:pPr>
              <a:t>65</a:t>
            </a:fld>
            <a:endParaRPr lang="en-US" dirty="0"/>
          </a:p>
        </p:txBody>
      </p:sp>
    </p:spTree>
    <p:extLst>
      <p:ext uri="{BB962C8B-B14F-4D97-AF65-F5344CB8AC3E}">
        <p14:creationId xmlns:p14="http://schemas.microsoft.com/office/powerpoint/2010/main" val="3470438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7C688669-5D7D-406C-815A-C5B7C6908661}" type="slidenum">
              <a:rPr lang="en-US" sz="800"/>
              <a:pPr algn="r"/>
              <a:t>66</a:t>
            </a:fld>
            <a:endParaRPr lang="en-US" sz="800"/>
          </a:p>
        </p:txBody>
      </p:sp>
      <p:sp>
        <p:nvSpPr>
          <p:cNvPr id="92165" name="Rectangle 3"/>
          <p:cNvSpPr>
            <a:spLocks noChangeArrowheads="1"/>
          </p:cNvSpPr>
          <p:nvPr/>
        </p:nvSpPr>
        <p:spPr bwMode="auto">
          <a:xfrm>
            <a:off x="560388" y="1238250"/>
            <a:ext cx="8353425" cy="5113338"/>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US" dirty="0"/>
              <a:t>Very positive feedback of competitors’ plants, who suffered from vibrations on kiln ID fans and installed active balancing:</a:t>
            </a:r>
          </a:p>
          <a:p>
            <a:pPr marL="534988" lvl="1" indent="-265113" eaLnBrk="0" hangingPunct="0">
              <a:spcBef>
                <a:spcPts val="600"/>
              </a:spcBef>
              <a:buClr>
                <a:schemeClr val="accent1"/>
              </a:buClr>
              <a:buFont typeface="Arial" charset="0"/>
              <a:buChar char="•"/>
            </a:pPr>
            <a:r>
              <a:rPr lang="en-US" sz="1400" dirty="0"/>
              <a:t>time between fan/kiln stops for cleaning increased from less than 2 months up to one year</a:t>
            </a:r>
          </a:p>
          <a:p>
            <a:pPr marL="534988" lvl="1" indent="-265113" eaLnBrk="0" hangingPunct="0">
              <a:spcBef>
                <a:spcPts val="600"/>
              </a:spcBef>
              <a:buClr>
                <a:schemeClr val="accent1"/>
              </a:buClr>
              <a:buFont typeface="Arial" charset="0"/>
              <a:buChar char="•"/>
            </a:pPr>
            <a:r>
              <a:rPr lang="en-US" sz="1400" dirty="0"/>
              <a:t>vibrations constantly kept below 2 to 5 mm/s</a:t>
            </a:r>
          </a:p>
          <a:p>
            <a:pPr marL="534988" lvl="1" indent="-265113" eaLnBrk="0" hangingPunct="0">
              <a:spcBef>
                <a:spcPts val="600"/>
              </a:spcBef>
              <a:buClr>
                <a:schemeClr val="accent1"/>
              </a:buClr>
              <a:buFont typeface="Arial" charset="0"/>
              <a:buChar char="•"/>
            </a:pPr>
            <a:r>
              <a:rPr lang="en-US" sz="1400" dirty="0"/>
              <a:t>maintenance requirements for the system almost zero</a:t>
            </a:r>
          </a:p>
          <a:p>
            <a:pPr marL="534988" lvl="1" indent="-265113" eaLnBrk="0" hangingPunct="0">
              <a:spcBef>
                <a:spcPts val="600"/>
              </a:spcBef>
              <a:buClr>
                <a:schemeClr val="accent1"/>
              </a:buClr>
              <a:buFont typeface="Arial" charset="0"/>
              <a:buChar char="•"/>
            </a:pPr>
            <a:r>
              <a:rPr lang="en-US" sz="1400" dirty="0"/>
              <a:t>payback period some few months only</a:t>
            </a:r>
          </a:p>
          <a:p>
            <a:pPr marL="269875" indent="-269875" eaLnBrk="0" hangingPunct="0">
              <a:spcBef>
                <a:spcPts val="1200"/>
              </a:spcBef>
              <a:buClr>
                <a:schemeClr val="accent1"/>
              </a:buClr>
              <a:buFont typeface="Arial" charset="0"/>
              <a:buChar char="•"/>
            </a:pPr>
            <a:r>
              <a:rPr lang="en-US" dirty="0"/>
              <a:t>In 2009 the active balancing was implemented for the first time in Holcim - at </a:t>
            </a:r>
            <a:r>
              <a:rPr lang="en-US" dirty="0" err="1"/>
              <a:t>Ambujanagar</a:t>
            </a:r>
            <a:r>
              <a:rPr lang="en-US" dirty="0"/>
              <a:t> plant at 3 kiln ID fans:</a:t>
            </a:r>
          </a:p>
          <a:p>
            <a:pPr marL="534988" lvl="1" indent="-265113" eaLnBrk="0" hangingPunct="0">
              <a:spcBef>
                <a:spcPts val="600"/>
              </a:spcBef>
              <a:buClr>
                <a:schemeClr val="accent1"/>
              </a:buClr>
              <a:buFont typeface="Arial" charset="0"/>
              <a:buChar char="•"/>
            </a:pPr>
            <a:r>
              <a:rPr lang="en-US" sz="1400" dirty="0"/>
              <a:t>time between cleaning stops has been more than doubled</a:t>
            </a:r>
          </a:p>
          <a:p>
            <a:pPr marL="534988" lvl="1" indent="-265113" eaLnBrk="0" hangingPunct="0">
              <a:spcBef>
                <a:spcPts val="600"/>
              </a:spcBef>
              <a:buClr>
                <a:schemeClr val="accent1"/>
              </a:buClr>
              <a:buFont typeface="Arial" charset="0"/>
              <a:buChar char="•"/>
            </a:pPr>
            <a:r>
              <a:rPr lang="en-US" sz="1400" dirty="0"/>
              <a:t>payback was some 6 months</a:t>
            </a:r>
          </a:p>
          <a:p>
            <a:pPr marL="534988" lvl="1" indent="-265113" eaLnBrk="0" hangingPunct="0">
              <a:spcBef>
                <a:spcPts val="600"/>
              </a:spcBef>
              <a:buClr>
                <a:schemeClr val="accent1"/>
              </a:buClr>
              <a:buFont typeface="Arial" charset="0"/>
              <a:buChar char="•"/>
            </a:pPr>
            <a:r>
              <a:rPr lang="en-US" sz="1400" dirty="0"/>
              <a:t>zero maintenance</a:t>
            </a:r>
          </a:p>
          <a:p>
            <a:pPr marL="534988" lvl="1" indent="-265113" eaLnBrk="0" hangingPunct="0">
              <a:spcBef>
                <a:spcPts val="600"/>
              </a:spcBef>
              <a:buClr>
                <a:schemeClr val="accent1"/>
              </a:buClr>
              <a:buFont typeface="Arial" charset="0"/>
              <a:buChar char="•"/>
            </a:pPr>
            <a:r>
              <a:rPr lang="en-US" sz="1400" dirty="0"/>
              <a:t>balancer works very reliable and fast</a:t>
            </a:r>
          </a:p>
          <a:p>
            <a:pPr marL="269875" indent="-269875" eaLnBrk="0" hangingPunct="0">
              <a:spcBef>
                <a:spcPts val="1200"/>
              </a:spcBef>
              <a:buClr>
                <a:schemeClr val="accent1"/>
              </a:buClr>
              <a:buFont typeface="Arial" charset="0"/>
              <a:buChar char="•"/>
            </a:pPr>
            <a:r>
              <a:rPr lang="en-US" dirty="0" smtClean="0"/>
              <a:t>Other references were following within the Group (</a:t>
            </a:r>
            <a:r>
              <a:rPr lang="en-US" dirty="0" err="1" smtClean="0"/>
              <a:t>Höver</a:t>
            </a:r>
            <a:r>
              <a:rPr lang="en-US" dirty="0" smtClean="0"/>
              <a:t>, </a:t>
            </a:r>
            <a:r>
              <a:rPr lang="en-US" dirty="0" err="1" smtClean="0"/>
              <a:t>Naragong</a:t>
            </a:r>
            <a:r>
              <a:rPr lang="en-US" dirty="0" smtClean="0"/>
              <a:t>, ...)</a:t>
            </a:r>
          </a:p>
          <a:p>
            <a:pPr marL="269875" indent="-269875" eaLnBrk="0" hangingPunct="0">
              <a:spcBef>
                <a:spcPts val="1200"/>
              </a:spcBef>
              <a:buClr>
                <a:schemeClr val="accent1"/>
              </a:buClr>
              <a:buFont typeface="Arial" charset="0"/>
              <a:buChar char="•"/>
            </a:pPr>
            <a:r>
              <a:rPr lang="en-US" dirty="0" smtClean="0"/>
              <a:t>On-line </a:t>
            </a:r>
            <a:r>
              <a:rPr lang="en-US" dirty="0"/>
              <a:t>active balancing is currently the most promising solution to minimize impact of fan build-up</a:t>
            </a:r>
          </a:p>
        </p:txBody>
      </p:sp>
      <p:sp>
        <p:nvSpPr>
          <p:cNvPr id="92166" name="Rectangle 2"/>
          <p:cNvSpPr>
            <a:spLocks noChangeArrowheads="1"/>
          </p:cNvSpPr>
          <p:nvPr/>
        </p:nvSpPr>
        <p:spPr bwMode="auto">
          <a:xfrm>
            <a:off x="560388" y="28733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a:t>On-Line Active Balancing System</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Successful Implementation in </a:t>
            </a:r>
            <a:r>
              <a:rPr lang="en-US" dirty="0" err="1" smtClean="0"/>
              <a:t>Narogong</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b="9002"/>
          <a:stretch/>
        </p:blipFill>
        <p:spPr>
          <a:xfrm>
            <a:off x="0" y="1160748"/>
            <a:ext cx="9906000" cy="5174738"/>
          </a:xfrm>
          <a:prstGeom prst="rect">
            <a:avLst/>
          </a:prstGeom>
        </p:spPr>
      </p:pic>
      <p:sp>
        <p:nvSpPr>
          <p:cNvPr id="7" name="Oval 6"/>
          <p:cNvSpPr/>
          <p:nvPr/>
        </p:nvSpPr>
        <p:spPr>
          <a:xfrm>
            <a:off x="805678" y="3933936"/>
            <a:ext cx="576064" cy="576064"/>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8" name="TextBox 7"/>
          <p:cNvSpPr txBox="1"/>
          <p:nvPr/>
        </p:nvSpPr>
        <p:spPr>
          <a:xfrm>
            <a:off x="1098916" y="4545124"/>
            <a:ext cx="3206012" cy="338554"/>
          </a:xfrm>
          <a:prstGeom prst="rect">
            <a:avLst/>
          </a:prstGeom>
          <a:noFill/>
        </p:spPr>
        <p:txBody>
          <a:bodyPr wrap="square" rtlCol="0">
            <a:spAutoFit/>
          </a:bodyPr>
          <a:lstStyle/>
          <a:p>
            <a:r>
              <a:rPr lang="en-US" sz="1600" dirty="0" smtClean="0">
                <a:solidFill>
                  <a:srgbClr val="FF0000"/>
                </a:solidFill>
                <a:latin typeface="Arial" pitchFamily="34" charset="0"/>
                <a:cs typeface="Arial" pitchFamily="34" charset="0"/>
              </a:rPr>
              <a:t>Fan cleaned ~ every 2 month</a:t>
            </a:r>
          </a:p>
        </p:txBody>
      </p:sp>
      <p:sp>
        <p:nvSpPr>
          <p:cNvPr id="9" name="Oval 8"/>
          <p:cNvSpPr/>
          <p:nvPr/>
        </p:nvSpPr>
        <p:spPr>
          <a:xfrm>
            <a:off x="1748644" y="3933936"/>
            <a:ext cx="576064" cy="576064"/>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10" name="Oval 9"/>
          <p:cNvSpPr/>
          <p:nvPr/>
        </p:nvSpPr>
        <p:spPr>
          <a:xfrm>
            <a:off x="2972780" y="3933936"/>
            <a:ext cx="576064" cy="576064"/>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11" name="Oval 10"/>
          <p:cNvSpPr/>
          <p:nvPr/>
        </p:nvSpPr>
        <p:spPr>
          <a:xfrm>
            <a:off x="3548844" y="3933936"/>
            <a:ext cx="576064" cy="576064"/>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13" name="TextBox 12"/>
          <p:cNvSpPr txBox="1"/>
          <p:nvPr/>
        </p:nvSpPr>
        <p:spPr>
          <a:xfrm>
            <a:off x="4880992" y="4545124"/>
            <a:ext cx="4860540" cy="338554"/>
          </a:xfrm>
          <a:prstGeom prst="rect">
            <a:avLst/>
          </a:prstGeom>
          <a:noFill/>
        </p:spPr>
        <p:txBody>
          <a:bodyPr wrap="square" rtlCol="0">
            <a:spAutoFit/>
          </a:bodyPr>
          <a:lstStyle/>
          <a:p>
            <a:r>
              <a:rPr lang="en-US" sz="1600" dirty="0" smtClean="0">
                <a:solidFill>
                  <a:srgbClr val="00B050"/>
                </a:solidFill>
                <a:latin typeface="Arial" pitchFamily="34" charset="0"/>
                <a:cs typeface="Arial" pitchFamily="34" charset="0"/>
              </a:rPr>
              <a:t>No kiln stop related to fan vibration after installation!</a:t>
            </a:r>
          </a:p>
        </p:txBody>
      </p:sp>
      <p:sp>
        <p:nvSpPr>
          <p:cNvPr id="15" name="TextBox 14"/>
          <p:cNvSpPr txBox="1"/>
          <p:nvPr/>
        </p:nvSpPr>
        <p:spPr>
          <a:xfrm>
            <a:off x="5133020" y="1974322"/>
            <a:ext cx="2664296" cy="338554"/>
          </a:xfrm>
          <a:prstGeom prst="rect">
            <a:avLst/>
          </a:prstGeom>
          <a:noFill/>
        </p:spPr>
        <p:txBody>
          <a:bodyPr wrap="square" rtlCol="0">
            <a:spAutoFit/>
          </a:bodyPr>
          <a:lstStyle/>
          <a:p>
            <a:r>
              <a:rPr lang="en-US" sz="1600" dirty="0" smtClean="0">
                <a:solidFill>
                  <a:srgbClr val="FFC000"/>
                </a:solidFill>
                <a:latin typeface="Arial" pitchFamily="34" charset="0"/>
                <a:cs typeface="Arial" pitchFamily="34" charset="0"/>
              </a:rPr>
              <a:t>Installation of </a:t>
            </a:r>
            <a:r>
              <a:rPr lang="en-US" sz="1600" dirty="0" err="1" smtClean="0">
                <a:solidFill>
                  <a:srgbClr val="FFC000"/>
                </a:solidFill>
                <a:latin typeface="Arial" pitchFamily="34" charset="0"/>
                <a:cs typeface="Arial" pitchFamily="34" charset="0"/>
              </a:rPr>
              <a:t>autobalancer</a:t>
            </a:r>
            <a:endParaRPr lang="en-US" sz="1600" dirty="0" smtClean="0">
              <a:solidFill>
                <a:srgbClr val="FFC000"/>
              </a:solidFill>
              <a:latin typeface="Arial" pitchFamily="34" charset="0"/>
              <a:cs typeface="Arial" pitchFamily="34" charset="0"/>
            </a:endParaRPr>
          </a:p>
        </p:txBody>
      </p:sp>
      <p:cxnSp>
        <p:nvCxnSpPr>
          <p:cNvPr id="17" name="Straight Arrow Connector 16"/>
          <p:cNvCxnSpPr>
            <a:stCxn id="15" idx="2"/>
          </p:cNvCxnSpPr>
          <p:nvPr/>
        </p:nvCxnSpPr>
        <p:spPr>
          <a:xfrm flipH="1">
            <a:off x="4880992" y="2312876"/>
            <a:ext cx="1584176" cy="2016224"/>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4" name="Footer Placeholder 13"/>
          <p:cNvSpPr>
            <a:spLocks noGrp="1"/>
          </p:cNvSpPr>
          <p:nvPr>
            <p:ph type="ftr" sz="quarter" idx="10"/>
          </p:nvPr>
        </p:nvSpPr>
        <p:spPr/>
        <p:txBody>
          <a:bodyPr/>
          <a:lstStyle/>
          <a:p>
            <a:pPr>
              <a:defRPr/>
            </a:pPr>
            <a:r>
              <a:rPr lang="en-US" smtClean="0"/>
              <a:t>2016-05-09   © 2016 LafargeHolcim</a:t>
            </a:r>
            <a:endParaRPr lang="en-US"/>
          </a:p>
        </p:txBody>
      </p:sp>
      <p:sp>
        <p:nvSpPr>
          <p:cNvPr id="16" name="Slide Number Placeholder 15"/>
          <p:cNvSpPr>
            <a:spLocks noGrp="1"/>
          </p:cNvSpPr>
          <p:nvPr>
            <p:ph type="sldNum" sz="quarter" idx="11"/>
          </p:nvPr>
        </p:nvSpPr>
        <p:spPr/>
        <p:txBody>
          <a:bodyPr/>
          <a:lstStyle/>
          <a:p>
            <a:pPr>
              <a:defRPr/>
            </a:pPr>
            <a:fld id="{2769C510-0734-4155-82AA-15A9CA3272D4}" type="slidenum">
              <a:rPr lang="en-US" smtClean="0"/>
              <a:pPr>
                <a:defRPr/>
              </a:pPr>
              <a:t>67</a:t>
            </a:fld>
            <a:endParaRPr lang="en-US" dirty="0"/>
          </a:p>
        </p:txBody>
      </p:sp>
    </p:spTree>
    <p:extLst>
      <p:ext uri="{BB962C8B-B14F-4D97-AF65-F5344CB8AC3E}">
        <p14:creationId xmlns:p14="http://schemas.microsoft.com/office/powerpoint/2010/main" val="236549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3"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D57799D-2EC9-403F-8B57-D8B07FE32278}" type="slidenum">
              <a:rPr lang="en-US" sz="800"/>
              <a:pPr algn="r"/>
              <a:t>68</a:t>
            </a:fld>
            <a:endParaRPr lang="en-US" sz="800"/>
          </a:p>
        </p:txBody>
      </p:sp>
      <p:sp>
        <p:nvSpPr>
          <p:cNvPr id="93189" name="Rectangle 3"/>
          <p:cNvSpPr>
            <a:spLocks noChangeArrowheads="1"/>
          </p:cNvSpPr>
          <p:nvPr/>
        </p:nvSpPr>
        <p:spPr bwMode="auto">
          <a:xfrm>
            <a:off x="560388" y="1295400"/>
            <a:ext cx="8785225" cy="5113338"/>
          </a:xfrm>
          <a:prstGeom prst="rect">
            <a:avLst/>
          </a:prstGeom>
          <a:noFill/>
          <a:ln w="9525">
            <a:noFill/>
            <a:miter lim="800000"/>
            <a:headEnd/>
            <a:tailEnd/>
          </a:ln>
        </p:spPr>
        <p:txBody>
          <a:bodyPr lIns="0" tIns="0" rIns="0" bIns="0"/>
          <a:lstStyle/>
          <a:p>
            <a:pPr marL="269875" indent="-269875" eaLnBrk="0" hangingPunct="0">
              <a:lnSpc>
                <a:spcPct val="120000"/>
              </a:lnSpc>
              <a:spcBef>
                <a:spcPts val="1200"/>
              </a:spcBef>
              <a:buClr>
                <a:schemeClr val="accent1"/>
              </a:buClr>
              <a:buFont typeface="Arial" charset="0"/>
              <a:buChar char="•"/>
            </a:pPr>
            <a:r>
              <a:rPr lang="en-US" dirty="0">
                <a:cs typeface="Times New Roman" pitchFamily="18" charset="0"/>
              </a:rPr>
              <a:t>“Simple” solution to increase impeller diameter and as such pressure capacity</a:t>
            </a:r>
          </a:p>
          <a:p>
            <a:pPr marL="269875" indent="-269875" eaLnBrk="0" hangingPunct="0">
              <a:lnSpc>
                <a:spcPct val="120000"/>
              </a:lnSpc>
              <a:spcBef>
                <a:spcPts val="1200"/>
              </a:spcBef>
              <a:buClr>
                <a:schemeClr val="accent1"/>
              </a:buClr>
              <a:buFont typeface="Arial" charset="0"/>
              <a:buChar char="•"/>
            </a:pPr>
            <a:r>
              <a:rPr lang="en-US" dirty="0">
                <a:cs typeface="Times New Roman" pitchFamily="18" charset="0"/>
              </a:rPr>
              <a:t>Feasibility depends on blade type, impeller geometry, space restrictions, critical fan speed, … </a:t>
            </a:r>
            <a:r>
              <a:rPr lang="en-US" dirty="0">
                <a:cs typeface="Times New Roman" pitchFamily="18" charset="0"/>
                <a:sym typeface="Wingdings" pitchFamily="2" charset="2"/>
              </a:rPr>
              <a:t> contact your fan supplier</a:t>
            </a:r>
          </a:p>
          <a:p>
            <a:pPr marL="269875" indent="-269875" eaLnBrk="0" hangingPunct="0">
              <a:lnSpc>
                <a:spcPct val="120000"/>
              </a:lnSpc>
              <a:spcBef>
                <a:spcPts val="1200"/>
              </a:spcBef>
              <a:buClr>
                <a:schemeClr val="accent1"/>
              </a:buClr>
              <a:buFont typeface="Arial" charset="0"/>
              <a:buChar char="•"/>
            </a:pPr>
            <a:r>
              <a:rPr lang="en-US" dirty="0">
                <a:cs typeface="Times New Roman" pitchFamily="18" charset="0"/>
                <a:sym typeface="Wingdings" pitchFamily="2" charset="2"/>
              </a:rPr>
              <a:t>Cheaper than new impeller with correspondingly larger diameter, but in comparison usually with some drawbacks:</a:t>
            </a:r>
          </a:p>
          <a:p>
            <a:pPr marL="534988" lvl="1" indent="-265113" eaLnBrk="0" hangingPunct="0">
              <a:lnSpc>
                <a:spcPct val="120000"/>
              </a:lnSpc>
              <a:spcBef>
                <a:spcPts val="600"/>
              </a:spcBef>
              <a:buClr>
                <a:schemeClr val="accent1"/>
              </a:buClr>
              <a:buFont typeface="Arial" charset="0"/>
              <a:buChar char="•"/>
            </a:pPr>
            <a:r>
              <a:rPr lang="en-US" sz="1600" dirty="0">
                <a:cs typeface="Times New Roman" pitchFamily="18" charset="0"/>
              </a:rPr>
              <a:t>lower pressure/flow capacity</a:t>
            </a:r>
          </a:p>
          <a:p>
            <a:pPr marL="534988" lvl="1" indent="-265113" eaLnBrk="0" hangingPunct="0">
              <a:lnSpc>
                <a:spcPct val="120000"/>
              </a:lnSpc>
              <a:spcBef>
                <a:spcPts val="600"/>
              </a:spcBef>
              <a:buClr>
                <a:schemeClr val="accent1"/>
              </a:buClr>
              <a:buFont typeface="Arial" charset="0"/>
              <a:buChar char="•"/>
            </a:pPr>
            <a:r>
              <a:rPr lang="en-US" sz="1600" dirty="0">
                <a:cs typeface="Times New Roman" pitchFamily="18" charset="0"/>
              </a:rPr>
              <a:t>lower efficiency</a:t>
            </a:r>
          </a:p>
          <a:p>
            <a:pPr marL="534988" lvl="1" indent="-265113" eaLnBrk="0" hangingPunct="0">
              <a:lnSpc>
                <a:spcPct val="120000"/>
              </a:lnSpc>
              <a:spcBef>
                <a:spcPts val="600"/>
              </a:spcBef>
              <a:buClr>
                <a:schemeClr val="accent1"/>
              </a:buClr>
              <a:buFont typeface="Arial" charset="0"/>
              <a:buChar char="•"/>
            </a:pPr>
            <a:r>
              <a:rPr lang="en-US" sz="1600" dirty="0">
                <a:cs typeface="Times New Roman" pitchFamily="18" charset="0"/>
              </a:rPr>
              <a:t>more susceptible to vibrations</a:t>
            </a:r>
          </a:p>
        </p:txBody>
      </p:sp>
      <p:sp>
        <p:nvSpPr>
          <p:cNvPr id="93190" name="Rectangle 2"/>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Fan Impeller Tipping</a:t>
            </a:r>
          </a:p>
        </p:txBody>
      </p:sp>
      <p:sp>
        <p:nvSpPr>
          <p:cNvPr id="93191" name="Rectangle 33"/>
          <p:cNvSpPr>
            <a:spLocks noChangeAspect="1" noChangeArrowheads="1"/>
          </p:cNvSpPr>
          <p:nvPr/>
        </p:nvSpPr>
        <p:spPr bwMode="auto">
          <a:xfrm>
            <a:off x="6134100" y="4086225"/>
            <a:ext cx="1924050" cy="566738"/>
          </a:xfrm>
          <a:prstGeom prst="rect">
            <a:avLst/>
          </a:prstGeom>
          <a:solidFill>
            <a:schemeClr val="bg1"/>
          </a:solidFill>
          <a:ln w="9525">
            <a:noFill/>
            <a:miter lim="800000"/>
            <a:headEnd/>
            <a:tailEnd/>
          </a:ln>
        </p:spPr>
        <p:txBody>
          <a:bodyPr wrap="none" anchor="ctr"/>
          <a:lstStyle/>
          <a:p>
            <a:endParaRPr lang="en-US"/>
          </a:p>
        </p:txBody>
      </p:sp>
      <p:grpSp>
        <p:nvGrpSpPr>
          <p:cNvPr id="93192" name="Group 75"/>
          <p:cNvGrpSpPr>
            <a:grpSpLocks/>
          </p:cNvGrpSpPr>
          <p:nvPr/>
        </p:nvGrpSpPr>
        <p:grpSpPr bwMode="auto">
          <a:xfrm>
            <a:off x="6176963" y="4076700"/>
            <a:ext cx="2998787" cy="2151063"/>
            <a:chOff x="3900" y="2462"/>
            <a:chExt cx="1889" cy="1355"/>
          </a:xfrm>
        </p:grpSpPr>
        <p:sp>
          <p:nvSpPr>
            <p:cNvPr id="93193" name="Oval 35"/>
            <p:cNvSpPr>
              <a:spLocks noChangeAspect="1" noChangeArrowheads="1"/>
            </p:cNvSpPr>
            <p:nvPr/>
          </p:nvSpPr>
          <p:spPr bwMode="auto">
            <a:xfrm>
              <a:off x="4434" y="2462"/>
              <a:ext cx="1355" cy="1355"/>
            </a:xfrm>
            <a:prstGeom prst="ellipse">
              <a:avLst/>
            </a:prstGeom>
            <a:noFill/>
            <a:ln w="19050">
              <a:solidFill>
                <a:schemeClr val="tx1"/>
              </a:solidFill>
              <a:round/>
              <a:headEnd/>
              <a:tailEnd/>
            </a:ln>
          </p:spPr>
          <p:txBody>
            <a:bodyPr wrap="none" anchor="ctr"/>
            <a:lstStyle/>
            <a:p>
              <a:endParaRPr lang="en-US"/>
            </a:p>
          </p:txBody>
        </p:sp>
        <p:sp>
          <p:nvSpPr>
            <p:cNvPr id="93194" name="Oval 36"/>
            <p:cNvSpPr>
              <a:spLocks noChangeAspect="1" noChangeArrowheads="1"/>
            </p:cNvSpPr>
            <p:nvPr/>
          </p:nvSpPr>
          <p:spPr bwMode="auto">
            <a:xfrm>
              <a:off x="4720" y="2747"/>
              <a:ext cx="784" cy="785"/>
            </a:xfrm>
            <a:prstGeom prst="ellipse">
              <a:avLst/>
            </a:prstGeom>
            <a:noFill/>
            <a:ln w="9525">
              <a:solidFill>
                <a:schemeClr val="tx1"/>
              </a:solidFill>
              <a:round/>
              <a:headEnd/>
              <a:tailEnd/>
            </a:ln>
          </p:spPr>
          <p:txBody>
            <a:bodyPr wrap="none" anchor="ctr"/>
            <a:lstStyle/>
            <a:p>
              <a:endParaRPr lang="en-US"/>
            </a:p>
          </p:txBody>
        </p:sp>
        <p:grpSp>
          <p:nvGrpSpPr>
            <p:cNvPr id="93195" name="Group 37"/>
            <p:cNvGrpSpPr>
              <a:grpSpLocks noChangeAspect="1"/>
            </p:cNvGrpSpPr>
            <p:nvPr/>
          </p:nvGrpSpPr>
          <p:grpSpPr bwMode="auto">
            <a:xfrm>
              <a:off x="4577" y="2605"/>
              <a:ext cx="1069" cy="1069"/>
              <a:chOff x="2496" y="2112"/>
              <a:chExt cx="1440" cy="1440"/>
            </a:xfrm>
          </p:grpSpPr>
          <p:sp>
            <p:nvSpPr>
              <p:cNvPr id="93196" name="Line 38"/>
              <p:cNvSpPr>
                <a:spLocks noChangeAspect="1" noChangeShapeType="1"/>
              </p:cNvSpPr>
              <p:nvPr/>
            </p:nvSpPr>
            <p:spPr bwMode="auto">
              <a:xfrm flipV="1">
                <a:off x="3216" y="2112"/>
                <a:ext cx="144" cy="192"/>
              </a:xfrm>
              <a:prstGeom prst="line">
                <a:avLst/>
              </a:prstGeom>
              <a:noFill/>
              <a:ln w="9525">
                <a:solidFill>
                  <a:schemeClr val="tx1"/>
                </a:solidFill>
                <a:round/>
                <a:headEnd/>
                <a:tailEnd/>
              </a:ln>
            </p:spPr>
            <p:txBody>
              <a:bodyPr wrap="none" anchor="ctr"/>
              <a:lstStyle/>
              <a:p>
                <a:endParaRPr lang="de-DE"/>
              </a:p>
            </p:txBody>
          </p:sp>
          <p:sp>
            <p:nvSpPr>
              <p:cNvPr id="93197" name="Line 39"/>
              <p:cNvSpPr>
                <a:spLocks noChangeAspect="1" noChangeShapeType="1"/>
              </p:cNvSpPr>
              <p:nvPr/>
            </p:nvSpPr>
            <p:spPr bwMode="auto">
              <a:xfrm rot="16200000" flipV="1">
                <a:off x="2520" y="2664"/>
                <a:ext cx="144" cy="192"/>
              </a:xfrm>
              <a:prstGeom prst="line">
                <a:avLst/>
              </a:prstGeom>
              <a:noFill/>
              <a:ln w="9525">
                <a:solidFill>
                  <a:schemeClr val="tx1"/>
                </a:solidFill>
                <a:round/>
                <a:headEnd/>
                <a:tailEnd/>
              </a:ln>
            </p:spPr>
            <p:txBody>
              <a:bodyPr wrap="none" anchor="ctr"/>
              <a:lstStyle/>
              <a:p>
                <a:endParaRPr lang="de-DE"/>
              </a:p>
            </p:txBody>
          </p:sp>
          <p:sp>
            <p:nvSpPr>
              <p:cNvPr id="93198" name="Line 40"/>
              <p:cNvSpPr>
                <a:spLocks noChangeAspect="1" noChangeShapeType="1"/>
              </p:cNvSpPr>
              <p:nvPr/>
            </p:nvSpPr>
            <p:spPr bwMode="auto">
              <a:xfrm rot="10800000" flipV="1">
                <a:off x="3072" y="3360"/>
                <a:ext cx="144" cy="192"/>
              </a:xfrm>
              <a:prstGeom prst="line">
                <a:avLst/>
              </a:prstGeom>
              <a:noFill/>
              <a:ln w="9525">
                <a:solidFill>
                  <a:schemeClr val="tx1"/>
                </a:solidFill>
                <a:round/>
                <a:headEnd/>
                <a:tailEnd/>
              </a:ln>
            </p:spPr>
            <p:txBody>
              <a:bodyPr wrap="none" anchor="ctr"/>
              <a:lstStyle/>
              <a:p>
                <a:endParaRPr lang="de-DE"/>
              </a:p>
            </p:txBody>
          </p:sp>
          <p:sp>
            <p:nvSpPr>
              <p:cNvPr id="93199" name="Line 41"/>
              <p:cNvSpPr>
                <a:spLocks noChangeAspect="1" noChangeShapeType="1"/>
              </p:cNvSpPr>
              <p:nvPr/>
            </p:nvSpPr>
            <p:spPr bwMode="auto">
              <a:xfrm rot="5400000" flipV="1">
                <a:off x="3768" y="2808"/>
                <a:ext cx="144" cy="192"/>
              </a:xfrm>
              <a:prstGeom prst="line">
                <a:avLst/>
              </a:prstGeom>
              <a:noFill/>
              <a:ln w="9525">
                <a:solidFill>
                  <a:schemeClr val="tx1"/>
                </a:solidFill>
                <a:round/>
                <a:headEnd/>
                <a:tailEnd/>
              </a:ln>
            </p:spPr>
            <p:txBody>
              <a:bodyPr wrap="none" anchor="ctr"/>
              <a:lstStyle/>
              <a:p>
                <a:endParaRPr lang="de-DE"/>
              </a:p>
            </p:txBody>
          </p:sp>
        </p:grpSp>
        <p:grpSp>
          <p:nvGrpSpPr>
            <p:cNvPr id="93200" name="Group 42"/>
            <p:cNvGrpSpPr>
              <a:grpSpLocks noChangeAspect="1"/>
            </p:cNvGrpSpPr>
            <p:nvPr/>
          </p:nvGrpSpPr>
          <p:grpSpPr bwMode="auto">
            <a:xfrm rot="-1658036">
              <a:off x="4577" y="2605"/>
              <a:ext cx="1069" cy="1069"/>
              <a:chOff x="2496" y="2112"/>
              <a:chExt cx="1440" cy="1440"/>
            </a:xfrm>
          </p:grpSpPr>
          <p:sp>
            <p:nvSpPr>
              <p:cNvPr id="93201" name="Line 43"/>
              <p:cNvSpPr>
                <a:spLocks noChangeAspect="1" noChangeShapeType="1"/>
              </p:cNvSpPr>
              <p:nvPr/>
            </p:nvSpPr>
            <p:spPr bwMode="auto">
              <a:xfrm flipV="1">
                <a:off x="3216" y="2112"/>
                <a:ext cx="144" cy="192"/>
              </a:xfrm>
              <a:prstGeom prst="line">
                <a:avLst/>
              </a:prstGeom>
              <a:noFill/>
              <a:ln w="9525">
                <a:solidFill>
                  <a:schemeClr val="tx1"/>
                </a:solidFill>
                <a:round/>
                <a:headEnd/>
                <a:tailEnd/>
              </a:ln>
            </p:spPr>
            <p:txBody>
              <a:bodyPr wrap="none" anchor="ctr"/>
              <a:lstStyle/>
              <a:p>
                <a:endParaRPr lang="de-DE"/>
              </a:p>
            </p:txBody>
          </p:sp>
          <p:sp>
            <p:nvSpPr>
              <p:cNvPr id="93202" name="Line 44"/>
              <p:cNvSpPr>
                <a:spLocks noChangeAspect="1" noChangeShapeType="1"/>
              </p:cNvSpPr>
              <p:nvPr/>
            </p:nvSpPr>
            <p:spPr bwMode="auto">
              <a:xfrm rot="16200000" flipV="1">
                <a:off x="2520" y="2664"/>
                <a:ext cx="144" cy="192"/>
              </a:xfrm>
              <a:prstGeom prst="line">
                <a:avLst/>
              </a:prstGeom>
              <a:noFill/>
              <a:ln w="9525">
                <a:solidFill>
                  <a:schemeClr val="tx1"/>
                </a:solidFill>
                <a:round/>
                <a:headEnd/>
                <a:tailEnd/>
              </a:ln>
            </p:spPr>
            <p:txBody>
              <a:bodyPr wrap="none" anchor="ctr"/>
              <a:lstStyle/>
              <a:p>
                <a:endParaRPr lang="de-DE"/>
              </a:p>
            </p:txBody>
          </p:sp>
          <p:sp>
            <p:nvSpPr>
              <p:cNvPr id="93203" name="Line 45"/>
              <p:cNvSpPr>
                <a:spLocks noChangeAspect="1" noChangeShapeType="1"/>
              </p:cNvSpPr>
              <p:nvPr/>
            </p:nvSpPr>
            <p:spPr bwMode="auto">
              <a:xfrm rot="10800000" flipV="1">
                <a:off x="3072" y="3360"/>
                <a:ext cx="144" cy="192"/>
              </a:xfrm>
              <a:prstGeom prst="line">
                <a:avLst/>
              </a:prstGeom>
              <a:noFill/>
              <a:ln w="9525">
                <a:solidFill>
                  <a:schemeClr val="tx1"/>
                </a:solidFill>
                <a:round/>
                <a:headEnd/>
                <a:tailEnd/>
              </a:ln>
            </p:spPr>
            <p:txBody>
              <a:bodyPr wrap="none" anchor="ctr"/>
              <a:lstStyle/>
              <a:p>
                <a:endParaRPr lang="de-DE"/>
              </a:p>
            </p:txBody>
          </p:sp>
          <p:sp>
            <p:nvSpPr>
              <p:cNvPr id="93204" name="Line 46"/>
              <p:cNvSpPr>
                <a:spLocks noChangeAspect="1" noChangeShapeType="1"/>
              </p:cNvSpPr>
              <p:nvPr/>
            </p:nvSpPr>
            <p:spPr bwMode="auto">
              <a:xfrm rot="5400000" flipV="1">
                <a:off x="3768" y="2808"/>
                <a:ext cx="144" cy="192"/>
              </a:xfrm>
              <a:prstGeom prst="line">
                <a:avLst/>
              </a:prstGeom>
              <a:noFill/>
              <a:ln w="9525">
                <a:solidFill>
                  <a:schemeClr val="tx1"/>
                </a:solidFill>
                <a:round/>
                <a:headEnd/>
                <a:tailEnd/>
              </a:ln>
            </p:spPr>
            <p:txBody>
              <a:bodyPr wrap="none" anchor="ctr"/>
              <a:lstStyle/>
              <a:p>
                <a:endParaRPr lang="de-DE"/>
              </a:p>
            </p:txBody>
          </p:sp>
        </p:grpSp>
        <p:grpSp>
          <p:nvGrpSpPr>
            <p:cNvPr id="93205" name="Group 47"/>
            <p:cNvGrpSpPr>
              <a:grpSpLocks noChangeAspect="1"/>
            </p:cNvGrpSpPr>
            <p:nvPr/>
          </p:nvGrpSpPr>
          <p:grpSpPr bwMode="auto">
            <a:xfrm rot="-3433574">
              <a:off x="4577" y="2605"/>
              <a:ext cx="1069" cy="1069"/>
              <a:chOff x="2496" y="2112"/>
              <a:chExt cx="1440" cy="1440"/>
            </a:xfrm>
          </p:grpSpPr>
          <p:sp>
            <p:nvSpPr>
              <p:cNvPr id="93206" name="Line 48"/>
              <p:cNvSpPr>
                <a:spLocks noChangeAspect="1" noChangeShapeType="1"/>
              </p:cNvSpPr>
              <p:nvPr/>
            </p:nvSpPr>
            <p:spPr bwMode="auto">
              <a:xfrm flipV="1">
                <a:off x="3216" y="2112"/>
                <a:ext cx="144" cy="192"/>
              </a:xfrm>
              <a:prstGeom prst="line">
                <a:avLst/>
              </a:prstGeom>
              <a:noFill/>
              <a:ln w="9525">
                <a:solidFill>
                  <a:schemeClr val="tx1"/>
                </a:solidFill>
                <a:round/>
                <a:headEnd/>
                <a:tailEnd/>
              </a:ln>
            </p:spPr>
            <p:txBody>
              <a:bodyPr wrap="none" anchor="ctr"/>
              <a:lstStyle/>
              <a:p>
                <a:endParaRPr lang="de-DE"/>
              </a:p>
            </p:txBody>
          </p:sp>
          <p:sp>
            <p:nvSpPr>
              <p:cNvPr id="93207" name="Line 49"/>
              <p:cNvSpPr>
                <a:spLocks noChangeAspect="1" noChangeShapeType="1"/>
              </p:cNvSpPr>
              <p:nvPr/>
            </p:nvSpPr>
            <p:spPr bwMode="auto">
              <a:xfrm rot="16200000" flipV="1">
                <a:off x="2520" y="2664"/>
                <a:ext cx="144" cy="192"/>
              </a:xfrm>
              <a:prstGeom prst="line">
                <a:avLst/>
              </a:prstGeom>
              <a:noFill/>
              <a:ln w="9525">
                <a:solidFill>
                  <a:schemeClr val="tx1"/>
                </a:solidFill>
                <a:round/>
                <a:headEnd/>
                <a:tailEnd/>
              </a:ln>
            </p:spPr>
            <p:txBody>
              <a:bodyPr wrap="none" anchor="ctr"/>
              <a:lstStyle/>
              <a:p>
                <a:endParaRPr lang="de-DE"/>
              </a:p>
            </p:txBody>
          </p:sp>
          <p:sp>
            <p:nvSpPr>
              <p:cNvPr id="93208" name="Line 50"/>
              <p:cNvSpPr>
                <a:spLocks noChangeAspect="1" noChangeShapeType="1"/>
              </p:cNvSpPr>
              <p:nvPr/>
            </p:nvSpPr>
            <p:spPr bwMode="auto">
              <a:xfrm rot="10800000" flipV="1">
                <a:off x="3072" y="3360"/>
                <a:ext cx="144" cy="192"/>
              </a:xfrm>
              <a:prstGeom prst="line">
                <a:avLst/>
              </a:prstGeom>
              <a:noFill/>
              <a:ln w="9525">
                <a:solidFill>
                  <a:schemeClr val="tx1"/>
                </a:solidFill>
                <a:round/>
                <a:headEnd/>
                <a:tailEnd/>
              </a:ln>
            </p:spPr>
            <p:txBody>
              <a:bodyPr wrap="none" anchor="ctr"/>
              <a:lstStyle/>
              <a:p>
                <a:endParaRPr lang="de-DE"/>
              </a:p>
            </p:txBody>
          </p:sp>
          <p:sp>
            <p:nvSpPr>
              <p:cNvPr id="93209" name="Line 51"/>
              <p:cNvSpPr>
                <a:spLocks noChangeAspect="1" noChangeShapeType="1"/>
              </p:cNvSpPr>
              <p:nvPr/>
            </p:nvSpPr>
            <p:spPr bwMode="auto">
              <a:xfrm rot="5400000" flipV="1">
                <a:off x="3768" y="2808"/>
                <a:ext cx="144" cy="192"/>
              </a:xfrm>
              <a:prstGeom prst="line">
                <a:avLst/>
              </a:prstGeom>
              <a:noFill/>
              <a:ln w="9525">
                <a:solidFill>
                  <a:schemeClr val="tx1"/>
                </a:solidFill>
                <a:round/>
                <a:headEnd/>
                <a:tailEnd/>
              </a:ln>
            </p:spPr>
            <p:txBody>
              <a:bodyPr wrap="none" anchor="ctr"/>
              <a:lstStyle/>
              <a:p>
                <a:endParaRPr lang="de-DE"/>
              </a:p>
            </p:txBody>
          </p:sp>
        </p:grpSp>
        <p:sp>
          <p:nvSpPr>
            <p:cNvPr id="93210" name="AutoShape 52"/>
            <p:cNvSpPr>
              <a:spLocks noChangeAspect="1" noChangeArrowheads="1"/>
            </p:cNvSpPr>
            <p:nvPr/>
          </p:nvSpPr>
          <p:spPr bwMode="auto">
            <a:xfrm flipH="1">
              <a:off x="4791" y="2890"/>
              <a:ext cx="570" cy="214"/>
            </a:xfrm>
            <a:prstGeom prst="curvedDownArrow">
              <a:avLst>
                <a:gd name="adj1" fmla="val 53271"/>
                <a:gd name="adj2" fmla="val 106542"/>
                <a:gd name="adj3" fmla="val 33333"/>
              </a:avLst>
            </a:prstGeom>
            <a:solidFill>
              <a:schemeClr val="accent2"/>
            </a:solidFill>
            <a:ln w="9525">
              <a:noFill/>
              <a:miter lim="800000"/>
              <a:headEnd/>
              <a:tailEnd/>
            </a:ln>
          </p:spPr>
          <p:txBody>
            <a:bodyPr wrap="none" anchor="ctr"/>
            <a:lstStyle/>
            <a:p>
              <a:endParaRPr lang="en-US"/>
            </a:p>
          </p:txBody>
        </p:sp>
        <p:sp>
          <p:nvSpPr>
            <p:cNvPr id="93211" name="Line 53"/>
            <p:cNvSpPr>
              <a:spLocks noChangeAspect="1" noChangeShapeType="1"/>
            </p:cNvSpPr>
            <p:nvPr/>
          </p:nvSpPr>
          <p:spPr bwMode="auto">
            <a:xfrm>
              <a:off x="3900" y="2462"/>
              <a:ext cx="1212" cy="0"/>
            </a:xfrm>
            <a:prstGeom prst="line">
              <a:avLst/>
            </a:prstGeom>
            <a:noFill/>
            <a:ln w="19050">
              <a:solidFill>
                <a:schemeClr val="tx1"/>
              </a:solidFill>
              <a:round/>
              <a:headEnd/>
              <a:tailEnd/>
            </a:ln>
          </p:spPr>
          <p:txBody>
            <a:bodyPr wrap="none" anchor="ctr"/>
            <a:lstStyle/>
            <a:p>
              <a:endParaRPr lang="de-DE"/>
            </a:p>
          </p:txBody>
        </p:sp>
        <p:sp>
          <p:nvSpPr>
            <p:cNvPr id="93212" name="Line 54"/>
            <p:cNvSpPr>
              <a:spLocks noChangeAspect="1" noChangeShapeType="1"/>
            </p:cNvSpPr>
            <p:nvPr/>
          </p:nvSpPr>
          <p:spPr bwMode="auto">
            <a:xfrm flipH="1">
              <a:off x="3900" y="2819"/>
              <a:ext cx="606" cy="0"/>
            </a:xfrm>
            <a:prstGeom prst="line">
              <a:avLst/>
            </a:prstGeom>
            <a:noFill/>
            <a:ln w="19050">
              <a:solidFill>
                <a:schemeClr val="tx1"/>
              </a:solidFill>
              <a:round/>
              <a:headEnd/>
              <a:tailEnd/>
            </a:ln>
          </p:spPr>
          <p:txBody>
            <a:bodyPr wrap="none" anchor="ctr"/>
            <a:lstStyle/>
            <a:p>
              <a:endParaRPr lang="de-DE"/>
            </a:p>
          </p:txBody>
        </p:sp>
        <p:sp>
          <p:nvSpPr>
            <p:cNvPr id="93213" name="Oval 55"/>
            <p:cNvSpPr>
              <a:spLocks noChangeAspect="1" noChangeArrowheads="1"/>
            </p:cNvSpPr>
            <p:nvPr/>
          </p:nvSpPr>
          <p:spPr bwMode="auto">
            <a:xfrm>
              <a:off x="5005" y="3033"/>
              <a:ext cx="214" cy="213"/>
            </a:xfrm>
            <a:prstGeom prst="ellipse">
              <a:avLst/>
            </a:prstGeom>
            <a:solidFill>
              <a:schemeClr val="tx1"/>
            </a:solidFill>
            <a:ln w="9525">
              <a:solidFill>
                <a:schemeClr val="tx1"/>
              </a:solidFill>
              <a:round/>
              <a:headEnd/>
              <a:tailEnd/>
            </a:ln>
          </p:spPr>
          <p:txBody>
            <a:bodyPr wrap="none" anchor="ctr"/>
            <a:lstStyle/>
            <a:p>
              <a:endParaRPr lang="en-US"/>
            </a:p>
          </p:txBody>
        </p:sp>
      </p:grpSp>
      <p:sp>
        <p:nvSpPr>
          <p:cNvPr id="93215" name="Oval 57"/>
          <p:cNvSpPr>
            <a:spLocks noChangeAspect="1" noChangeArrowheads="1"/>
          </p:cNvSpPr>
          <p:nvPr/>
        </p:nvSpPr>
        <p:spPr bwMode="auto">
          <a:xfrm>
            <a:off x="7100888" y="4138613"/>
            <a:ext cx="2033587" cy="2033587"/>
          </a:xfrm>
          <a:prstGeom prst="ellipse">
            <a:avLst/>
          </a:prstGeom>
          <a:noFill/>
          <a:ln w="38100">
            <a:solidFill>
              <a:schemeClr val="accent2"/>
            </a:solidFill>
            <a:round/>
            <a:headEnd/>
            <a:tailEnd/>
          </a:ln>
        </p:spPr>
        <p:txBody>
          <a:bodyPr wrap="none" anchor="ctr"/>
          <a:lstStyle/>
          <a:p>
            <a:endParaRPr lang="en-US"/>
          </a:p>
        </p:txBody>
      </p:sp>
      <p:sp>
        <p:nvSpPr>
          <p:cNvPr id="76812" name="Arc 58"/>
          <p:cNvSpPr>
            <a:spLocks noChangeAspect="1"/>
          </p:cNvSpPr>
          <p:nvPr/>
        </p:nvSpPr>
        <p:spPr bwMode="auto">
          <a:xfrm rot="14889346" flipH="1">
            <a:off x="7429501" y="5416550"/>
            <a:ext cx="550862" cy="750887"/>
          </a:xfrm>
          <a:custGeom>
            <a:avLst/>
            <a:gdLst>
              <a:gd name="T0" fmla="*/ 0 w 16495"/>
              <a:gd name="T1" fmla="*/ 0 h 21600"/>
              <a:gd name="T2" fmla="*/ 0 w 16495"/>
              <a:gd name="T3" fmla="*/ 0 h 21600"/>
              <a:gd name="T4" fmla="*/ 0 w 16495"/>
              <a:gd name="T5" fmla="*/ 0 h 21600"/>
              <a:gd name="T6" fmla="*/ 0 60000 65536"/>
              <a:gd name="T7" fmla="*/ 0 60000 65536"/>
              <a:gd name="T8" fmla="*/ 0 60000 65536"/>
              <a:gd name="T9" fmla="*/ 0 w 16495"/>
              <a:gd name="T10" fmla="*/ 0 h 21600"/>
              <a:gd name="T11" fmla="*/ 16495 w 16495"/>
              <a:gd name="T12" fmla="*/ 21600 h 21600"/>
            </a:gdLst>
            <a:ahLst/>
            <a:cxnLst>
              <a:cxn ang="T6">
                <a:pos x="T0" y="T1"/>
              </a:cxn>
              <a:cxn ang="T7">
                <a:pos x="T2" y="T3"/>
              </a:cxn>
              <a:cxn ang="T8">
                <a:pos x="T4" y="T5"/>
              </a:cxn>
            </a:cxnLst>
            <a:rect l="T9" t="T10" r="T11" b="T12"/>
            <a:pathLst>
              <a:path w="16495" h="21600" fill="none" extrusionOk="0">
                <a:moveTo>
                  <a:pt x="-1" y="0"/>
                </a:moveTo>
                <a:cubicBezTo>
                  <a:pt x="6356" y="0"/>
                  <a:pt x="12391" y="2800"/>
                  <a:pt x="16495" y="7654"/>
                </a:cubicBezTo>
              </a:path>
              <a:path w="16495" h="21600" stroke="0" extrusionOk="0">
                <a:moveTo>
                  <a:pt x="-1" y="0"/>
                </a:moveTo>
                <a:cubicBezTo>
                  <a:pt x="6356" y="0"/>
                  <a:pt x="12391" y="2800"/>
                  <a:pt x="16495" y="7654"/>
                </a:cubicBezTo>
                <a:lnTo>
                  <a:pt x="0" y="21600"/>
                </a:lnTo>
                <a:lnTo>
                  <a:pt x="-1" y="0"/>
                </a:lnTo>
                <a:close/>
              </a:path>
            </a:pathLst>
          </a:custGeom>
          <a:noFill/>
          <a:ln w="57150">
            <a:solidFill>
              <a:srgbClr val="006982"/>
            </a:solidFill>
            <a:round/>
            <a:headEnd/>
            <a:tailEnd type="triangle" w="med" len="med"/>
          </a:ln>
        </p:spPr>
        <p:txBody>
          <a:bodyPr wrap="none" anchor="ctr"/>
          <a:lstStyle/>
          <a:p>
            <a:endParaRPr lang="de-DE"/>
          </a:p>
        </p:txBody>
      </p:sp>
      <p:sp>
        <p:nvSpPr>
          <p:cNvPr id="93217" name="Line 59"/>
          <p:cNvSpPr>
            <a:spLocks noChangeAspect="1" noChangeShapeType="1"/>
          </p:cNvSpPr>
          <p:nvPr/>
        </p:nvSpPr>
        <p:spPr bwMode="auto">
          <a:xfrm rot="18166426" flipV="1">
            <a:off x="7434263" y="4440237"/>
            <a:ext cx="76200" cy="104775"/>
          </a:xfrm>
          <a:prstGeom prst="line">
            <a:avLst/>
          </a:prstGeom>
          <a:noFill/>
          <a:ln w="19050">
            <a:solidFill>
              <a:schemeClr val="accent2"/>
            </a:solidFill>
            <a:round/>
            <a:headEnd/>
            <a:tailEnd/>
          </a:ln>
        </p:spPr>
        <p:txBody>
          <a:bodyPr wrap="none" anchor="ctr"/>
          <a:lstStyle/>
          <a:p>
            <a:endParaRPr lang="de-DE"/>
          </a:p>
        </p:txBody>
      </p:sp>
      <p:sp>
        <p:nvSpPr>
          <p:cNvPr id="93218" name="Line 60"/>
          <p:cNvSpPr>
            <a:spLocks noChangeAspect="1" noChangeShapeType="1"/>
          </p:cNvSpPr>
          <p:nvPr/>
        </p:nvSpPr>
        <p:spPr bwMode="auto">
          <a:xfrm rot="19941964" flipV="1">
            <a:off x="7854950" y="4206875"/>
            <a:ext cx="76200" cy="101600"/>
          </a:xfrm>
          <a:prstGeom prst="line">
            <a:avLst/>
          </a:prstGeom>
          <a:noFill/>
          <a:ln w="19050">
            <a:solidFill>
              <a:schemeClr val="accent2"/>
            </a:solidFill>
            <a:round/>
            <a:headEnd/>
            <a:tailEnd/>
          </a:ln>
        </p:spPr>
        <p:txBody>
          <a:bodyPr wrap="none" anchor="ctr"/>
          <a:lstStyle/>
          <a:p>
            <a:endParaRPr lang="de-DE"/>
          </a:p>
        </p:txBody>
      </p:sp>
      <p:sp>
        <p:nvSpPr>
          <p:cNvPr id="93219" name="Line 61"/>
          <p:cNvSpPr>
            <a:spLocks noChangeAspect="1" noChangeShapeType="1"/>
          </p:cNvSpPr>
          <p:nvPr/>
        </p:nvSpPr>
        <p:spPr bwMode="auto">
          <a:xfrm flipV="1">
            <a:off x="8286750" y="4208463"/>
            <a:ext cx="76200" cy="101600"/>
          </a:xfrm>
          <a:prstGeom prst="line">
            <a:avLst/>
          </a:prstGeom>
          <a:noFill/>
          <a:ln w="19050">
            <a:solidFill>
              <a:schemeClr val="accent2"/>
            </a:solidFill>
            <a:round/>
            <a:headEnd/>
            <a:tailEnd/>
          </a:ln>
        </p:spPr>
        <p:txBody>
          <a:bodyPr wrap="none" anchor="ctr"/>
          <a:lstStyle/>
          <a:p>
            <a:endParaRPr lang="de-DE"/>
          </a:p>
        </p:txBody>
      </p:sp>
      <p:sp>
        <p:nvSpPr>
          <p:cNvPr id="93220" name="Line 62"/>
          <p:cNvSpPr>
            <a:spLocks noChangeAspect="1" noChangeShapeType="1"/>
          </p:cNvSpPr>
          <p:nvPr/>
        </p:nvSpPr>
        <p:spPr bwMode="auto">
          <a:xfrm rot="1966426" flipV="1">
            <a:off x="8743950" y="4462463"/>
            <a:ext cx="76200" cy="101600"/>
          </a:xfrm>
          <a:prstGeom prst="line">
            <a:avLst/>
          </a:prstGeom>
          <a:noFill/>
          <a:ln w="19050">
            <a:solidFill>
              <a:schemeClr val="accent2"/>
            </a:solidFill>
            <a:round/>
            <a:headEnd/>
            <a:tailEnd/>
          </a:ln>
        </p:spPr>
        <p:txBody>
          <a:bodyPr wrap="none" anchor="ctr"/>
          <a:lstStyle/>
          <a:p>
            <a:endParaRPr lang="de-DE"/>
          </a:p>
        </p:txBody>
      </p:sp>
      <p:sp>
        <p:nvSpPr>
          <p:cNvPr id="93221" name="Line 63"/>
          <p:cNvSpPr>
            <a:spLocks noChangeAspect="1" noChangeShapeType="1"/>
          </p:cNvSpPr>
          <p:nvPr/>
        </p:nvSpPr>
        <p:spPr bwMode="auto">
          <a:xfrm rot="1966426" flipV="1">
            <a:off x="7416800" y="5751513"/>
            <a:ext cx="76200" cy="101600"/>
          </a:xfrm>
          <a:prstGeom prst="line">
            <a:avLst/>
          </a:prstGeom>
          <a:noFill/>
          <a:ln w="19050">
            <a:solidFill>
              <a:schemeClr val="accent2"/>
            </a:solidFill>
            <a:round/>
            <a:headEnd/>
            <a:tailEnd/>
          </a:ln>
        </p:spPr>
        <p:txBody>
          <a:bodyPr wrap="none" anchor="ctr"/>
          <a:lstStyle/>
          <a:p>
            <a:endParaRPr lang="de-DE"/>
          </a:p>
        </p:txBody>
      </p:sp>
      <p:sp>
        <p:nvSpPr>
          <p:cNvPr id="93222" name="Line 64"/>
          <p:cNvSpPr>
            <a:spLocks noChangeAspect="1" noChangeShapeType="1"/>
          </p:cNvSpPr>
          <p:nvPr/>
        </p:nvSpPr>
        <p:spPr bwMode="auto">
          <a:xfrm flipV="1">
            <a:off x="7874000" y="6011863"/>
            <a:ext cx="76200" cy="101600"/>
          </a:xfrm>
          <a:prstGeom prst="line">
            <a:avLst/>
          </a:prstGeom>
          <a:noFill/>
          <a:ln w="19050">
            <a:solidFill>
              <a:schemeClr val="accent2"/>
            </a:solidFill>
            <a:round/>
            <a:headEnd/>
            <a:tailEnd/>
          </a:ln>
        </p:spPr>
        <p:txBody>
          <a:bodyPr wrap="none" anchor="ctr"/>
          <a:lstStyle/>
          <a:p>
            <a:endParaRPr lang="de-DE"/>
          </a:p>
        </p:txBody>
      </p:sp>
      <p:sp>
        <p:nvSpPr>
          <p:cNvPr id="93223" name="Line 65"/>
          <p:cNvSpPr>
            <a:spLocks noChangeAspect="1" noChangeShapeType="1"/>
          </p:cNvSpPr>
          <p:nvPr/>
        </p:nvSpPr>
        <p:spPr bwMode="auto">
          <a:xfrm rot="19941964" flipV="1">
            <a:off x="8318500" y="5997575"/>
            <a:ext cx="76200" cy="101600"/>
          </a:xfrm>
          <a:prstGeom prst="line">
            <a:avLst/>
          </a:prstGeom>
          <a:noFill/>
          <a:ln w="19050">
            <a:solidFill>
              <a:schemeClr val="accent2"/>
            </a:solidFill>
            <a:round/>
            <a:headEnd/>
            <a:tailEnd/>
          </a:ln>
        </p:spPr>
        <p:txBody>
          <a:bodyPr wrap="none" anchor="ctr"/>
          <a:lstStyle/>
          <a:p>
            <a:endParaRPr lang="de-DE"/>
          </a:p>
        </p:txBody>
      </p:sp>
      <p:sp>
        <p:nvSpPr>
          <p:cNvPr id="93224" name="Line 66"/>
          <p:cNvSpPr>
            <a:spLocks noChangeAspect="1" noChangeShapeType="1"/>
          </p:cNvSpPr>
          <p:nvPr/>
        </p:nvSpPr>
        <p:spPr bwMode="auto">
          <a:xfrm rot="18166426" flipV="1">
            <a:off x="8723313" y="5761037"/>
            <a:ext cx="76200" cy="104775"/>
          </a:xfrm>
          <a:prstGeom prst="line">
            <a:avLst/>
          </a:prstGeom>
          <a:noFill/>
          <a:ln w="19050">
            <a:solidFill>
              <a:schemeClr val="accent2"/>
            </a:solidFill>
            <a:round/>
            <a:headEnd/>
            <a:tailEnd/>
          </a:ln>
        </p:spPr>
        <p:txBody>
          <a:bodyPr wrap="none" anchor="ctr"/>
          <a:lstStyle/>
          <a:p>
            <a:endParaRPr lang="de-DE"/>
          </a:p>
        </p:txBody>
      </p:sp>
      <p:sp>
        <p:nvSpPr>
          <p:cNvPr id="93225" name="Line 67"/>
          <p:cNvSpPr>
            <a:spLocks noChangeAspect="1" noChangeShapeType="1"/>
          </p:cNvSpPr>
          <p:nvPr/>
        </p:nvSpPr>
        <p:spPr bwMode="auto">
          <a:xfrm rot="3741964" flipV="1">
            <a:off x="8974138" y="4872038"/>
            <a:ext cx="76200" cy="101600"/>
          </a:xfrm>
          <a:prstGeom prst="line">
            <a:avLst/>
          </a:prstGeom>
          <a:noFill/>
          <a:ln w="19050">
            <a:solidFill>
              <a:schemeClr val="accent2"/>
            </a:solidFill>
            <a:round/>
            <a:headEnd/>
            <a:tailEnd/>
          </a:ln>
        </p:spPr>
        <p:txBody>
          <a:bodyPr wrap="none" anchor="ctr"/>
          <a:lstStyle/>
          <a:p>
            <a:endParaRPr lang="de-DE"/>
          </a:p>
        </p:txBody>
      </p:sp>
      <p:sp>
        <p:nvSpPr>
          <p:cNvPr id="93226" name="Line 68"/>
          <p:cNvSpPr>
            <a:spLocks noChangeAspect="1" noChangeShapeType="1"/>
          </p:cNvSpPr>
          <p:nvPr/>
        </p:nvSpPr>
        <p:spPr bwMode="auto">
          <a:xfrm rot="3741964" flipV="1">
            <a:off x="7183438" y="5335588"/>
            <a:ext cx="76200" cy="101600"/>
          </a:xfrm>
          <a:prstGeom prst="line">
            <a:avLst/>
          </a:prstGeom>
          <a:noFill/>
          <a:ln w="19050">
            <a:solidFill>
              <a:schemeClr val="accent2"/>
            </a:solidFill>
            <a:round/>
            <a:headEnd/>
            <a:tailEnd/>
          </a:ln>
        </p:spPr>
        <p:txBody>
          <a:bodyPr wrap="none" anchor="ctr"/>
          <a:lstStyle/>
          <a:p>
            <a:endParaRPr lang="de-DE"/>
          </a:p>
        </p:txBody>
      </p:sp>
      <p:sp>
        <p:nvSpPr>
          <p:cNvPr id="93227" name="Line 69"/>
          <p:cNvSpPr>
            <a:spLocks noChangeAspect="1" noChangeShapeType="1"/>
          </p:cNvSpPr>
          <p:nvPr/>
        </p:nvSpPr>
        <p:spPr bwMode="auto">
          <a:xfrm rot="5400000" flipV="1">
            <a:off x="8977313" y="5313363"/>
            <a:ext cx="76200" cy="101600"/>
          </a:xfrm>
          <a:prstGeom prst="line">
            <a:avLst/>
          </a:prstGeom>
          <a:noFill/>
          <a:ln w="19050">
            <a:solidFill>
              <a:schemeClr val="accent2"/>
            </a:solidFill>
            <a:round/>
            <a:headEnd/>
            <a:tailEnd/>
          </a:ln>
        </p:spPr>
        <p:txBody>
          <a:bodyPr wrap="none" anchor="ctr"/>
          <a:lstStyle/>
          <a:p>
            <a:endParaRPr lang="de-DE"/>
          </a:p>
        </p:txBody>
      </p:sp>
      <p:sp>
        <p:nvSpPr>
          <p:cNvPr id="93228" name="Line 70"/>
          <p:cNvSpPr>
            <a:spLocks noChangeAspect="1" noChangeShapeType="1"/>
          </p:cNvSpPr>
          <p:nvPr/>
        </p:nvSpPr>
        <p:spPr bwMode="auto">
          <a:xfrm rot="5400000" flipV="1">
            <a:off x="7186613" y="4900613"/>
            <a:ext cx="76200" cy="101600"/>
          </a:xfrm>
          <a:prstGeom prst="line">
            <a:avLst/>
          </a:prstGeom>
          <a:noFill/>
          <a:ln w="19050">
            <a:solidFill>
              <a:schemeClr val="accent2"/>
            </a:solidFill>
            <a:round/>
            <a:headEnd/>
            <a:tailEnd/>
          </a:ln>
        </p:spPr>
        <p:txBody>
          <a:bodyPr wrap="none" anchor="ctr"/>
          <a:lstStyle/>
          <a:p>
            <a:endParaRPr lang="de-DE"/>
          </a:p>
        </p:txBody>
      </p:sp>
      <p:sp>
        <p:nvSpPr>
          <p:cNvPr id="93229" name="Oval 74"/>
          <p:cNvSpPr>
            <a:spLocks noChangeAspect="1" noChangeArrowheads="1"/>
          </p:cNvSpPr>
          <p:nvPr/>
        </p:nvSpPr>
        <p:spPr bwMode="auto">
          <a:xfrm>
            <a:off x="7208838" y="4246563"/>
            <a:ext cx="1811337" cy="1811337"/>
          </a:xfrm>
          <a:prstGeom prst="ellipse">
            <a:avLst/>
          </a:prstGeom>
          <a:noFill/>
          <a:ln w="3175" cap="rnd">
            <a:solidFill>
              <a:schemeClr val="tx1"/>
            </a:solidFill>
            <a:prstDash val="sysDot"/>
            <a:round/>
            <a:headEnd/>
            <a:tailEnd/>
          </a:ln>
        </p:spPr>
        <p:txBody>
          <a:bodyPr wrap="none" anchor="ctr"/>
          <a:lstStyle/>
          <a:p>
            <a:endParaRPr lang="en-US"/>
          </a:p>
        </p:txBody>
      </p:sp>
      <p:grpSp>
        <p:nvGrpSpPr>
          <p:cNvPr id="315463" name="Group 71"/>
          <p:cNvGrpSpPr>
            <a:grpSpLocks/>
          </p:cNvGrpSpPr>
          <p:nvPr/>
        </p:nvGrpSpPr>
        <p:grpSpPr bwMode="auto">
          <a:xfrm>
            <a:off x="7208838" y="4256088"/>
            <a:ext cx="1811337" cy="1811337"/>
            <a:chOff x="1781" y="875"/>
            <a:chExt cx="1141" cy="1141"/>
          </a:xfrm>
        </p:grpSpPr>
        <p:sp>
          <p:nvSpPr>
            <p:cNvPr id="93231" name="Oval 72"/>
            <p:cNvSpPr>
              <a:spLocks noChangeAspect="1" noChangeArrowheads="1"/>
            </p:cNvSpPr>
            <p:nvPr/>
          </p:nvSpPr>
          <p:spPr bwMode="auto">
            <a:xfrm>
              <a:off x="1781" y="875"/>
              <a:ext cx="1141" cy="1141"/>
            </a:xfrm>
            <a:prstGeom prst="ellipse">
              <a:avLst/>
            </a:prstGeom>
            <a:noFill/>
            <a:ln w="38100">
              <a:solidFill>
                <a:schemeClr val="tx1"/>
              </a:solidFill>
              <a:round/>
              <a:headEnd/>
              <a:tailEnd/>
            </a:ln>
          </p:spPr>
          <p:txBody>
            <a:bodyPr wrap="none" anchor="ctr"/>
            <a:lstStyle/>
            <a:p>
              <a:endParaRPr lang="en-US"/>
            </a:p>
          </p:txBody>
        </p:sp>
        <p:sp>
          <p:nvSpPr>
            <p:cNvPr id="93232" name="Arc 73"/>
            <p:cNvSpPr>
              <a:spLocks noChangeAspect="1"/>
            </p:cNvSpPr>
            <p:nvPr/>
          </p:nvSpPr>
          <p:spPr bwMode="auto">
            <a:xfrm rot="14889346" flipH="1">
              <a:off x="1957" y="1546"/>
              <a:ext cx="347" cy="473"/>
            </a:xfrm>
            <a:custGeom>
              <a:avLst/>
              <a:gdLst>
                <a:gd name="T0" fmla="*/ 0 w 16495"/>
                <a:gd name="T1" fmla="*/ 0 h 21600"/>
                <a:gd name="T2" fmla="*/ 0 w 16495"/>
                <a:gd name="T3" fmla="*/ 0 h 21600"/>
                <a:gd name="T4" fmla="*/ 0 w 16495"/>
                <a:gd name="T5" fmla="*/ 0 h 21600"/>
                <a:gd name="T6" fmla="*/ 0 60000 65536"/>
                <a:gd name="T7" fmla="*/ 0 60000 65536"/>
                <a:gd name="T8" fmla="*/ 0 60000 65536"/>
                <a:gd name="T9" fmla="*/ 0 w 16495"/>
                <a:gd name="T10" fmla="*/ 0 h 21600"/>
                <a:gd name="T11" fmla="*/ 16495 w 16495"/>
                <a:gd name="T12" fmla="*/ 21600 h 21600"/>
              </a:gdLst>
              <a:ahLst/>
              <a:cxnLst>
                <a:cxn ang="T6">
                  <a:pos x="T0" y="T1"/>
                </a:cxn>
                <a:cxn ang="T7">
                  <a:pos x="T2" y="T3"/>
                </a:cxn>
                <a:cxn ang="T8">
                  <a:pos x="T4" y="T5"/>
                </a:cxn>
              </a:cxnLst>
              <a:rect l="T9" t="T10" r="T11" b="T12"/>
              <a:pathLst>
                <a:path w="16495" h="21600" fill="none" extrusionOk="0">
                  <a:moveTo>
                    <a:pt x="-1" y="0"/>
                  </a:moveTo>
                  <a:cubicBezTo>
                    <a:pt x="6356" y="0"/>
                    <a:pt x="12391" y="2800"/>
                    <a:pt x="16495" y="7654"/>
                  </a:cubicBezTo>
                </a:path>
                <a:path w="16495" h="21600" stroke="0" extrusionOk="0">
                  <a:moveTo>
                    <a:pt x="-1" y="0"/>
                  </a:moveTo>
                  <a:cubicBezTo>
                    <a:pt x="6356" y="0"/>
                    <a:pt x="12391" y="2800"/>
                    <a:pt x="16495" y="7654"/>
                  </a:cubicBezTo>
                  <a:lnTo>
                    <a:pt x="0" y="21600"/>
                  </a:lnTo>
                  <a:lnTo>
                    <a:pt x="-1" y="0"/>
                  </a:lnTo>
                  <a:close/>
                </a:path>
              </a:pathLst>
            </a:custGeom>
            <a:noFill/>
            <a:ln w="57150">
              <a:solidFill>
                <a:schemeClr val="tx2"/>
              </a:solidFill>
              <a:round/>
              <a:headEnd/>
              <a:tailEnd type="triangle" w="med" len="med"/>
            </a:ln>
          </p:spPr>
          <p:txBody>
            <a:bodyPr wrap="none" anchor="ctr"/>
            <a:lstStyle/>
            <a:p>
              <a:endParaRPr lang="de-DE"/>
            </a:p>
          </p:txBody>
        </p:sp>
      </p:grpSp>
      <p:sp>
        <p:nvSpPr>
          <p:cNvPr id="2" name="TextBox 1"/>
          <p:cNvSpPr txBox="1">
            <a:spLocks noChangeArrowheads="1"/>
          </p:cNvSpPr>
          <p:nvPr/>
        </p:nvSpPr>
        <p:spPr bwMode="auto">
          <a:xfrm>
            <a:off x="849313" y="5300663"/>
            <a:ext cx="5111750" cy="711200"/>
          </a:xfrm>
          <a:prstGeom prst="rect">
            <a:avLst/>
          </a:prstGeom>
          <a:noFill/>
          <a:ln w="9525">
            <a:solidFill>
              <a:schemeClr val="accent2"/>
            </a:solidFill>
            <a:miter lim="800000"/>
            <a:headEnd/>
            <a:tailEnd/>
          </a:ln>
        </p:spPr>
        <p:txBody>
          <a:bodyPr>
            <a:spAutoFit/>
          </a:bodyPr>
          <a:lstStyle/>
          <a:p>
            <a:r>
              <a:rPr lang="en-US" sz="2000" b="1" dirty="0">
                <a:solidFill>
                  <a:schemeClr val="accent2"/>
                </a:solidFill>
              </a:rPr>
              <a:t>Caution!</a:t>
            </a:r>
            <a:r>
              <a:rPr lang="en-US" sz="2000" dirty="0"/>
              <a:t> Improper tipping may lead to structural damages and personnel injuries</a:t>
            </a:r>
          </a:p>
        </p:txBody>
      </p:sp>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1"/>
          </p:nvPr>
        </p:nvSpPr>
        <p:spPr/>
        <p:txBody>
          <a:bodyPr/>
          <a:lstStyle/>
          <a:p>
            <a:pPr>
              <a:defRPr/>
            </a:pPr>
            <a:fld id="{12DAB12B-9646-41B4-8838-7E0643645623}" type="slidenum">
              <a:rPr lang="en-US" smtClean="0"/>
              <a:pPr>
                <a:defRPr/>
              </a:pPr>
              <a:t>68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9" fill="hold" nodeType="afterEffect">
                                  <p:stCondLst>
                                    <p:cond delay="2000"/>
                                  </p:stCondLst>
                                  <p:childTnLst>
                                    <p:anim calcmode="lin" valueType="num">
                                      <p:cBhvr additive="base">
                                        <p:cTn id="6" dur="4000"/>
                                        <p:tgtEl>
                                          <p:spTgt spid="315463"/>
                                        </p:tgtEl>
                                        <p:attrNameLst>
                                          <p:attrName>ppt_x</p:attrName>
                                        </p:attrNameLst>
                                      </p:cBhvr>
                                      <p:tavLst>
                                        <p:tav tm="0">
                                          <p:val>
                                            <p:strVal val="ppt_x"/>
                                          </p:val>
                                        </p:tav>
                                        <p:tav tm="100000">
                                          <p:val>
                                            <p:strVal val="0-ppt_w/2"/>
                                          </p:val>
                                        </p:tav>
                                      </p:tavLst>
                                    </p:anim>
                                    <p:anim calcmode="lin" valueType="num">
                                      <p:cBhvr additive="base">
                                        <p:cTn id="7" dur="4000"/>
                                        <p:tgtEl>
                                          <p:spTgt spid="315463"/>
                                        </p:tgtEl>
                                        <p:attrNameLst>
                                          <p:attrName>ppt_y</p:attrName>
                                        </p:attrNameLst>
                                      </p:cBhvr>
                                      <p:tavLst>
                                        <p:tav tm="0">
                                          <p:val>
                                            <p:strVal val="ppt_y"/>
                                          </p:val>
                                        </p:tav>
                                        <p:tav tm="100000">
                                          <p:val>
                                            <p:strVal val="0-ppt_h/2"/>
                                          </p:val>
                                        </p:tav>
                                      </p:tavLst>
                                    </p:anim>
                                    <p:set>
                                      <p:cBhvr>
                                        <p:cTn id="8" dur="1" fill="hold">
                                          <p:stCondLst>
                                            <p:cond delay="3999"/>
                                          </p:stCondLst>
                                        </p:cTn>
                                        <p:tgtEl>
                                          <p:spTgt spid="31546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style.rotation</p:attrName>
                                        </p:attrNameLst>
                                      </p:cBhvr>
                                      <p:tavLst>
                                        <p:tav tm="0">
                                          <p:val>
                                            <p:fltVal val="90"/>
                                          </p:val>
                                        </p:tav>
                                        <p:tav tm="100000">
                                          <p:val>
                                            <p:fltVal val="0"/>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BD5CD10-424A-4471-B1DB-B61AAF75D4D3}" type="slidenum">
              <a:rPr lang="en-US" sz="800"/>
              <a:pPr algn="r"/>
              <a:t>69</a:t>
            </a:fld>
            <a:endParaRPr lang="en-US" sz="800"/>
          </a:p>
        </p:txBody>
      </p:sp>
      <p:sp>
        <p:nvSpPr>
          <p:cNvPr id="94213" name="Rectangle 3"/>
          <p:cNvSpPr>
            <a:spLocks noChangeArrowheads="1"/>
          </p:cNvSpPr>
          <p:nvPr/>
        </p:nvSpPr>
        <p:spPr bwMode="auto">
          <a:xfrm>
            <a:off x="560388" y="1269132"/>
            <a:ext cx="8785225" cy="5256212"/>
          </a:xfrm>
          <a:prstGeom prst="rect">
            <a:avLst/>
          </a:prstGeom>
          <a:noFill/>
          <a:ln w="9525">
            <a:noFill/>
            <a:miter lim="800000"/>
            <a:headEnd/>
            <a:tailEnd/>
          </a:ln>
        </p:spPr>
        <p:txBody>
          <a:bodyPr lIns="0" tIns="0" rIns="0" bIns="0"/>
          <a:lstStyle/>
          <a:p>
            <a:pPr marL="269875" indent="-269875" eaLnBrk="0" hangingPunct="0">
              <a:lnSpc>
                <a:spcPct val="120000"/>
              </a:lnSpc>
              <a:spcBef>
                <a:spcPts val="1200"/>
              </a:spcBef>
              <a:buClr>
                <a:schemeClr val="accent1"/>
              </a:buClr>
              <a:buFont typeface="Arial" charset="0"/>
              <a:buChar char="•"/>
            </a:pPr>
            <a:r>
              <a:rPr lang="en-US" sz="1400" b="1" dirty="0">
                <a:cs typeface="Times New Roman" pitchFamily="18" charset="0"/>
              </a:rPr>
              <a:t>Why?</a:t>
            </a:r>
          </a:p>
          <a:p>
            <a:pPr marL="534988" lvl="1" indent="-265113" eaLnBrk="0" hangingPunct="0">
              <a:lnSpc>
                <a:spcPct val="120000"/>
              </a:lnSpc>
              <a:spcBef>
                <a:spcPts val="600"/>
              </a:spcBef>
              <a:buClr>
                <a:schemeClr val="accent1"/>
              </a:buClr>
              <a:buFont typeface="Arial" charset="0"/>
              <a:buChar char="•"/>
            </a:pPr>
            <a:r>
              <a:rPr lang="en-US" sz="1200" dirty="0">
                <a:cs typeface="Times New Roman" pitchFamily="18" charset="0"/>
              </a:rPr>
              <a:t>Poor mechanical condition and/or poor efficiency of existing impeller</a:t>
            </a:r>
          </a:p>
          <a:p>
            <a:pPr marL="534988" lvl="1" indent="-265113" eaLnBrk="0" hangingPunct="0">
              <a:lnSpc>
                <a:spcPct val="120000"/>
              </a:lnSpc>
              <a:spcBef>
                <a:spcPts val="600"/>
              </a:spcBef>
              <a:buClr>
                <a:schemeClr val="accent1"/>
              </a:buClr>
              <a:buFont typeface="Arial" charset="0"/>
              <a:buChar char="•"/>
            </a:pPr>
            <a:r>
              <a:rPr lang="en-US" sz="1200" dirty="0">
                <a:cs typeface="Times New Roman" pitchFamily="18" charset="0"/>
              </a:rPr>
              <a:t>Increased flow/pressure capacity required (rate increase, </a:t>
            </a:r>
            <a:r>
              <a:rPr lang="en-US" sz="1200" dirty="0" smtClean="0">
                <a:cs typeface="Times New Roman" pitchFamily="18" charset="0"/>
              </a:rPr>
              <a:t>AFR – before concluding: check false air)</a:t>
            </a:r>
          </a:p>
          <a:p>
            <a:pPr marL="534988" lvl="1" indent="-265113" eaLnBrk="0" hangingPunct="0">
              <a:lnSpc>
                <a:spcPct val="120000"/>
              </a:lnSpc>
              <a:spcBef>
                <a:spcPts val="600"/>
              </a:spcBef>
              <a:buClr>
                <a:schemeClr val="accent1"/>
              </a:buClr>
              <a:buFont typeface="Arial" charset="0"/>
              <a:buChar char="•"/>
            </a:pPr>
            <a:r>
              <a:rPr lang="en-US" sz="1200" dirty="0" smtClean="0">
                <a:cs typeface="Times New Roman" pitchFamily="18" charset="0"/>
              </a:rPr>
              <a:t>Significant </a:t>
            </a:r>
            <a:r>
              <a:rPr lang="en-US" sz="1200" dirty="0">
                <a:cs typeface="Times New Roman" pitchFamily="18" charset="0"/>
              </a:rPr>
              <a:t>change of normal operating point (by WHR, lower PRI…)</a:t>
            </a:r>
          </a:p>
          <a:p>
            <a:pPr marL="269875" indent="-269875" eaLnBrk="0" hangingPunct="0">
              <a:lnSpc>
                <a:spcPct val="120000"/>
              </a:lnSpc>
              <a:spcBef>
                <a:spcPts val="1200"/>
              </a:spcBef>
              <a:buClr>
                <a:schemeClr val="accent1"/>
              </a:buClr>
              <a:buFont typeface="Arial" charset="0"/>
              <a:buChar char="•"/>
            </a:pPr>
            <a:r>
              <a:rPr lang="en-US" sz="1400" b="1" dirty="0">
                <a:cs typeface="Times New Roman" pitchFamily="18" charset="0"/>
                <a:sym typeface="Wingdings" pitchFamily="2" charset="2"/>
              </a:rPr>
              <a:t>Cheaper than complete new fan system, however, potential for higher capacity limited and reduced fan efficiency to be accepted:</a:t>
            </a:r>
          </a:p>
          <a:p>
            <a:pPr marL="534988" lvl="1" indent="-265113" eaLnBrk="0" hangingPunct="0">
              <a:lnSpc>
                <a:spcPct val="120000"/>
              </a:lnSpc>
              <a:spcBef>
                <a:spcPts val="600"/>
              </a:spcBef>
              <a:buClr>
                <a:schemeClr val="accent1"/>
              </a:buClr>
              <a:buFont typeface="Arial" charset="0"/>
              <a:buChar char="•"/>
            </a:pPr>
            <a:r>
              <a:rPr lang="en-US" sz="1200" dirty="0">
                <a:cs typeface="Times New Roman" pitchFamily="18" charset="0"/>
              </a:rPr>
              <a:t>Flow capacity		~ + 10%</a:t>
            </a:r>
          </a:p>
          <a:p>
            <a:pPr marL="534988" lvl="1" indent="-265113" eaLnBrk="0" hangingPunct="0">
              <a:lnSpc>
                <a:spcPct val="120000"/>
              </a:lnSpc>
              <a:spcBef>
                <a:spcPts val="600"/>
              </a:spcBef>
              <a:buClr>
                <a:schemeClr val="accent1"/>
              </a:buClr>
              <a:buFont typeface="Arial" charset="0"/>
              <a:buChar char="•"/>
            </a:pPr>
            <a:r>
              <a:rPr lang="en-US" sz="1200" dirty="0">
                <a:cs typeface="Times New Roman" pitchFamily="18" charset="0"/>
              </a:rPr>
              <a:t>Pressure capacity	</a:t>
            </a:r>
            <a:r>
              <a:rPr lang="en-US" sz="1200" dirty="0" smtClean="0">
                <a:cs typeface="Times New Roman" pitchFamily="18" charset="0"/>
              </a:rPr>
              <a:t>	~ </a:t>
            </a:r>
            <a:r>
              <a:rPr lang="en-US" sz="1200" dirty="0">
                <a:cs typeface="Times New Roman" pitchFamily="18" charset="0"/>
              </a:rPr>
              <a:t>+ 20%</a:t>
            </a:r>
          </a:p>
          <a:p>
            <a:pPr marL="534988" lvl="1" indent="-265113" eaLnBrk="0" hangingPunct="0">
              <a:lnSpc>
                <a:spcPct val="120000"/>
              </a:lnSpc>
              <a:spcBef>
                <a:spcPts val="600"/>
              </a:spcBef>
              <a:buClr>
                <a:schemeClr val="accent1"/>
              </a:buClr>
              <a:buFont typeface="Arial" charset="0"/>
              <a:buChar char="•"/>
            </a:pPr>
            <a:r>
              <a:rPr lang="en-US" sz="1200" dirty="0">
                <a:cs typeface="Times New Roman" pitchFamily="18" charset="0"/>
              </a:rPr>
              <a:t>Efficiency		~ - 3%-points (compared to new system)</a:t>
            </a:r>
          </a:p>
          <a:p>
            <a:pPr marL="269875" indent="-269875" eaLnBrk="0" hangingPunct="0">
              <a:lnSpc>
                <a:spcPct val="120000"/>
              </a:lnSpc>
              <a:spcBef>
                <a:spcPts val="1200"/>
              </a:spcBef>
              <a:buClr>
                <a:schemeClr val="accent1"/>
              </a:buClr>
              <a:buFont typeface="Arial" charset="0"/>
              <a:buChar char="•"/>
            </a:pPr>
            <a:r>
              <a:rPr lang="en-US" sz="1400" b="1" dirty="0">
                <a:cs typeface="Times New Roman" pitchFamily="18" charset="0"/>
              </a:rPr>
              <a:t>Still major modifications required:</a:t>
            </a:r>
          </a:p>
          <a:p>
            <a:pPr marL="534988" lvl="1" indent="-265113" eaLnBrk="0" hangingPunct="0">
              <a:lnSpc>
                <a:spcPct val="120000"/>
              </a:lnSpc>
              <a:spcBef>
                <a:spcPts val="600"/>
              </a:spcBef>
              <a:buClr>
                <a:schemeClr val="accent1"/>
              </a:buClr>
              <a:buFont typeface="Arial" charset="0"/>
              <a:buChar char="•"/>
            </a:pPr>
            <a:r>
              <a:rPr lang="en-US" sz="1200" dirty="0">
                <a:cs typeface="Times New Roman" pitchFamily="18" charset="0"/>
              </a:rPr>
              <a:t>housing </a:t>
            </a:r>
          </a:p>
          <a:p>
            <a:pPr marL="534988" lvl="1" indent="-265113" eaLnBrk="0" hangingPunct="0">
              <a:lnSpc>
                <a:spcPct val="120000"/>
              </a:lnSpc>
              <a:spcBef>
                <a:spcPts val="600"/>
              </a:spcBef>
              <a:buClr>
                <a:schemeClr val="accent1"/>
              </a:buClr>
              <a:buFont typeface="Arial" charset="0"/>
              <a:buChar char="•"/>
            </a:pPr>
            <a:r>
              <a:rPr lang="en-US" sz="1200" dirty="0" smtClean="0">
                <a:cs typeface="Times New Roman" pitchFamily="18" charset="0"/>
              </a:rPr>
              <a:t>inlets</a:t>
            </a:r>
            <a:endParaRPr lang="en-US" sz="1200" dirty="0">
              <a:cs typeface="Times New Roman" pitchFamily="18" charset="0"/>
            </a:endParaRPr>
          </a:p>
          <a:p>
            <a:pPr marL="534988" lvl="1" indent="-265113" eaLnBrk="0" hangingPunct="0">
              <a:lnSpc>
                <a:spcPct val="120000"/>
              </a:lnSpc>
              <a:spcBef>
                <a:spcPts val="600"/>
              </a:spcBef>
              <a:buClr>
                <a:schemeClr val="accent1"/>
              </a:buClr>
              <a:buFont typeface="Arial" charset="0"/>
              <a:buChar char="•"/>
            </a:pPr>
            <a:r>
              <a:rPr lang="en-US" sz="1200" dirty="0">
                <a:cs typeface="Times New Roman" pitchFamily="18" charset="0"/>
              </a:rPr>
              <a:t>shaft seals</a:t>
            </a:r>
          </a:p>
          <a:p>
            <a:pPr marL="534988" lvl="1" indent="-265113" eaLnBrk="0" hangingPunct="0">
              <a:lnSpc>
                <a:spcPct val="120000"/>
              </a:lnSpc>
              <a:spcBef>
                <a:spcPts val="600"/>
              </a:spcBef>
              <a:buClr>
                <a:schemeClr val="accent1"/>
              </a:buClr>
              <a:buFont typeface="Arial" charset="0"/>
              <a:buChar char="•"/>
            </a:pPr>
            <a:r>
              <a:rPr lang="en-US" sz="1200" dirty="0">
                <a:cs typeface="Times New Roman" pitchFamily="18" charset="0"/>
              </a:rPr>
              <a:t>coupling</a:t>
            </a:r>
          </a:p>
          <a:p>
            <a:pPr marL="534988" lvl="1" indent="-265113" eaLnBrk="0" hangingPunct="0">
              <a:lnSpc>
                <a:spcPct val="120000"/>
              </a:lnSpc>
              <a:spcBef>
                <a:spcPts val="600"/>
              </a:spcBef>
              <a:buClr>
                <a:schemeClr val="accent1"/>
              </a:buClr>
              <a:buFont typeface="Arial" charset="0"/>
              <a:buChar char="•"/>
            </a:pPr>
            <a:r>
              <a:rPr lang="en-US" sz="1200" dirty="0">
                <a:cs typeface="Times New Roman" pitchFamily="18" charset="0"/>
              </a:rPr>
              <a:t>bearing units including temperature sensors</a:t>
            </a:r>
          </a:p>
          <a:p>
            <a:pPr marL="534988" lvl="1" indent="-265113" eaLnBrk="0" hangingPunct="0">
              <a:lnSpc>
                <a:spcPct val="120000"/>
              </a:lnSpc>
              <a:spcBef>
                <a:spcPts val="600"/>
              </a:spcBef>
              <a:buClr>
                <a:schemeClr val="accent1"/>
              </a:buClr>
              <a:buFont typeface="Arial" charset="0"/>
              <a:buChar char="•"/>
            </a:pPr>
            <a:r>
              <a:rPr lang="en-US" sz="1200" dirty="0">
                <a:cs typeface="Times New Roman" pitchFamily="18" charset="0"/>
              </a:rPr>
              <a:t>…</a:t>
            </a:r>
          </a:p>
        </p:txBody>
      </p:sp>
      <p:sp>
        <p:nvSpPr>
          <p:cNvPr id="94214"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Fan Impeller Replacement</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cs typeface="Arial" pitchFamily="34" charset="0"/>
              </a:rPr>
              <a:t>Gas Density Impact (2/2</a:t>
            </a:r>
            <a:r>
              <a:rPr lang="en-US" dirty="0" smtClean="0">
                <a:latin typeface="Arial" pitchFamily="34" charset="0"/>
                <a:cs typeface="Arial" pitchFamily="34" charset="0"/>
              </a:rPr>
              <a:t>)</a:t>
            </a:r>
            <a:endParaRPr lang="en-US" dirty="0"/>
          </a:p>
        </p:txBody>
      </p:sp>
      <p:sp>
        <p:nvSpPr>
          <p:cNvPr id="30" name="Freeform 29"/>
          <p:cNvSpPr/>
          <p:nvPr/>
        </p:nvSpPr>
        <p:spPr>
          <a:xfrm>
            <a:off x="2152794" y="3828328"/>
            <a:ext cx="4442691" cy="2327564"/>
          </a:xfrm>
          <a:custGeom>
            <a:avLst/>
            <a:gdLst>
              <a:gd name="connsiteX0" fmla="*/ 0 w 4442691"/>
              <a:gd name="connsiteY0" fmla="*/ 2327564 h 2327564"/>
              <a:gd name="connsiteX1" fmla="*/ 720436 w 4442691"/>
              <a:gd name="connsiteY1" fmla="*/ 2318327 h 2327564"/>
              <a:gd name="connsiteX2" fmla="*/ 1237673 w 4442691"/>
              <a:gd name="connsiteY2" fmla="*/ 2041236 h 2327564"/>
              <a:gd name="connsiteX3" fmla="*/ 1828800 w 4442691"/>
              <a:gd name="connsiteY3" fmla="*/ 1644073 h 2327564"/>
              <a:gd name="connsiteX4" fmla="*/ 2207491 w 4442691"/>
              <a:gd name="connsiteY4" fmla="*/ 1422400 h 2327564"/>
              <a:gd name="connsiteX5" fmla="*/ 2484582 w 4442691"/>
              <a:gd name="connsiteY5" fmla="*/ 1283854 h 2327564"/>
              <a:gd name="connsiteX6" fmla="*/ 2715491 w 4442691"/>
              <a:gd name="connsiteY6" fmla="*/ 1154545 h 2327564"/>
              <a:gd name="connsiteX7" fmla="*/ 3195782 w 4442691"/>
              <a:gd name="connsiteY7" fmla="*/ 979054 h 2327564"/>
              <a:gd name="connsiteX8" fmla="*/ 3491345 w 4442691"/>
              <a:gd name="connsiteY8" fmla="*/ 923636 h 2327564"/>
              <a:gd name="connsiteX9" fmla="*/ 3703782 w 4442691"/>
              <a:gd name="connsiteY9" fmla="*/ 895927 h 2327564"/>
              <a:gd name="connsiteX10" fmla="*/ 3916218 w 4442691"/>
              <a:gd name="connsiteY10" fmla="*/ 858982 h 2327564"/>
              <a:gd name="connsiteX11" fmla="*/ 4424218 w 4442691"/>
              <a:gd name="connsiteY11" fmla="*/ 858982 h 2327564"/>
              <a:gd name="connsiteX12" fmla="*/ 4442691 w 4442691"/>
              <a:gd name="connsiteY12" fmla="*/ 9236 h 2327564"/>
              <a:gd name="connsiteX13" fmla="*/ 4221018 w 4442691"/>
              <a:gd name="connsiteY13" fmla="*/ 0 h 2327564"/>
              <a:gd name="connsiteX14" fmla="*/ 3925454 w 4442691"/>
              <a:gd name="connsiteY14" fmla="*/ 9236 h 2327564"/>
              <a:gd name="connsiteX15" fmla="*/ 3611418 w 4442691"/>
              <a:gd name="connsiteY15" fmla="*/ 36945 h 2327564"/>
              <a:gd name="connsiteX16" fmla="*/ 3408218 w 4442691"/>
              <a:gd name="connsiteY16" fmla="*/ 83127 h 2327564"/>
              <a:gd name="connsiteX17" fmla="*/ 2946400 w 4442691"/>
              <a:gd name="connsiteY17" fmla="*/ 221673 h 2327564"/>
              <a:gd name="connsiteX18" fmla="*/ 2733963 w 4442691"/>
              <a:gd name="connsiteY18" fmla="*/ 304800 h 2327564"/>
              <a:gd name="connsiteX19" fmla="*/ 2429163 w 4442691"/>
              <a:gd name="connsiteY19" fmla="*/ 443345 h 2327564"/>
              <a:gd name="connsiteX20" fmla="*/ 1902691 w 4442691"/>
              <a:gd name="connsiteY20" fmla="*/ 766618 h 2327564"/>
              <a:gd name="connsiteX21" fmla="*/ 1422400 w 4442691"/>
              <a:gd name="connsiteY21" fmla="*/ 1136073 h 2327564"/>
              <a:gd name="connsiteX22" fmla="*/ 979054 w 4442691"/>
              <a:gd name="connsiteY22" fmla="*/ 1533236 h 2327564"/>
              <a:gd name="connsiteX23" fmla="*/ 581891 w 4442691"/>
              <a:gd name="connsiteY23" fmla="*/ 1865745 h 2327564"/>
              <a:gd name="connsiteX24" fmla="*/ 230909 w 4442691"/>
              <a:gd name="connsiteY24" fmla="*/ 2142836 h 2327564"/>
              <a:gd name="connsiteX25" fmla="*/ 0 w 4442691"/>
              <a:gd name="connsiteY25" fmla="*/ 2327564 h 232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42691" h="2327564">
                <a:moveTo>
                  <a:pt x="0" y="2327564"/>
                </a:moveTo>
                <a:lnTo>
                  <a:pt x="720436" y="2318327"/>
                </a:lnTo>
                <a:lnTo>
                  <a:pt x="1237673" y="2041236"/>
                </a:lnTo>
                <a:lnTo>
                  <a:pt x="1828800" y="1644073"/>
                </a:lnTo>
                <a:lnTo>
                  <a:pt x="2207491" y="1422400"/>
                </a:lnTo>
                <a:lnTo>
                  <a:pt x="2484582" y="1283854"/>
                </a:lnTo>
                <a:lnTo>
                  <a:pt x="2715491" y="1154545"/>
                </a:lnTo>
                <a:lnTo>
                  <a:pt x="3195782" y="979054"/>
                </a:lnTo>
                <a:lnTo>
                  <a:pt x="3491345" y="923636"/>
                </a:lnTo>
                <a:lnTo>
                  <a:pt x="3703782" y="895927"/>
                </a:lnTo>
                <a:lnTo>
                  <a:pt x="3916218" y="858982"/>
                </a:lnTo>
                <a:lnTo>
                  <a:pt x="4424218" y="858982"/>
                </a:lnTo>
                <a:lnTo>
                  <a:pt x="4442691" y="9236"/>
                </a:lnTo>
                <a:lnTo>
                  <a:pt x="4221018" y="0"/>
                </a:lnTo>
                <a:lnTo>
                  <a:pt x="3925454" y="9236"/>
                </a:lnTo>
                <a:lnTo>
                  <a:pt x="3611418" y="36945"/>
                </a:lnTo>
                <a:lnTo>
                  <a:pt x="3408218" y="83127"/>
                </a:lnTo>
                <a:lnTo>
                  <a:pt x="2946400" y="221673"/>
                </a:lnTo>
                <a:lnTo>
                  <a:pt x="2733963" y="304800"/>
                </a:lnTo>
                <a:lnTo>
                  <a:pt x="2429163" y="443345"/>
                </a:lnTo>
                <a:lnTo>
                  <a:pt x="1902691" y="766618"/>
                </a:lnTo>
                <a:lnTo>
                  <a:pt x="1422400" y="1136073"/>
                </a:lnTo>
                <a:lnTo>
                  <a:pt x="979054" y="1533236"/>
                </a:lnTo>
                <a:lnTo>
                  <a:pt x="581891" y="1865745"/>
                </a:lnTo>
                <a:lnTo>
                  <a:pt x="230909" y="2142836"/>
                </a:lnTo>
                <a:lnTo>
                  <a:pt x="0" y="2327564"/>
                </a:lnTo>
                <a:close/>
              </a:path>
            </a:pathLst>
          </a:cu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31" name="Freeform 3"/>
          <p:cNvSpPr>
            <a:spLocks/>
          </p:cNvSpPr>
          <p:nvPr/>
        </p:nvSpPr>
        <p:spPr bwMode="auto">
          <a:xfrm>
            <a:off x="2136775" y="3827462"/>
            <a:ext cx="4470400" cy="2320256"/>
          </a:xfrm>
          <a:custGeom>
            <a:avLst/>
            <a:gdLst>
              <a:gd name="T0" fmla="*/ 0 w 2807732"/>
              <a:gd name="T1" fmla="*/ 83106 h 3342790"/>
              <a:gd name="T2" fmla="*/ 24557133 w 2807732"/>
              <a:gd name="T3" fmla="*/ 477 h 3342790"/>
              <a:gd name="T4" fmla="*/ 0 60000 65536"/>
              <a:gd name="T5" fmla="*/ 0 60000 65536"/>
            </a:gdLst>
            <a:ahLst/>
            <a:cxnLst>
              <a:cxn ang="T4">
                <a:pos x="T0" y="T1"/>
              </a:cxn>
              <a:cxn ang="T5">
                <a:pos x="T2" y="T3"/>
              </a:cxn>
            </a:cxnLst>
            <a:rect l="0" t="0" r="r" b="b"/>
            <a:pathLst>
              <a:path w="2807732" h="3342790">
                <a:moveTo>
                  <a:pt x="0" y="3342790"/>
                </a:moveTo>
                <a:cubicBezTo>
                  <a:pt x="760035" y="2234930"/>
                  <a:pt x="1454116" y="-242369"/>
                  <a:pt x="2807732" y="19209"/>
                </a:cubicBezTo>
              </a:path>
            </a:pathLst>
          </a:cu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Freeform 3"/>
          <p:cNvSpPr>
            <a:spLocks/>
          </p:cNvSpPr>
          <p:nvPr/>
        </p:nvSpPr>
        <p:spPr bwMode="auto">
          <a:xfrm>
            <a:off x="2880195" y="4686882"/>
            <a:ext cx="3726980" cy="1460836"/>
          </a:xfrm>
          <a:custGeom>
            <a:avLst/>
            <a:gdLst>
              <a:gd name="T0" fmla="*/ 0 w 2807732"/>
              <a:gd name="T1" fmla="*/ 83106 h 3342790"/>
              <a:gd name="T2" fmla="*/ 24557133 w 2807732"/>
              <a:gd name="T3" fmla="*/ 477 h 3342790"/>
              <a:gd name="T4" fmla="*/ 0 60000 65536"/>
              <a:gd name="T5" fmla="*/ 0 60000 65536"/>
            </a:gdLst>
            <a:ahLst/>
            <a:cxnLst>
              <a:cxn ang="T4">
                <a:pos x="T0" y="T1"/>
              </a:cxn>
              <a:cxn ang="T5">
                <a:pos x="T2" y="T3"/>
              </a:cxn>
            </a:cxnLst>
            <a:rect l="0" t="0" r="r" b="b"/>
            <a:pathLst>
              <a:path w="2807732" h="3342790">
                <a:moveTo>
                  <a:pt x="0" y="3342790"/>
                </a:moveTo>
                <a:cubicBezTo>
                  <a:pt x="760035" y="2234930"/>
                  <a:pt x="1454116" y="-242369"/>
                  <a:pt x="2807732" y="19209"/>
                </a:cubicBezTo>
              </a:path>
            </a:pathLst>
          </a:custGeom>
          <a:noFill/>
          <a:ln w="38100"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33" name="Group 25"/>
          <p:cNvGrpSpPr>
            <a:grpSpLocks/>
          </p:cNvGrpSpPr>
          <p:nvPr/>
        </p:nvGrpSpPr>
        <p:grpSpPr bwMode="auto">
          <a:xfrm>
            <a:off x="1601787" y="1751012"/>
            <a:ext cx="7847013" cy="4878388"/>
            <a:chOff x="1086" y="978"/>
            <a:chExt cx="4943" cy="3073"/>
          </a:xfrm>
        </p:grpSpPr>
        <p:sp>
          <p:nvSpPr>
            <p:cNvPr id="34" name="Rectangle 9"/>
            <p:cNvSpPr>
              <a:spLocks noChangeArrowheads="1"/>
            </p:cNvSpPr>
            <p:nvPr/>
          </p:nvSpPr>
          <p:spPr bwMode="auto">
            <a:xfrm>
              <a:off x="3343" y="978"/>
              <a:ext cx="2686" cy="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Aft>
                  <a:spcPct val="30000"/>
                </a:spcAft>
              </a:pPr>
              <a:r>
                <a:rPr lang="en-US" sz="2000" dirty="0"/>
                <a:t>The power curve </a:t>
              </a:r>
              <a:r>
                <a:rPr lang="en-US" sz="2000" dirty="0" smtClean="0"/>
                <a:t>depends also on the gas density</a:t>
              </a:r>
              <a:endParaRPr lang="en-US" sz="2000" dirty="0"/>
            </a:p>
          </p:txBody>
        </p:sp>
        <p:grpSp>
          <p:nvGrpSpPr>
            <p:cNvPr id="35" name="Group 19"/>
            <p:cNvGrpSpPr>
              <a:grpSpLocks/>
            </p:cNvGrpSpPr>
            <p:nvPr/>
          </p:nvGrpSpPr>
          <p:grpSpPr bwMode="auto">
            <a:xfrm>
              <a:off x="1086" y="1937"/>
              <a:ext cx="2139" cy="2114"/>
              <a:chOff x="1086" y="1937"/>
              <a:chExt cx="2139" cy="2114"/>
            </a:xfrm>
          </p:grpSpPr>
          <p:sp>
            <p:nvSpPr>
              <p:cNvPr id="36" name="Line 15"/>
              <p:cNvSpPr>
                <a:spLocks noChangeShapeType="1"/>
              </p:cNvSpPr>
              <p:nvPr/>
            </p:nvSpPr>
            <p:spPr bwMode="auto">
              <a:xfrm rot="5400000" flipV="1">
                <a:off x="2182" y="1708"/>
                <a:ext cx="0" cy="163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Rectangle 11"/>
              <p:cNvSpPr>
                <a:spLocks noChangeArrowheads="1"/>
              </p:cNvSpPr>
              <p:nvPr/>
            </p:nvSpPr>
            <p:spPr bwMode="auto">
              <a:xfrm>
                <a:off x="2132" y="1937"/>
                <a:ext cx="71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GB" sz="1600" dirty="0" smtClean="0">
                    <a:solidFill>
                      <a:srgbClr val="000000"/>
                    </a:solidFill>
                  </a:rPr>
                  <a:t>Design </a:t>
                </a:r>
                <a:r>
                  <a:rPr lang="en-GB" sz="1600" dirty="0">
                    <a:solidFill>
                      <a:srgbClr val="000000"/>
                    </a:solidFill>
                  </a:rPr>
                  <a:t>point</a:t>
                </a:r>
                <a:endParaRPr lang="en-GB" dirty="0"/>
              </a:p>
            </p:txBody>
          </p:sp>
          <p:sp>
            <p:nvSpPr>
              <p:cNvPr id="38" name="Line 12"/>
              <p:cNvSpPr>
                <a:spLocks noChangeShapeType="1"/>
              </p:cNvSpPr>
              <p:nvPr/>
            </p:nvSpPr>
            <p:spPr bwMode="auto">
              <a:xfrm flipH="1" flipV="1">
                <a:off x="2753" y="2092"/>
                <a:ext cx="217" cy="3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Text Box 16"/>
              <p:cNvSpPr txBox="1">
                <a:spLocks noChangeArrowheads="1"/>
              </p:cNvSpPr>
              <p:nvPr/>
            </p:nvSpPr>
            <p:spPr bwMode="auto">
              <a:xfrm>
                <a:off x="2927" y="3801"/>
                <a:ext cx="2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de-CH" sz="2000" b="1">
                    <a:solidFill>
                      <a:srgbClr val="00FF00"/>
                    </a:solidFill>
                  </a:rPr>
                  <a:t>V</a:t>
                </a:r>
                <a:r>
                  <a:rPr lang="de-CH" sz="2000" b="1" baseline="-25000">
                    <a:solidFill>
                      <a:srgbClr val="00FF00"/>
                    </a:solidFill>
                  </a:rPr>
                  <a:t>D</a:t>
                </a:r>
                <a:endParaRPr lang="en-GB" sz="2000" b="1" baseline="-25000">
                  <a:solidFill>
                    <a:srgbClr val="00FF00"/>
                  </a:solidFill>
                </a:endParaRPr>
              </a:p>
            </p:txBody>
          </p:sp>
          <p:sp>
            <p:nvSpPr>
              <p:cNvPr id="40" name="Line 17"/>
              <p:cNvSpPr>
                <a:spLocks noChangeShapeType="1"/>
              </p:cNvSpPr>
              <p:nvPr/>
            </p:nvSpPr>
            <p:spPr bwMode="auto">
              <a:xfrm flipV="1">
                <a:off x="3036" y="2523"/>
                <a:ext cx="2" cy="1316"/>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Text Box 18"/>
              <p:cNvSpPr txBox="1">
                <a:spLocks noChangeArrowheads="1"/>
              </p:cNvSpPr>
              <p:nvPr/>
            </p:nvSpPr>
            <p:spPr bwMode="auto">
              <a:xfrm>
                <a:off x="1086" y="2400"/>
                <a:ext cx="3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de-CH" sz="2000" b="1">
                    <a:solidFill>
                      <a:srgbClr val="00FF00"/>
                    </a:solidFill>
                  </a:rPr>
                  <a:t>P</a:t>
                </a:r>
                <a:r>
                  <a:rPr lang="de-CH" sz="2000" b="1" baseline="-25000">
                    <a:solidFill>
                      <a:srgbClr val="00FF00"/>
                    </a:solidFill>
                  </a:rPr>
                  <a:t>D</a:t>
                </a:r>
                <a:endParaRPr lang="en-GB" sz="2000" b="1" baseline="-25000">
                  <a:solidFill>
                    <a:srgbClr val="00FF00"/>
                  </a:solidFill>
                </a:endParaRPr>
              </a:p>
            </p:txBody>
          </p:sp>
          <p:sp>
            <p:nvSpPr>
              <p:cNvPr id="42" name="Oval 8"/>
              <p:cNvSpPr>
                <a:spLocks noChangeArrowheads="1"/>
              </p:cNvSpPr>
              <p:nvPr/>
            </p:nvSpPr>
            <p:spPr bwMode="auto">
              <a:xfrm>
                <a:off x="2966" y="2459"/>
                <a:ext cx="136" cy="128"/>
              </a:xfrm>
              <a:prstGeom prst="ellipse">
                <a:avLst/>
              </a:prstGeom>
              <a:solidFill>
                <a:srgbClr val="92D05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de-DE"/>
              </a:p>
            </p:txBody>
          </p:sp>
        </p:grpSp>
      </p:grpSp>
      <p:sp>
        <p:nvSpPr>
          <p:cNvPr id="43" name="Text Box 21"/>
          <p:cNvSpPr txBox="1">
            <a:spLocks noChangeArrowheads="1"/>
          </p:cNvSpPr>
          <p:nvPr/>
        </p:nvSpPr>
        <p:spPr bwMode="auto">
          <a:xfrm>
            <a:off x="5324907" y="3378705"/>
            <a:ext cx="210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dirty="0">
                <a:solidFill>
                  <a:srgbClr val="FF0000"/>
                </a:solidFill>
              </a:rPr>
              <a:t>fan characteristic</a:t>
            </a:r>
          </a:p>
        </p:txBody>
      </p:sp>
      <p:sp>
        <p:nvSpPr>
          <p:cNvPr id="44" name="TextBox 6"/>
          <p:cNvSpPr txBox="1">
            <a:spLocks noChangeArrowheads="1"/>
          </p:cNvSpPr>
          <p:nvPr/>
        </p:nvSpPr>
        <p:spPr bwMode="auto">
          <a:xfrm>
            <a:off x="1918493" y="1176337"/>
            <a:ext cx="4460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r>
              <a:rPr lang="en-US" sz="2800" b="1" dirty="0"/>
              <a:t>P</a:t>
            </a:r>
          </a:p>
        </p:txBody>
      </p:sp>
      <p:sp>
        <p:nvSpPr>
          <p:cNvPr id="45" name="AutoShape 64"/>
          <p:cNvSpPr>
            <a:spLocks noChangeArrowheads="1"/>
          </p:cNvSpPr>
          <p:nvPr/>
        </p:nvSpPr>
        <p:spPr bwMode="auto">
          <a:xfrm rot="5400000">
            <a:off x="4405894" y="4465283"/>
            <a:ext cx="591261" cy="342900"/>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2"/>
          </a:solidFill>
          <a:ln>
            <a:noFill/>
          </a:ln>
          <a:effectLst/>
        </p:spPr>
        <p:txBody>
          <a:bodyPr wrap="none" anchor="ctr"/>
          <a:lstStyle/>
          <a:p>
            <a:endParaRPr lang="en-US"/>
          </a:p>
        </p:txBody>
      </p:sp>
      <p:grpSp>
        <p:nvGrpSpPr>
          <p:cNvPr id="46" name="Group 45"/>
          <p:cNvGrpSpPr>
            <a:grpSpLocks/>
          </p:cNvGrpSpPr>
          <p:nvPr/>
        </p:nvGrpSpPr>
        <p:grpSpPr bwMode="auto">
          <a:xfrm>
            <a:off x="1368715" y="4870450"/>
            <a:ext cx="3439533" cy="400110"/>
            <a:chOff x="1488067" y="4473575"/>
            <a:chExt cx="3439533" cy="400110"/>
          </a:xfrm>
        </p:grpSpPr>
        <p:grpSp>
          <p:nvGrpSpPr>
            <p:cNvPr id="47" name="Group 6"/>
            <p:cNvGrpSpPr>
              <a:grpSpLocks/>
            </p:cNvGrpSpPr>
            <p:nvPr/>
          </p:nvGrpSpPr>
          <p:grpSpPr bwMode="auto">
            <a:xfrm>
              <a:off x="1488067" y="4473575"/>
              <a:ext cx="3220458" cy="400110"/>
              <a:chOff x="1488067" y="4473575"/>
              <a:chExt cx="3220458" cy="400110"/>
            </a:xfrm>
          </p:grpSpPr>
          <p:sp>
            <p:nvSpPr>
              <p:cNvPr id="49" name="Line 72"/>
              <p:cNvSpPr>
                <a:spLocks noChangeShapeType="1"/>
              </p:cNvSpPr>
              <p:nvPr/>
            </p:nvSpPr>
            <p:spPr bwMode="auto">
              <a:xfrm rot="16200000" flipV="1">
                <a:off x="3451225" y="3433762"/>
                <a:ext cx="0" cy="2514600"/>
              </a:xfrm>
              <a:prstGeom prst="line">
                <a:avLst/>
              </a:prstGeom>
              <a:noFill/>
              <a:ln w="2540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Text Box 73"/>
              <p:cNvSpPr txBox="1">
                <a:spLocks noChangeArrowheads="1"/>
              </p:cNvSpPr>
              <p:nvPr/>
            </p:nvSpPr>
            <p:spPr bwMode="auto">
              <a:xfrm>
                <a:off x="1488067" y="4473575"/>
                <a:ext cx="8322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de-CH" sz="2000" b="1" dirty="0" err="1" smtClean="0">
                    <a:solidFill>
                      <a:srgbClr val="00FF00"/>
                    </a:solidFill>
                  </a:rPr>
                  <a:t>P</a:t>
                </a:r>
                <a:r>
                  <a:rPr lang="de-CH" sz="2000" b="1" baseline="-25000" dirty="0" err="1" smtClean="0">
                    <a:solidFill>
                      <a:srgbClr val="00FF00"/>
                    </a:solidFill>
                  </a:rPr>
                  <a:t>D,real</a:t>
                </a:r>
                <a:endParaRPr lang="en-GB" sz="2000" b="1" baseline="-25000" dirty="0">
                  <a:solidFill>
                    <a:srgbClr val="00FF00"/>
                  </a:solidFill>
                </a:endParaRPr>
              </a:p>
            </p:txBody>
          </p:sp>
        </p:grpSp>
        <p:sp>
          <p:nvSpPr>
            <p:cNvPr id="48" name="Oval 75"/>
            <p:cNvSpPr>
              <a:spLocks noChangeArrowheads="1"/>
            </p:cNvSpPr>
            <p:nvPr/>
          </p:nvSpPr>
          <p:spPr bwMode="auto">
            <a:xfrm>
              <a:off x="4711700" y="4570413"/>
              <a:ext cx="215900" cy="203200"/>
            </a:xfrm>
            <a:prstGeom prst="ellipse">
              <a:avLst/>
            </a:prstGeom>
            <a:solidFill>
              <a:srgbClr val="FFFF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de-DE"/>
            </a:p>
          </p:txBody>
        </p:sp>
      </p:grpSp>
      <mc:AlternateContent xmlns:mc="http://schemas.openxmlformats.org/markup-compatibility/2006" xmlns:a14="http://schemas.microsoft.com/office/drawing/2010/main">
        <mc:Choice Requires="a14">
          <p:sp>
            <p:nvSpPr>
              <p:cNvPr id="51" name="TextBox 50"/>
              <p:cNvSpPr txBox="1"/>
              <p:nvPr/>
            </p:nvSpPr>
            <p:spPr>
              <a:xfrm>
                <a:off x="5904532" y="2591780"/>
                <a:ext cx="1210460" cy="50071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1" i="1" smtClean="0">
                              <a:solidFill>
                                <a:srgbClr val="FF0000"/>
                              </a:solidFill>
                              <a:latin typeface="Cambria Math" panose="02040503050406030204" pitchFamily="18" charset="0"/>
                              <a:cs typeface="Arial" pitchFamily="34" charset="0"/>
                            </a:rPr>
                          </m:ctrlPr>
                        </m:sSubPr>
                        <m:e>
                          <m:r>
                            <a:rPr lang="de-CH" sz="1400" b="1" i="1" smtClean="0">
                              <a:solidFill>
                                <a:srgbClr val="FF0000"/>
                              </a:solidFill>
                              <a:latin typeface="Cambria Math"/>
                              <a:cs typeface="Arial" pitchFamily="34" charset="0"/>
                            </a:rPr>
                            <m:t>𝑷</m:t>
                          </m:r>
                        </m:e>
                        <m:sub>
                          <m:r>
                            <a:rPr lang="de-CH" sz="1400" b="1" i="1" smtClean="0">
                              <a:solidFill>
                                <a:srgbClr val="FF0000"/>
                              </a:solidFill>
                              <a:latin typeface="Cambria Math"/>
                              <a:cs typeface="Arial" pitchFamily="34" charset="0"/>
                            </a:rPr>
                            <m:t>𝟐</m:t>
                          </m:r>
                        </m:sub>
                      </m:sSub>
                      <m:r>
                        <a:rPr lang="de-CH" sz="1400" b="1" i="1" smtClean="0">
                          <a:solidFill>
                            <a:srgbClr val="FF0000"/>
                          </a:solidFill>
                          <a:latin typeface="Cambria Math"/>
                          <a:cs typeface="Arial" pitchFamily="34" charset="0"/>
                        </a:rPr>
                        <m:t>=</m:t>
                      </m:r>
                      <m:sSub>
                        <m:sSubPr>
                          <m:ctrlPr>
                            <a:rPr lang="de-CH" sz="1400" b="1" i="1" smtClean="0">
                              <a:solidFill>
                                <a:srgbClr val="FF0000"/>
                              </a:solidFill>
                              <a:latin typeface="Cambria Math" panose="02040503050406030204" pitchFamily="18" charset="0"/>
                              <a:cs typeface="Arial" pitchFamily="34" charset="0"/>
                            </a:rPr>
                          </m:ctrlPr>
                        </m:sSubPr>
                        <m:e>
                          <m:r>
                            <a:rPr lang="de-CH" sz="1400" b="1" i="1" smtClean="0">
                              <a:solidFill>
                                <a:srgbClr val="FF0000"/>
                              </a:solidFill>
                              <a:latin typeface="Cambria Math"/>
                              <a:ea typeface="Cambria Math"/>
                              <a:cs typeface="Arial" pitchFamily="34" charset="0"/>
                            </a:rPr>
                            <m:t>𝑷</m:t>
                          </m:r>
                        </m:e>
                        <m:sub>
                          <m:r>
                            <a:rPr lang="de-CH" sz="1400" b="1" i="1" smtClean="0">
                              <a:solidFill>
                                <a:srgbClr val="FF0000"/>
                              </a:solidFill>
                              <a:latin typeface="Cambria Math"/>
                              <a:cs typeface="Arial" pitchFamily="34" charset="0"/>
                            </a:rPr>
                            <m:t>𝟏</m:t>
                          </m:r>
                        </m:sub>
                      </m:sSub>
                      <m:r>
                        <a:rPr lang="de-CH" sz="1400" b="1" i="1" smtClean="0">
                          <a:solidFill>
                            <a:srgbClr val="FF0000"/>
                          </a:solidFill>
                          <a:latin typeface="Cambria Math"/>
                          <a:ea typeface="Cambria Math"/>
                          <a:cs typeface="Arial" pitchFamily="34" charset="0"/>
                        </a:rPr>
                        <m:t>∙</m:t>
                      </m:r>
                      <m:f>
                        <m:fPr>
                          <m:ctrlPr>
                            <a:rPr lang="de-CH" sz="1400" b="1" i="1" smtClean="0">
                              <a:solidFill>
                                <a:srgbClr val="FF0000"/>
                              </a:solidFill>
                              <a:latin typeface="Cambria Math" panose="02040503050406030204" pitchFamily="18" charset="0"/>
                              <a:ea typeface="Cambria Math"/>
                              <a:cs typeface="Arial" pitchFamily="34" charset="0"/>
                            </a:rPr>
                          </m:ctrlPr>
                        </m:fPr>
                        <m:num>
                          <m:sSub>
                            <m:sSubPr>
                              <m:ctrlPr>
                                <a:rPr lang="de-CH" sz="1400" b="1" i="1" smtClean="0">
                                  <a:solidFill>
                                    <a:srgbClr val="FF0000"/>
                                  </a:solidFill>
                                  <a:latin typeface="Cambria Math" panose="02040503050406030204" pitchFamily="18" charset="0"/>
                                  <a:ea typeface="Cambria Math"/>
                                  <a:cs typeface="Arial" pitchFamily="34" charset="0"/>
                                </a:rPr>
                              </m:ctrlPr>
                            </m:sSubPr>
                            <m:e>
                              <m:r>
                                <a:rPr lang="de-CH" sz="1400" b="1" i="1" smtClean="0">
                                  <a:solidFill>
                                    <a:srgbClr val="FF0000"/>
                                  </a:solidFill>
                                  <a:latin typeface="Cambria Math"/>
                                  <a:ea typeface="Cambria Math"/>
                                  <a:cs typeface="Arial" pitchFamily="34" charset="0"/>
                                </a:rPr>
                                <m:t>𝝆</m:t>
                              </m:r>
                            </m:e>
                            <m:sub>
                              <m:r>
                                <a:rPr lang="de-CH" sz="1400" b="1" i="1" smtClean="0">
                                  <a:solidFill>
                                    <a:srgbClr val="FF0000"/>
                                  </a:solidFill>
                                  <a:latin typeface="Cambria Math"/>
                                  <a:ea typeface="Cambria Math"/>
                                  <a:cs typeface="Arial" pitchFamily="34" charset="0"/>
                                </a:rPr>
                                <m:t>𝟐</m:t>
                              </m:r>
                            </m:sub>
                          </m:sSub>
                        </m:num>
                        <m:den>
                          <m:sSub>
                            <m:sSubPr>
                              <m:ctrlPr>
                                <a:rPr lang="de-CH" sz="1400" b="1" i="1" smtClean="0">
                                  <a:solidFill>
                                    <a:srgbClr val="FF0000"/>
                                  </a:solidFill>
                                  <a:latin typeface="Cambria Math" panose="02040503050406030204" pitchFamily="18" charset="0"/>
                                  <a:ea typeface="Cambria Math"/>
                                  <a:cs typeface="Arial" pitchFamily="34" charset="0"/>
                                </a:rPr>
                              </m:ctrlPr>
                            </m:sSubPr>
                            <m:e>
                              <m:r>
                                <a:rPr lang="de-CH" sz="1400" b="1" i="1" smtClean="0">
                                  <a:solidFill>
                                    <a:srgbClr val="FF0000"/>
                                  </a:solidFill>
                                  <a:latin typeface="Cambria Math"/>
                                  <a:ea typeface="Cambria Math"/>
                                  <a:cs typeface="Arial" pitchFamily="34" charset="0"/>
                                </a:rPr>
                                <m:t>𝝆</m:t>
                              </m:r>
                            </m:e>
                            <m:sub>
                              <m:r>
                                <a:rPr lang="de-CH" sz="1400" b="1" i="1" smtClean="0">
                                  <a:solidFill>
                                    <a:srgbClr val="FF0000"/>
                                  </a:solidFill>
                                  <a:latin typeface="Cambria Math"/>
                                  <a:ea typeface="Cambria Math"/>
                                  <a:cs typeface="Arial" pitchFamily="34" charset="0"/>
                                </a:rPr>
                                <m:t>𝟏</m:t>
                              </m:r>
                            </m:sub>
                          </m:sSub>
                        </m:den>
                      </m:f>
                    </m:oMath>
                  </m:oMathPara>
                </a14:m>
                <a:endParaRPr lang="en-US" sz="1400" b="1" dirty="0" err="1" smtClean="0">
                  <a:solidFill>
                    <a:srgbClr val="FF0000"/>
                  </a:solidFill>
                  <a:latin typeface="Arial" pitchFamily="34" charset="0"/>
                  <a:cs typeface="Arial" pitchFamily="34"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5904532" y="2591780"/>
                <a:ext cx="1210460" cy="500715"/>
              </a:xfrm>
              <a:prstGeom prst="rect">
                <a:avLst/>
              </a:prstGeom>
              <a:blipFill rotWithShape="1">
                <a:blip r:embed="rId2"/>
                <a:stretch>
                  <a:fillRect b="-2439"/>
                </a:stretch>
              </a:blipFill>
            </p:spPr>
            <p:txBody>
              <a:bodyPr/>
              <a:lstStyle/>
              <a:p>
                <a:r>
                  <a:rPr lang="en-US">
                    <a:noFill/>
                  </a:rPr>
                  <a:t> </a:t>
                </a:r>
              </a:p>
            </p:txBody>
          </p:sp>
        </mc:Fallback>
      </mc:AlternateContent>
      <p:grpSp>
        <p:nvGrpSpPr>
          <p:cNvPr id="52" name="Group 4"/>
          <p:cNvGrpSpPr>
            <a:grpSpLocks noChangeAspect="1"/>
          </p:cNvGrpSpPr>
          <p:nvPr/>
        </p:nvGrpSpPr>
        <p:grpSpPr bwMode="auto">
          <a:xfrm>
            <a:off x="1857375" y="1074732"/>
            <a:ext cx="7127875" cy="5416517"/>
            <a:chOff x="1251" y="552"/>
            <a:chExt cx="4490" cy="3412"/>
          </a:xfrm>
        </p:grpSpPr>
        <p:sp>
          <p:nvSpPr>
            <p:cNvPr id="53" name="AutoShape 3"/>
            <p:cNvSpPr>
              <a:spLocks noChangeAspect="1" noChangeArrowheads="1" noTextEdit="1"/>
            </p:cNvSpPr>
            <p:nvPr/>
          </p:nvSpPr>
          <p:spPr bwMode="auto">
            <a:xfrm>
              <a:off x="1251" y="553"/>
              <a:ext cx="4368" cy="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p:nvSpPr>
          <p:spPr bwMode="auto">
            <a:xfrm>
              <a:off x="1411" y="918"/>
              <a:ext cx="3963" cy="2854"/>
            </a:xfrm>
            <a:custGeom>
              <a:avLst/>
              <a:gdLst>
                <a:gd name="T0" fmla="*/ 0 w 7924"/>
                <a:gd name="T1" fmla="*/ 0 h 5708"/>
                <a:gd name="T2" fmla="*/ 0 w 7924"/>
                <a:gd name="T3" fmla="*/ 5708 h 5708"/>
                <a:gd name="T4" fmla="*/ 7924 w 7924"/>
                <a:gd name="T5" fmla="*/ 5708 h 5708"/>
                <a:gd name="T6" fmla="*/ 7924 w 7924"/>
                <a:gd name="T7" fmla="*/ 5632 h 5708"/>
                <a:gd name="T8" fmla="*/ 75 w 7924"/>
                <a:gd name="T9" fmla="*/ 5632 h 5708"/>
                <a:gd name="T10" fmla="*/ 75 w 7924"/>
                <a:gd name="T11" fmla="*/ 0 h 5708"/>
                <a:gd name="T12" fmla="*/ 0 w 7924"/>
                <a:gd name="T13" fmla="*/ 0 h 5708"/>
              </a:gdLst>
              <a:ahLst/>
              <a:cxnLst>
                <a:cxn ang="0">
                  <a:pos x="T0" y="T1"/>
                </a:cxn>
                <a:cxn ang="0">
                  <a:pos x="T2" y="T3"/>
                </a:cxn>
                <a:cxn ang="0">
                  <a:pos x="T4" y="T5"/>
                </a:cxn>
                <a:cxn ang="0">
                  <a:pos x="T6" y="T7"/>
                </a:cxn>
                <a:cxn ang="0">
                  <a:pos x="T8" y="T9"/>
                </a:cxn>
                <a:cxn ang="0">
                  <a:pos x="T10" y="T11"/>
                </a:cxn>
                <a:cxn ang="0">
                  <a:pos x="T12" y="T13"/>
                </a:cxn>
              </a:cxnLst>
              <a:rect l="0" t="0" r="r" b="b"/>
              <a:pathLst>
                <a:path w="7924" h="5708">
                  <a:moveTo>
                    <a:pt x="0" y="0"/>
                  </a:moveTo>
                  <a:lnTo>
                    <a:pt x="0" y="5708"/>
                  </a:lnTo>
                  <a:lnTo>
                    <a:pt x="7924" y="5708"/>
                  </a:lnTo>
                  <a:lnTo>
                    <a:pt x="7924" y="5632"/>
                  </a:lnTo>
                  <a:lnTo>
                    <a:pt x="75" y="5632"/>
                  </a:lnTo>
                  <a:lnTo>
                    <a:pt x="75" y="0"/>
                  </a:lnTo>
                  <a:lnTo>
                    <a:pt x="0" y="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p:nvSpPr>
          <p:spPr bwMode="auto">
            <a:xfrm>
              <a:off x="1355" y="918"/>
              <a:ext cx="150" cy="149"/>
            </a:xfrm>
            <a:custGeom>
              <a:avLst/>
              <a:gdLst>
                <a:gd name="T0" fmla="*/ 298 w 298"/>
                <a:gd name="T1" fmla="*/ 297 h 297"/>
                <a:gd name="T2" fmla="*/ 150 w 298"/>
                <a:gd name="T3" fmla="*/ 0 h 297"/>
                <a:gd name="T4" fmla="*/ 0 w 298"/>
                <a:gd name="T5" fmla="*/ 297 h 297"/>
                <a:gd name="T6" fmla="*/ 298 w 298"/>
                <a:gd name="T7" fmla="*/ 297 h 297"/>
              </a:gdLst>
              <a:ahLst/>
              <a:cxnLst>
                <a:cxn ang="0">
                  <a:pos x="T0" y="T1"/>
                </a:cxn>
                <a:cxn ang="0">
                  <a:pos x="T2" y="T3"/>
                </a:cxn>
                <a:cxn ang="0">
                  <a:pos x="T4" y="T5"/>
                </a:cxn>
                <a:cxn ang="0">
                  <a:pos x="T6" y="T7"/>
                </a:cxn>
              </a:cxnLst>
              <a:rect l="0" t="0" r="r" b="b"/>
              <a:pathLst>
                <a:path w="298" h="297">
                  <a:moveTo>
                    <a:pt x="298" y="297"/>
                  </a:moveTo>
                  <a:lnTo>
                    <a:pt x="150" y="0"/>
                  </a:lnTo>
                  <a:lnTo>
                    <a:pt x="0" y="297"/>
                  </a:lnTo>
                  <a:lnTo>
                    <a:pt x="298" y="29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p:nvSpPr>
          <p:spPr bwMode="auto">
            <a:xfrm>
              <a:off x="1325" y="876"/>
              <a:ext cx="210" cy="210"/>
            </a:xfrm>
            <a:custGeom>
              <a:avLst/>
              <a:gdLst>
                <a:gd name="T0" fmla="*/ 422 w 422"/>
                <a:gd name="T1" fmla="*/ 419 h 419"/>
                <a:gd name="T2" fmla="*/ 212 w 422"/>
                <a:gd name="T3" fmla="*/ 0 h 419"/>
                <a:gd name="T4" fmla="*/ 0 w 422"/>
                <a:gd name="T5" fmla="*/ 419 h 419"/>
                <a:gd name="T6" fmla="*/ 422 w 422"/>
                <a:gd name="T7" fmla="*/ 419 h 419"/>
                <a:gd name="T8" fmla="*/ 298 w 422"/>
                <a:gd name="T9" fmla="*/ 343 h 419"/>
                <a:gd name="T10" fmla="*/ 124 w 422"/>
                <a:gd name="T11" fmla="*/ 343 h 419"/>
                <a:gd name="T12" fmla="*/ 212 w 422"/>
                <a:gd name="T13" fmla="*/ 168 h 419"/>
                <a:gd name="T14" fmla="*/ 298 w 422"/>
                <a:gd name="T15" fmla="*/ 343 h 419"/>
                <a:gd name="T16" fmla="*/ 422 w 422"/>
                <a:gd name="T1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419">
                  <a:moveTo>
                    <a:pt x="422" y="419"/>
                  </a:moveTo>
                  <a:lnTo>
                    <a:pt x="212" y="0"/>
                  </a:lnTo>
                  <a:lnTo>
                    <a:pt x="0" y="419"/>
                  </a:lnTo>
                  <a:lnTo>
                    <a:pt x="422" y="419"/>
                  </a:lnTo>
                  <a:lnTo>
                    <a:pt x="298" y="343"/>
                  </a:lnTo>
                  <a:lnTo>
                    <a:pt x="124" y="343"/>
                  </a:lnTo>
                  <a:lnTo>
                    <a:pt x="212" y="168"/>
                  </a:lnTo>
                  <a:lnTo>
                    <a:pt x="298" y="343"/>
                  </a:lnTo>
                  <a:lnTo>
                    <a:pt x="422" y="419"/>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p:nvSpPr>
          <p:spPr bwMode="auto">
            <a:xfrm>
              <a:off x="5225" y="3679"/>
              <a:ext cx="148" cy="149"/>
            </a:xfrm>
            <a:custGeom>
              <a:avLst/>
              <a:gdLst>
                <a:gd name="T0" fmla="*/ 0 w 297"/>
                <a:gd name="T1" fmla="*/ 0 h 298"/>
                <a:gd name="T2" fmla="*/ 297 w 297"/>
                <a:gd name="T3" fmla="*/ 148 h 298"/>
                <a:gd name="T4" fmla="*/ 0 w 297"/>
                <a:gd name="T5" fmla="*/ 298 h 298"/>
                <a:gd name="T6" fmla="*/ 0 w 297"/>
                <a:gd name="T7" fmla="*/ 0 h 298"/>
              </a:gdLst>
              <a:ahLst/>
              <a:cxnLst>
                <a:cxn ang="0">
                  <a:pos x="T0" y="T1"/>
                </a:cxn>
                <a:cxn ang="0">
                  <a:pos x="T2" y="T3"/>
                </a:cxn>
                <a:cxn ang="0">
                  <a:pos x="T4" y="T5"/>
                </a:cxn>
                <a:cxn ang="0">
                  <a:pos x="T6" y="T7"/>
                </a:cxn>
              </a:cxnLst>
              <a:rect l="0" t="0" r="r" b="b"/>
              <a:pathLst>
                <a:path w="297" h="298">
                  <a:moveTo>
                    <a:pt x="0" y="0"/>
                  </a:moveTo>
                  <a:lnTo>
                    <a:pt x="297" y="148"/>
                  </a:lnTo>
                  <a:lnTo>
                    <a:pt x="0" y="298"/>
                  </a:lnTo>
                  <a:lnTo>
                    <a:pt x="0" y="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p:cNvSpPr>
            <p:nvPr/>
          </p:nvSpPr>
          <p:spPr bwMode="auto">
            <a:xfrm>
              <a:off x="5206" y="3648"/>
              <a:ext cx="209" cy="211"/>
            </a:xfrm>
            <a:custGeom>
              <a:avLst/>
              <a:gdLst>
                <a:gd name="T0" fmla="*/ 76 w 419"/>
                <a:gd name="T1" fmla="*/ 123 h 422"/>
                <a:gd name="T2" fmla="*/ 251 w 419"/>
                <a:gd name="T3" fmla="*/ 210 h 422"/>
                <a:gd name="T4" fmla="*/ 76 w 419"/>
                <a:gd name="T5" fmla="*/ 298 h 422"/>
                <a:gd name="T6" fmla="*/ 76 w 419"/>
                <a:gd name="T7" fmla="*/ 123 h 422"/>
                <a:gd name="T8" fmla="*/ 0 w 419"/>
                <a:gd name="T9" fmla="*/ 0 h 422"/>
                <a:gd name="T10" fmla="*/ 0 w 419"/>
                <a:gd name="T11" fmla="*/ 422 h 422"/>
                <a:gd name="T12" fmla="*/ 419 w 419"/>
                <a:gd name="T13" fmla="*/ 210 h 422"/>
                <a:gd name="T14" fmla="*/ 0 w 419"/>
                <a:gd name="T15" fmla="*/ 0 h 422"/>
                <a:gd name="T16" fmla="*/ 76 w 419"/>
                <a:gd name="T17" fmla="*/ 123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22">
                  <a:moveTo>
                    <a:pt x="76" y="123"/>
                  </a:moveTo>
                  <a:lnTo>
                    <a:pt x="251" y="210"/>
                  </a:lnTo>
                  <a:lnTo>
                    <a:pt x="76" y="298"/>
                  </a:lnTo>
                  <a:lnTo>
                    <a:pt x="76" y="123"/>
                  </a:lnTo>
                  <a:lnTo>
                    <a:pt x="0" y="0"/>
                  </a:lnTo>
                  <a:lnTo>
                    <a:pt x="0" y="422"/>
                  </a:lnTo>
                  <a:lnTo>
                    <a:pt x="419" y="210"/>
                  </a:lnTo>
                  <a:lnTo>
                    <a:pt x="0" y="0"/>
                  </a:lnTo>
                  <a:lnTo>
                    <a:pt x="76" y="123"/>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8"/>
            <p:cNvSpPr>
              <a:spLocks noChangeArrowheads="1"/>
            </p:cNvSpPr>
            <p:nvPr/>
          </p:nvSpPr>
          <p:spPr bwMode="auto">
            <a:xfrm>
              <a:off x="1472" y="642"/>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0" name="Rectangle 59"/>
            <p:cNvSpPr>
              <a:spLocks noChangeArrowheads="1"/>
            </p:cNvSpPr>
            <p:nvPr/>
          </p:nvSpPr>
          <p:spPr bwMode="auto">
            <a:xfrm>
              <a:off x="1251" y="552"/>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61" name="Rectangle 60"/>
            <p:cNvSpPr>
              <a:spLocks noChangeArrowheads="1"/>
            </p:cNvSpPr>
            <p:nvPr/>
          </p:nvSpPr>
          <p:spPr bwMode="auto">
            <a:xfrm>
              <a:off x="5457" y="3635"/>
              <a:ext cx="28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3100" b="1" i="0" u="none" strike="noStrike" cap="none" normalizeH="0" baseline="0" smtClean="0">
                  <a:ln>
                    <a:noFill/>
                  </a:ln>
                  <a:solidFill>
                    <a:srgbClr val="000000"/>
                  </a:solidFill>
                  <a:effectLst/>
                  <a:latin typeface="Arial" pitchFamily="34" charset="0"/>
                  <a:cs typeface="Arial" pitchFamily="34" charset="0"/>
                </a:rPr>
                <a:t>V</a:t>
              </a: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62" name="Oval 61"/>
            <p:cNvSpPr>
              <a:spLocks noChangeArrowheads="1"/>
            </p:cNvSpPr>
            <p:nvPr/>
          </p:nvSpPr>
          <p:spPr bwMode="auto">
            <a:xfrm>
              <a:off x="5519" y="3607"/>
              <a:ext cx="48" cy="47"/>
            </a:xfrm>
            <a:prstGeom prst="ellipse">
              <a:avLst/>
            </a:pr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1"/>
          </p:nvPr>
        </p:nvSpPr>
        <p:spPr/>
        <p:txBody>
          <a:bodyPr/>
          <a:lstStyle/>
          <a:p>
            <a:pPr>
              <a:defRPr/>
            </a:pPr>
            <a:fld id="{2769C510-0734-4155-82AA-15A9CA3272D4}" type="slidenum">
              <a:rPr lang="en-US" smtClean="0"/>
              <a:pPr>
                <a:defRPr/>
              </a:pPr>
              <a:t>7</a:t>
            </a:fld>
            <a:endParaRPr lang="en-US" dirty="0"/>
          </a:p>
        </p:txBody>
      </p:sp>
    </p:spTree>
    <p:extLst>
      <p:ext uri="{BB962C8B-B14F-4D97-AF65-F5344CB8AC3E}">
        <p14:creationId xmlns:p14="http://schemas.microsoft.com/office/powerpoint/2010/main" val="421797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fltVal val="0"/>
                                          </p:val>
                                        </p:tav>
                                        <p:tav tm="100000">
                                          <p:val>
                                            <p:strVal val="#ppt_w"/>
                                          </p:val>
                                        </p:tav>
                                      </p:tavLst>
                                    </p:anim>
                                    <p:anim calcmode="lin" valueType="num">
                                      <p:cBhvr>
                                        <p:cTn id="8" dur="1000" fill="hold"/>
                                        <p:tgtEl>
                                          <p:spTgt spid="45"/>
                                        </p:tgtEl>
                                        <p:attrNameLst>
                                          <p:attrName>ppt_h</p:attrName>
                                        </p:attrNameLst>
                                      </p:cBhvr>
                                      <p:tavLst>
                                        <p:tav tm="0">
                                          <p:val>
                                            <p:fltVal val="0"/>
                                          </p:val>
                                        </p:tav>
                                        <p:tav tm="100000">
                                          <p:val>
                                            <p:strVal val="#ppt_h"/>
                                          </p:val>
                                        </p:tav>
                                      </p:tavLst>
                                    </p:anim>
                                    <p:animEffect transition="in" filter="fade">
                                      <p:cBhvr>
                                        <p:cTn id="9" dur="1000"/>
                                        <p:tgtEl>
                                          <p:spTgt spid="45"/>
                                        </p:tgtEl>
                                      </p:cBhvr>
                                    </p:animEffect>
                                  </p:childTnLst>
                                </p:cTn>
                              </p:par>
                              <p:par>
                                <p:cTn id="10" presetID="10"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62B81E2-7059-4310-8A70-6E0C7E089582}" type="slidenum">
              <a:rPr lang="en-US" sz="800"/>
              <a:pPr algn="r"/>
              <a:t>70</a:t>
            </a:fld>
            <a:endParaRPr lang="en-US" sz="800"/>
          </a:p>
        </p:txBody>
      </p:sp>
      <p:sp>
        <p:nvSpPr>
          <p:cNvPr id="96261" name="Content Placeholder 2"/>
          <p:cNvSpPr>
            <a:spLocks/>
          </p:cNvSpPr>
          <p:nvPr/>
        </p:nvSpPr>
        <p:spPr bwMode="auto">
          <a:xfrm>
            <a:off x="560388" y="1338263"/>
            <a:ext cx="8785225" cy="5113337"/>
          </a:xfrm>
          <a:prstGeom prst="rect">
            <a:avLst/>
          </a:prstGeom>
          <a:noFill/>
          <a:ln w="9525">
            <a:noFill/>
            <a:miter lim="800000"/>
            <a:headEnd/>
            <a:tailEnd/>
          </a:ln>
        </p:spPr>
        <p:txBody>
          <a:bodyPr lIns="0" tIns="0" rIns="0" bIns="0"/>
          <a:lstStyle/>
          <a:p>
            <a:pPr marL="269875" indent="-269875" eaLnBrk="0" hangingPunct="0">
              <a:lnSpc>
                <a:spcPct val="150000"/>
              </a:lnSpc>
              <a:spcBef>
                <a:spcPts val="1200"/>
              </a:spcBef>
              <a:buClr>
                <a:schemeClr val="accent1"/>
              </a:buClr>
              <a:buFont typeface="Arial" charset="0"/>
              <a:buChar char="•"/>
            </a:pPr>
            <a:r>
              <a:rPr lang="en-US" sz="2000" u="sng" dirty="0"/>
              <a:t>Assessments are needed </a:t>
            </a:r>
            <a:r>
              <a:rPr lang="en-US" sz="2000" dirty="0"/>
              <a:t>to know actual fan performance </a:t>
            </a:r>
          </a:p>
          <a:p>
            <a:pPr marL="269875" indent="-269875" eaLnBrk="0" hangingPunct="0">
              <a:lnSpc>
                <a:spcPct val="150000"/>
              </a:lnSpc>
              <a:spcBef>
                <a:spcPts val="1200"/>
              </a:spcBef>
              <a:buClr>
                <a:schemeClr val="accent1"/>
              </a:buClr>
              <a:buFont typeface="Arial" charset="0"/>
              <a:buChar char="•"/>
            </a:pPr>
            <a:r>
              <a:rPr lang="en-US" sz="2000" u="sng" dirty="0"/>
              <a:t>Reference conditions are crucial </a:t>
            </a:r>
            <a:r>
              <a:rPr lang="en-US" sz="2000" dirty="0"/>
              <a:t>to get right conclusions</a:t>
            </a:r>
          </a:p>
          <a:p>
            <a:pPr marL="269875" indent="-269875" eaLnBrk="0" hangingPunct="0">
              <a:lnSpc>
                <a:spcPct val="150000"/>
              </a:lnSpc>
              <a:spcBef>
                <a:spcPts val="1200"/>
              </a:spcBef>
              <a:buClr>
                <a:schemeClr val="accent1"/>
              </a:buClr>
              <a:buFont typeface="Arial" charset="0"/>
              <a:buChar char="•"/>
            </a:pPr>
            <a:r>
              <a:rPr lang="en-US" sz="2000" u="sng" dirty="0"/>
              <a:t>Wrong documentation </a:t>
            </a:r>
            <a:r>
              <a:rPr lang="en-US" sz="2000" dirty="0"/>
              <a:t>will lead to </a:t>
            </a:r>
            <a:r>
              <a:rPr lang="en-US" sz="2000" u="sng" dirty="0"/>
              <a:t>wrong conclusions</a:t>
            </a:r>
          </a:p>
          <a:p>
            <a:pPr marL="269875" indent="-269875" eaLnBrk="0" hangingPunct="0">
              <a:lnSpc>
                <a:spcPct val="150000"/>
              </a:lnSpc>
              <a:spcBef>
                <a:spcPts val="1200"/>
              </a:spcBef>
              <a:buClr>
                <a:schemeClr val="accent1"/>
              </a:buClr>
              <a:buFont typeface="Arial" charset="0"/>
              <a:buChar char="•"/>
            </a:pPr>
            <a:r>
              <a:rPr lang="en-US" sz="2000" u="sng" dirty="0"/>
              <a:t>Wrong measurements </a:t>
            </a:r>
            <a:r>
              <a:rPr lang="en-US" sz="2000" dirty="0"/>
              <a:t>will lead to </a:t>
            </a:r>
            <a:r>
              <a:rPr lang="en-US" sz="2000" u="sng" dirty="0"/>
              <a:t>wrong conclusions</a:t>
            </a:r>
          </a:p>
          <a:p>
            <a:pPr marL="269875" indent="-269875" eaLnBrk="0" hangingPunct="0">
              <a:lnSpc>
                <a:spcPct val="150000"/>
              </a:lnSpc>
              <a:spcBef>
                <a:spcPts val="1200"/>
              </a:spcBef>
              <a:buClr>
                <a:schemeClr val="accent1"/>
              </a:buClr>
              <a:buFont typeface="Arial" charset="0"/>
              <a:buChar char="•"/>
            </a:pPr>
            <a:r>
              <a:rPr lang="en-US" sz="2000" u="sng" dirty="0"/>
              <a:t>Visual inspection is crucial </a:t>
            </a:r>
            <a:r>
              <a:rPr lang="en-US" sz="2000" dirty="0"/>
              <a:t>to find the root causes</a:t>
            </a:r>
          </a:p>
          <a:p>
            <a:pPr marL="269875" indent="-269875" eaLnBrk="0" hangingPunct="0">
              <a:lnSpc>
                <a:spcPct val="150000"/>
              </a:lnSpc>
              <a:spcBef>
                <a:spcPts val="1200"/>
              </a:spcBef>
              <a:buClr>
                <a:schemeClr val="accent1"/>
              </a:buClr>
              <a:buFont typeface="Arial" charset="0"/>
              <a:buChar char="•"/>
            </a:pPr>
            <a:r>
              <a:rPr lang="en-US" sz="2000" dirty="0"/>
              <a:t>Be sure that you have </a:t>
            </a:r>
            <a:r>
              <a:rPr lang="en-US" sz="2000" u="sng" dirty="0"/>
              <a:t>all the data </a:t>
            </a:r>
            <a:r>
              <a:rPr lang="en-US" sz="2000" dirty="0"/>
              <a:t>before </a:t>
            </a:r>
            <a:r>
              <a:rPr lang="en-US" sz="2000" dirty="0" smtClean="0"/>
              <a:t>concluding</a:t>
            </a:r>
            <a:endParaRPr lang="en-US" sz="2000" dirty="0"/>
          </a:p>
          <a:p>
            <a:pPr marL="269875" indent="-269875" eaLnBrk="0" hangingPunct="0">
              <a:lnSpc>
                <a:spcPct val="150000"/>
              </a:lnSpc>
              <a:spcBef>
                <a:spcPts val="1200"/>
              </a:spcBef>
              <a:buClr>
                <a:schemeClr val="accent1"/>
              </a:buClr>
              <a:buFont typeface="Arial" charset="0"/>
              <a:buChar char="•"/>
            </a:pPr>
            <a:r>
              <a:rPr lang="en-US" sz="2000" dirty="0"/>
              <a:t>Performance will only improve if you </a:t>
            </a:r>
            <a:r>
              <a:rPr lang="en-US" sz="2000" u="sng" dirty="0"/>
              <a:t>work as a team</a:t>
            </a:r>
            <a:endParaRPr lang="en-US" sz="2000" dirty="0"/>
          </a:p>
        </p:txBody>
      </p:sp>
      <p:sp>
        <p:nvSpPr>
          <p:cNvPr id="96262"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Summary</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FF4067E-1563-4DCD-9F5A-F1D579E61217}" type="slidenum">
              <a:rPr lang="en-US" sz="800"/>
              <a:pPr algn="r"/>
              <a:t>71</a:t>
            </a:fld>
            <a:endParaRPr lang="en-US" sz="800"/>
          </a:p>
        </p:txBody>
      </p:sp>
      <p:sp>
        <p:nvSpPr>
          <p:cNvPr id="98309" name="Title 1"/>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Questions????</a:t>
            </a:r>
          </a:p>
        </p:txBody>
      </p:sp>
      <p:pic>
        <p:nvPicPr>
          <p:cNvPr id="98310" name="Picture 4" descr="http://upload.wikimedia.org/wikipedia/commons/thumb/7/7a/Centrifugal_fan.gif/275px-Centrifugal_fan.gif">
            <a:hlinkClick r:id="rId2"/>
          </p:cNvPr>
          <p:cNvPicPr>
            <a:picLocks noChangeAspect="1" noChangeArrowheads="1" noCrop="1"/>
          </p:cNvPicPr>
          <p:nvPr/>
        </p:nvPicPr>
        <p:blipFill>
          <a:blip r:embed="rId3"/>
          <a:srcRect/>
          <a:stretch>
            <a:fillRect/>
          </a:stretch>
        </p:blipFill>
        <p:spPr bwMode="auto">
          <a:xfrm>
            <a:off x="2144688" y="1412875"/>
            <a:ext cx="4856163" cy="3744913"/>
          </a:xfrm>
          <a:prstGeom prst="rect">
            <a:avLst/>
          </a:prstGeom>
          <a:noFill/>
          <a:ln w="9525">
            <a:noFill/>
            <a:miter lim="800000"/>
            <a:headEnd/>
            <a:tailEnd/>
          </a:ln>
        </p:spPr>
      </p:pic>
      <p:pic>
        <p:nvPicPr>
          <p:cNvPr id="6146" name="Picture 2" descr="D:\Users\sgarcia6\AppData\Local\Microsoft\Windows\Temporary Internet Files\Content.IE5\FLA1B8CZ\MC900441428[1].png"/>
          <p:cNvPicPr>
            <a:picLocks noChangeAspect="1" noChangeArrowheads="1"/>
          </p:cNvPicPr>
          <p:nvPr/>
        </p:nvPicPr>
        <p:blipFill>
          <a:blip r:embed="rId4"/>
          <a:srcRect/>
          <a:stretch>
            <a:fillRect/>
          </a:stretch>
        </p:blipFill>
        <p:spPr bwMode="auto">
          <a:xfrm>
            <a:off x="4600551" y="2700338"/>
            <a:ext cx="641350" cy="612775"/>
          </a:xfrm>
          <a:prstGeom prst="rect">
            <a:avLst/>
          </a:prstGeom>
          <a:noFill/>
          <a:ln w="9525">
            <a:noFill/>
            <a:miter lim="800000"/>
            <a:headEnd/>
            <a:tailEnd/>
          </a:ln>
        </p:spPr>
      </p:pic>
      <p:pic>
        <p:nvPicPr>
          <p:cNvPr id="9" name="Picture 2" descr="D:\Users\sgarcia6\AppData\Local\Microsoft\Windows\Temporary Internet Files\Content.IE5\FLA1B8CZ\MC900441428[1].png"/>
          <p:cNvPicPr>
            <a:picLocks noChangeAspect="1" noChangeArrowheads="1"/>
          </p:cNvPicPr>
          <p:nvPr/>
        </p:nvPicPr>
        <p:blipFill>
          <a:blip r:embed="rId4"/>
          <a:srcRect/>
          <a:stretch>
            <a:fillRect/>
          </a:stretch>
        </p:blipFill>
        <p:spPr bwMode="auto">
          <a:xfrm>
            <a:off x="5241901" y="2393950"/>
            <a:ext cx="641350" cy="612775"/>
          </a:xfrm>
          <a:prstGeom prst="rect">
            <a:avLst/>
          </a:prstGeom>
          <a:noFill/>
          <a:ln w="9525">
            <a:noFill/>
            <a:miter lim="800000"/>
            <a:headEnd/>
            <a:tailEnd/>
          </a:ln>
        </p:spPr>
      </p:pic>
      <p:pic>
        <p:nvPicPr>
          <p:cNvPr id="10" name="Picture 2" descr="D:\Users\sgarcia6\AppData\Local\Microsoft\Windows\Temporary Internet Files\Content.IE5\FLA1B8CZ\MC900441428[1].png"/>
          <p:cNvPicPr>
            <a:picLocks noChangeAspect="1" noChangeArrowheads="1"/>
          </p:cNvPicPr>
          <p:nvPr/>
        </p:nvPicPr>
        <p:blipFill>
          <a:blip r:embed="rId4"/>
          <a:srcRect/>
          <a:stretch>
            <a:fillRect/>
          </a:stretch>
        </p:blipFill>
        <p:spPr bwMode="auto">
          <a:xfrm>
            <a:off x="2144688" y="4548188"/>
            <a:ext cx="641350" cy="611187"/>
          </a:xfrm>
          <a:prstGeom prst="rect">
            <a:avLst/>
          </a:prstGeom>
          <a:noFill/>
          <a:ln w="9525">
            <a:noFill/>
            <a:miter lim="800000"/>
            <a:headEnd/>
            <a:tailEnd/>
          </a:ln>
        </p:spPr>
      </p:pic>
      <p:pic>
        <p:nvPicPr>
          <p:cNvPr id="11" name="Picture 2" descr="D:\Users\sgarcia6\AppData\Local\Microsoft\Windows\Temporary Internet Files\Content.IE5\FLA1B8CZ\MC900441428[1].png"/>
          <p:cNvPicPr>
            <a:picLocks noChangeAspect="1" noChangeArrowheads="1"/>
          </p:cNvPicPr>
          <p:nvPr/>
        </p:nvPicPr>
        <p:blipFill>
          <a:blip r:embed="rId4"/>
          <a:srcRect/>
          <a:stretch>
            <a:fillRect/>
          </a:stretch>
        </p:blipFill>
        <p:spPr bwMode="auto">
          <a:xfrm>
            <a:off x="1824013" y="3617913"/>
            <a:ext cx="641350" cy="612775"/>
          </a:xfrm>
          <a:prstGeom prst="rect">
            <a:avLst/>
          </a:prstGeom>
          <a:noFill/>
          <a:ln w="9525">
            <a:noFill/>
            <a:miter lim="800000"/>
            <a:headEnd/>
            <a:tailEnd/>
          </a:ln>
        </p:spPr>
      </p:pic>
      <p:pic>
        <p:nvPicPr>
          <p:cNvPr id="12" name="Picture 2" descr="D:\Users\sgarcia6\AppData\Local\Microsoft\Windows\Temporary Internet Files\Content.IE5\FLA1B8CZ\MC900441428[1].png"/>
          <p:cNvPicPr>
            <a:picLocks noChangeAspect="1" noChangeArrowheads="1"/>
          </p:cNvPicPr>
          <p:nvPr/>
        </p:nvPicPr>
        <p:blipFill>
          <a:blip r:embed="rId4"/>
          <a:srcRect/>
          <a:stretch>
            <a:fillRect/>
          </a:stretch>
        </p:blipFill>
        <p:spPr bwMode="auto">
          <a:xfrm>
            <a:off x="3121001" y="4725988"/>
            <a:ext cx="641350" cy="611187"/>
          </a:xfrm>
          <a:prstGeom prst="rect">
            <a:avLst/>
          </a:prstGeom>
          <a:noFill/>
          <a:ln w="9525">
            <a:noFill/>
            <a:miter lim="800000"/>
            <a:headEnd/>
            <a:tailEnd/>
          </a:ln>
        </p:spPr>
      </p:pic>
      <p:pic>
        <p:nvPicPr>
          <p:cNvPr id="13" name="Picture 2" descr="D:\Users\sgarcia6\AppData\Local\Microsoft\Windows\Temporary Internet Files\Content.IE5\FLA1B8CZ\MC900441428[1].png"/>
          <p:cNvPicPr>
            <a:picLocks noChangeAspect="1" noChangeArrowheads="1"/>
          </p:cNvPicPr>
          <p:nvPr/>
        </p:nvPicPr>
        <p:blipFill>
          <a:blip r:embed="rId4"/>
          <a:srcRect/>
          <a:stretch>
            <a:fillRect/>
          </a:stretch>
        </p:blipFill>
        <p:spPr bwMode="auto">
          <a:xfrm>
            <a:off x="4664051" y="3313113"/>
            <a:ext cx="642937" cy="611187"/>
          </a:xfrm>
          <a:prstGeom prst="rect">
            <a:avLst/>
          </a:prstGeom>
          <a:noFill/>
          <a:ln w="9525">
            <a:noFill/>
            <a:miter lim="800000"/>
            <a:headEnd/>
            <a:tailEnd/>
          </a:ln>
        </p:spPr>
      </p:pic>
      <p:sp>
        <p:nvSpPr>
          <p:cNvPr id="6" name="Rectangle 5"/>
          <p:cNvSpPr/>
          <p:nvPr/>
        </p:nvSpPr>
        <p:spPr>
          <a:xfrm>
            <a:off x="713334" y="5661248"/>
            <a:ext cx="8244210" cy="646331"/>
          </a:xfrm>
          <a:prstGeom prst="rect">
            <a:avLst/>
          </a:prstGeom>
        </p:spPr>
        <p:txBody>
          <a:bodyPr wrap="square">
            <a:spAutoFit/>
          </a:bodyPr>
          <a:lstStyle/>
          <a:p>
            <a:r>
              <a:rPr lang="en-US" dirty="0" smtClean="0">
                <a:hlinkClick r:id="rId5"/>
              </a:rPr>
              <a:t>Holcim </a:t>
            </a:r>
            <a:r>
              <a:rPr lang="en-US" dirty="0" err="1" smtClean="0">
                <a:hlinkClick r:id="rId5"/>
              </a:rPr>
              <a:t>FANi</a:t>
            </a:r>
            <a:r>
              <a:rPr lang="en-US" dirty="0" smtClean="0">
                <a:hlinkClick r:id="rId5"/>
              </a:rPr>
              <a:t> page: https</a:t>
            </a:r>
            <a:r>
              <a:rPr lang="en-US" dirty="0">
                <a:hlinkClick r:id="rId5"/>
              </a:rPr>
              <a:t>://</a:t>
            </a:r>
            <a:r>
              <a:rPr lang="en-US" dirty="0" smtClean="0">
                <a:hlinkClick r:id="rId5"/>
              </a:rPr>
              <a:t>sites.google.com/a/holcim.com/cp-htec-cm-fani/home</a:t>
            </a:r>
            <a:endParaRPr lang="en-US" dirty="0" smtClean="0"/>
          </a:p>
          <a:p>
            <a:endParaRPr lang="en-US" dirty="0"/>
          </a:p>
        </p:txBody>
      </p:sp>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8" name="Slide Number Placeholder 7"/>
          <p:cNvSpPr>
            <a:spLocks noGrp="1"/>
          </p:cNvSpPr>
          <p:nvPr>
            <p:ph type="sldNum" sz="quarter" idx="11"/>
          </p:nvPr>
        </p:nvSpPr>
        <p:spPr/>
        <p:txBody>
          <a:bodyPr/>
          <a:lstStyle/>
          <a:p>
            <a:pPr>
              <a:defRPr/>
            </a:pPr>
            <a:fld id="{12DAB12B-9646-41B4-8838-7E0643645623}" type="slidenum">
              <a:rPr lang="en-US" smtClean="0"/>
              <a:pPr>
                <a:defRPr/>
              </a:pPr>
              <a:t>71</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016 -0.00024 L 0.02804 -0.04931 C 0.03429 -0.05973 0.04439 -0.07084 0.05609 -0.0794 C 0.06955 -0.08913 0.08141 -0.09468 0.09103 -0.09514 L 0.13574 -0.09931 " pathEditMode="relative" rAng="-1612462" ptsTypes="FffFF">
                                      <p:cBhvr>
                                        <p:cTn id="6" dur="2000" fill="hold"/>
                                        <p:tgtEl>
                                          <p:spTgt spid="11"/>
                                        </p:tgtEl>
                                        <p:attrNameLst>
                                          <p:attrName>ppt_x</p:attrName>
                                          <p:attrName>ppt_y</p:attrName>
                                        </p:attrNameLst>
                                      </p:cBhvr>
                                      <p:rCtr x="6266" y="-6458"/>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11"/>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6146"/>
                                        </p:tgtEl>
                                        <p:attrNameLst>
                                          <p:attrName>style.visibility</p:attrName>
                                        </p:attrNameLst>
                                      </p:cBhvr>
                                      <p:to>
                                        <p:strVal val="visible"/>
                                      </p:to>
                                    </p:set>
                                  </p:childTnLst>
                                </p:cTn>
                              </p:par>
                              <p:par>
                                <p:cTn id="12" presetID="37" presetClass="path" presetSubtype="0" accel="50000" decel="50000" fill="hold" nodeType="withEffect">
                                  <p:stCondLst>
                                    <p:cond delay="0"/>
                                  </p:stCondLst>
                                  <p:childTnLst>
                                    <p:animMotion origin="layout" path="M 0.03221 0.00903 L 0.0992 0.04907 C 0.11314 0.0581 0.13413 0.06296 0.15625 0.06296 C 0.18125 0.06296 0.20128 0.0581 0.21522 0.04907 L 0.28221 0.00903 " pathEditMode="relative" rAng="0" ptsTypes="FffFF">
                                      <p:cBhvr>
                                        <p:cTn id="13" dur="2000" fill="hold"/>
                                        <p:tgtEl>
                                          <p:spTgt spid="6146"/>
                                        </p:tgtEl>
                                        <p:attrNameLst>
                                          <p:attrName>ppt_x</p:attrName>
                                          <p:attrName>ppt_y</p:attrName>
                                        </p:attrNameLst>
                                      </p:cBhvr>
                                      <p:rCtr x="12500" y="2685"/>
                                    </p:animMotion>
                                  </p:childTnLst>
                                </p:cTn>
                              </p:par>
                            </p:childTnLst>
                          </p:cTn>
                        </p:par>
                        <p:par>
                          <p:cTn id="14" fill="hold">
                            <p:stCondLst>
                              <p:cond delay="4000"/>
                            </p:stCondLst>
                            <p:childTnLst>
                              <p:par>
                                <p:cTn id="15" presetID="50" presetClass="path" presetSubtype="0" accel="50000" decel="50000" fill="hold" nodeType="afterEffect">
                                  <p:stCondLst>
                                    <p:cond delay="0"/>
                                  </p:stCondLst>
                                  <p:childTnLst>
                                    <p:animMotion origin="layout" path="M 4.10256E-6 3.33333E-6 L 0.04727 3.33333E-6 C 0.06827 3.33333E-6 0.09455 -0.04352 0.09455 -0.07871 L 0.09455 -0.15741 " pathEditMode="relative" rAng="0" ptsTypes="FfFF">
                                      <p:cBhvr>
                                        <p:cTn id="16" dur="2000" fill="hold"/>
                                        <p:tgtEl>
                                          <p:spTgt spid="10"/>
                                        </p:tgtEl>
                                        <p:attrNameLst>
                                          <p:attrName>ppt_x</p:attrName>
                                          <p:attrName>ppt_y</p:attrName>
                                        </p:attrNameLst>
                                      </p:cBhvr>
                                      <p:rCtr x="4728" y="-7870"/>
                                    </p:animMotion>
                                  </p:childTnLst>
                                </p:cTn>
                              </p:par>
                            </p:childTnLst>
                          </p:cTn>
                        </p:par>
                        <p:par>
                          <p:cTn id="17" fill="hold">
                            <p:stCondLst>
                              <p:cond delay="6000"/>
                            </p:stCondLst>
                            <p:childTnLst>
                              <p:par>
                                <p:cTn id="18" presetID="1" presetClass="exit" presetSubtype="0" fill="hold" nodeType="afterEffect">
                                  <p:stCondLst>
                                    <p:cond delay="0"/>
                                  </p:stCondLst>
                                  <p:childTnLst>
                                    <p:set>
                                      <p:cBhvr>
                                        <p:cTn id="19" dur="1" fill="hold">
                                          <p:stCondLst>
                                            <p:cond delay="0"/>
                                          </p:stCondLst>
                                        </p:cTn>
                                        <p:tgtEl>
                                          <p:spTgt spid="10"/>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50" presetClass="path" presetSubtype="0" accel="50000" decel="50000" fill="hold" nodeType="withEffect">
                                  <p:stCondLst>
                                    <p:cond delay="0"/>
                                  </p:stCondLst>
                                  <p:childTnLst>
                                    <p:animMotion origin="layout" path="M 1.79487E-6 7.40741E-7 L 0.06009 7.40741E-7 C 0.08702 7.40741E-7 0.12035 0.06481 0.12035 0.11736 L 0.12035 0.23495 " pathEditMode="relative" rAng="0" ptsTypes="FfFF">
                                      <p:cBhvr>
                                        <p:cTn id="23" dur="2000" fill="hold"/>
                                        <p:tgtEl>
                                          <p:spTgt spid="13"/>
                                        </p:tgtEl>
                                        <p:attrNameLst>
                                          <p:attrName>ppt_x</p:attrName>
                                          <p:attrName>ppt_y</p:attrName>
                                        </p:attrNameLst>
                                      </p:cBhvr>
                                      <p:rCtr x="6010" y="11736"/>
                                    </p:animMotion>
                                  </p:childTnLst>
                                </p:cTn>
                              </p:par>
                            </p:childTnLst>
                          </p:cTn>
                        </p:par>
                        <p:par>
                          <p:cTn id="24" fill="hold">
                            <p:stCondLst>
                              <p:cond delay="8000"/>
                            </p:stCondLst>
                            <p:childTnLst>
                              <p:par>
                                <p:cTn id="25" presetID="50" presetClass="path" presetSubtype="0" accel="50000" decel="50000" fill="hold" nodeType="afterEffect">
                                  <p:stCondLst>
                                    <p:cond delay="0"/>
                                  </p:stCondLst>
                                  <p:childTnLst>
                                    <p:animMotion origin="layout" path="M 3.07692E-6 1.85185E-6 L 0.03125 -0.03519 C 0.04519 -0.05139 0.0415 -0.11042 0.02436 -0.1419 L -0.01346 -0.21181 " pathEditMode="relative" rAng="-2290432" ptsTypes="FfFF">
                                      <p:cBhvr>
                                        <p:cTn id="26" dur="2000" fill="hold"/>
                                        <p:tgtEl>
                                          <p:spTgt spid="12"/>
                                        </p:tgtEl>
                                        <p:attrNameLst>
                                          <p:attrName>ppt_x</p:attrName>
                                          <p:attrName>ppt_y</p:attrName>
                                        </p:attrNameLst>
                                      </p:cBhvr>
                                      <p:rCtr x="-673" y="-10579"/>
                                    </p:animMotion>
                                  </p:childTnLst>
                                </p:cTn>
                              </p:par>
                            </p:childTnLst>
                          </p:cTn>
                        </p:par>
                        <p:par>
                          <p:cTn id="27" fill="hold">
                            <p:stCondLst>
                              <p:cond delay="10000"/>
                            </p:stCondLst>
                            <p:childTnLst>
                              <p:par>
                                <p:cTn id="28" presetID="1" presetClass="exit" presetSubtype="0" fill="hold" nodeType="afterEffect">
                                  <p:stCondLst>
                                    <p:cond delay="0"/>
                                  </p:stCondLst>
                                  <p:childTnLst>
                                    <p:set>
                                      <p:cBhvr>
                                        <p:cTn id="29" dur="1" fill="hold">
                                          <p:stCondLst>
                                            <p:cond delay="0"/>
                                          </p:stCondLst>
                                        </p:cTn>
                                        <p:tgtEl>
                                          <p:spTgt spid="12"/>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50" presetClass="path" presetSubtype="0" accel="50000" decel="50000" fill="hold" nodeType="withEffect">
                                  <p:stCondLst>
                                    <p:cond delay="0"/>
                                  </p:stCondLst>
                                  <p:childTnLst>
                                    <p:animMotion origin="layout" path="M -1.53846E-6 0.00139 L 0.09632 0.00139 C 0.13926 0.00139 0.19279 -0.02777 0.19279 -0.05115 L 0.19279 -0.1037 " pathEditMode="relative" rAng="0" ptsTypes="FfFF">
                                      <p:cBhvr>
                                        <p:cTn id="33" dur="2000" fill="hold"/>
                                        <p:tgtEl>
                                          <p:spTgt spid="9"/>
                                        </p:tgtEl>
                                        <p:attrNameLst>
                                          <p:attrName>ppt_x</p:attrName>
                                          <p:attrName>ppt_y</p:attrName>
                                        </p:attrNameLst>
                                      </p:cBhvr>
                                      <p:rCtr x="9631" y="-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17652FC4-BC11-452F-929E-5BF881629A18}" type="slidenum">
              <a:rPr lang="en-US" sz="800"/>
              <a:pPr algn="r"/>
              <a:t>73</a:t>
            </a:fld>
            <a:endParaRPr lang="en-US" sz="800"/>
          </a:p>
        </p:txBody>
      </p:sp>
      <p:sp>
        <p:nvSpPr>
          <p:cNvPr id="95237" name="Rectangle 1027"/>
          <p:cNvSpPr>
            <a:spLocks noChangeArrowheads="1"/>
          </p:cNvSpPr>
          <p:nvPr/>
        </p:nvSpPr>
        <p:spPr bwMode="auto">
          <a:xfrm>
            <a:off x="560388" y="1211263"/>
            <a:ext cx="8785225" cy="5256212"/>
          </a:xfrm>
          <a:prstGeom prst="rect">
            <a:avLst/>
          </a:prstGeom>
          <a:noFill/>
          <a:ln w="9525">
            <a:noFill/>
            <a:miter lim="800000"/>
            <a:headEnd/>
            <a:tailEnd/>
          </a:ln>
        </p:spPr>
        <p:txBody>
          <a:bodyPr lIns="0" tIns="0" rIns="0" bIns="0"/>
          <a:lstStyle/>
          <a:p>
            <a:pPr marL="534988" lvl="1" indent="-265113" eaLnBrk="0" hangingPunct="0">
              <a:lnSpc>
                <a:spcPct val="110000"/>
              </a:lnSpc>
              <a:spcBef>
                <a:spcPts val="1200"/>
              </a:spcBef>
              <a:buClr>
                <a:schemeClr val="accent1"/>
              </a:buClr>
              <a:buFont typeface="Arial" charset="0"/>
              <a:buChar char="•"/>
            </a:pPr>
            <a:r>
              <a:rPr lang="en-US" sz="1400" dirty="0"/>
              <a:t>Consider p, V and P reserves on expected operating points</a:t>
            </a:r>
          </a:p>
          <a:p>
            <a:pPr marL="820738" lvl="2" indent="-284163" eaLnBrk="0" hangingPunct="0">
              <a:lnSpc>
                <a:spcPct val="110000"/>
              </a:lnSpc>
              <a:spcBef>
                <a:spcPts val="900"/>
              </a:spcBef>
              <a:buClr>
                <a:schemeClr val="accent1"/>
              </a:buClr>
              <a:buFont typeface="Arial" charset="0"/>
              <a:buChar char="•"/>
            </a:pPr>
            <a:r>
              <a:rPr lang="en-US" sz="1100" dirty="0"/>
              <a:t>e.g. kiln ID fan (new line): 30% flow, 30% pressure, 10% power</a:t>
            </a:r>
          </a:p>
          <a:p>
            <a:pPr marL="820738" lvl="2" indent="-284163" eaLnBrk="0" hangingPunct="0">
              <a:lnSpc>
                <a:spcPct val="110000"/>
              </a:lnSpc>
              <a:spcBef>
                <a:spcPts val="900"/>
              </a:spcBef>
              <a:buClr>
                <a:schemeClr val="accent1"/>
              </a:buClr>
              <a:buFont typeface="Arial" charset="0"/>
              <a:buChar char="•"/>
            </a:pPr>
            <a:r>
              <a:rPr lang="en-US" sz="1100" dirty="0"/>
              <a:t>choose appropriate fan accuracy class</a:t>
            </a:r>
          </a:p>
          <a:p>
            <a:pPr marL="534988" lvl="1" indent="-265113" eaLnBrk="0" hangingPunct="0">
              <a:lnSpc>
                <a:spcPct val="110000"/>
              </a:lnSpc>
              <a:spcBef>
                <a:spcPts val="1200"/>
              </a:spcBef>
              <a:buClr>
                <a:schemeClr val="accent1"/>
              </a:buClr>
              <a:buFont typeface="Arial" charset="0"/>
              <a:buChar char="•"/>
            </a:pPr>
            <a:r>
              <a:rPr lang="en-US" sz="1400" dirty="0"/>
              <a:t>Consider the right gas temperature and density</a:t>
            </a:r>
          </a:p>
          <a:p>
            <a:pPr marL="820738" lvl="2" indent="-284163" eaLnBrk="0" hangingPunct="0">
              <a:lnSpc>
                <a:spcPct val="110000"/>
              </a:lnSpc>
              <a:spcBef>
                <a:spcPts val="900"/>
              </a:spcBef>
              <a:buClr>
                <a:schemeClr val="accent1"/>
              </a:buClr>
              <a:buFont typeface="Arial" charset="0"/>
              <a:buChar char="•"/>
            </a:pPr>
            <a:r>
              <a:rPr lang="en-US" sz="1100" dirty="0"/>
              <a:t>consider peak operating temperatures: lifetime, interlock</a:t>
            </a:r>
          </a:p>
          <a:p>
            <a:pPr marL="820738" lvl="2" indent="-284163" eaLnBrk="0" hangingPunct="0">
              <a:lnSpc>
                <a:spcPct val="110000"/>
              </a:lnSpc>
              <a:spcBef>
                <a:spcPts val="900"/>
              </a:spcBef>
              <a:buClr>
                <a:schemeClr val="accent1"/>
              </a:buClr>
              <a:buFont typeface="Arial" charset="0"/>
              <a:buChar char="•"/>
            </a:pPr>
            <a:r>
              <a:rPr lang="en-US" sz="1100" dirty="0"/>
              <a:t>design gas density: dust, T, O</a:t>
            </a:r>
            <a:r>
              <a:rPr lang="en-US" sz="1100" baseline="-25000" dirty="0"/>
              <a:t>2</a:t>
            </a:r>
            <a:r>
              <a:rPr lang="en-US" sz="1100" dirty="0"/>
              <a:t>, CO</a:t>
            </a:r>
            <a:r>
              <a:rPr lang="en-US" sz="1100" baseline="-25000" dirty="0"/>
              <a:t>2</a:t>
            </a:r>
            <a:r>
              <a:rPr lang="en-US" sz="1100" dirty="0"/>
              <a:t>, H</a:t>
            </a:r>
            <a:r>
              <a:rPr lang="en-US" sz="1100" baseline="-25000" dirty="0"/>
              <a:t>2</a:t>
            </a:r>
            <a:r>
              <a:rPr lang="en-US" sz="1100" dirty="0"/>
              <a:t>O</a:t>
            </a:r>
            <a:endParaRPr lang="en-US" sz="1400" dirty="0"/>
          </a:p>
          <a:p>
            <a:pPr marL="534988" lvl="1" indent="-265113" eaLnBrk="0" hangingPunct="0">
              <a:lnSpc>
                <a:spcPct val="110000"/>
              </a:lnSpc>
              <a:spcBef>
                <a:spcPts val="1200"/>
              </a:spcBef>
              <a:buClr>
                <a:schemeClr val="accent1"/>
              </a:buClr>
              <a:buFont typeface="Arial" charset="0"/>
              <a:buChar char="•"/>
            </a:pPr>
            <a:r>
              <a:rPr lang="en-US" sz="1400" dirty="0"/>
              <a:t>Choose the appropriate fan blade design </a:t>
            </a:r>
          </a:p>
          <a:p>
            <a:pPr marL="820738" lvl="2" indent="-284163" eaLnBrk="0" hangingPunct="0">
              <a:lnSpc>
                <a:spcPct val="110000"/>
              </a:lnSpc>
              <a:spcBef>
                <a:spcPts val="900"/>
              </a:spcBef>
              <a:buClr>
                <a:schemeClr val="accent1"/>
              </a:buClr>
              <a:buFont typeface="Arial" charset="0"/>
              <a:buChar char="•"/>
            </a:pPr>
            <a:r>
              <a:rPr lang="en-US" sz="1100" dirty="0"/>
              <a:t>consider dust, build-up risk, efficiency</a:t>
            </a:r>
          </a:p>
          <a:p>
            <a:pPr marL="820738" lvl="2" indent="-284163" eaLnBrk="0" hangingPunct="0">
              <a:lnSpc>
                <a:spcPct val="110000"/>
              </a:lnSpc>
              <a:spcBef>
                <a:spcPts val="900"/>
              </a:spcBef>
              <a:buClr>
                <a:schemeClr val="accent1"/>
              </a:buClr>
              <a:buFont typeface="Arial" charset="0"/>
              <a:buChar char="•"/>
            </a:pPr>
            <a:r>
              <a:rPr lang="en-US" sz="1100" dirty="0"/>
              <a:t>use </a:t>
            </a:r>
            <a:r>
              <a:rPr lang="en-US" sz="1100" dirty="0" err="1"/>
              <a:t>aerofoil</a:t>
            </a:r>
            <a:r>
              <a:rPr lang="en-US" sz="1100" dirty="0"/>
              <a:t> blades only for clean gas applications </a:t>
            </a:r>
          </a:p>
          <a:p>
            <a:pPr marL="534988" lvl="1" indent="-265113" eaLnBrk="0" hangingPunct="0">
              <a:lnSpc>
                <a:spcPct val="110000"/>
              </a:lnSpc>
              <a:spcBef>
                <a:spcPts val="1200"/>
              </a:spcBef>
              <a:buClr>
                <a:schemeClr val="accent1"/>
              </a:buClr>
              <a:buFont typeface="Arial" charset="0"/>
              <a:buChar char="•"/>
            </a:pPr>
            <a:r>
              <a:rPr lang="en-US" sz="1400" dirty="0"/>
              <a:t>Use VSD with direct connection of motor and fan</a:t>
            </a:r>
          </a:p>
          <a:p>
            <a:pPr marL="534988" lvl="1" indent="-265113" eaLnBrk="0" hangingPunct="0">
              <a:lnSpc>
                <a:spcPct val="110000"/>
              </a:lnSpc>
              <a:spcBef>
                <a:spcPts val="1200"/>
              </a:spcBef>
              <a:buClr>
                <a:schemeClr val="accent1"/>
              </a:buClr>
              <a:buFont typeface="Arial" charset="0"/>
              <a:buChar char="•"/>
            </a:pPr>
            <a:r>
              <a:rPr lang="en-US" sz="1400" dirty="0"/>
              <a:t>Prefer larger impeller diameter, lower max fan speed</a:t>
            </a:r>
          </a:p>
          <a:p>
            <a:pPr marL="820738" lvl="2" indent="-284163" eaLnBrk="0" hangingPunct="0">
              <a:lnSpc>
                <a:spcPct val="110000"/>
              </a:lnSpc>
              <a:spcBef>
                <a:spcPts val="900"/>
              </a:spcBef>
              <a:buClr>
                <a:schemeClr val="accent1"/>
              </a:buClr>
              <a:buFont typeface="Arial" charset="0"/>
              <a:buChar char="•"/>
            </a:pPr>
            <a:r>
              <a:rPr lang="en-US" sz="1100" dirty="0"/>
              <a:t>&lt; 1‘000 rpm for large fans; &lt; 3‘600 rpm for e.g. clinker cooler cooling air fans </a:t>
            </a:r>
          </a:p>
          <a:p>
            <a:pPr marL="534988" lvl="1" indent="-265113" eaLnBrk="0" hangingPunct="0">
              <a:lnSpc>
                <a:spcPct val="110000"/>
              </a:lnSpc>
              <a:spcBef>
                <a:spcPts val="1200"/>
              </a:spcBef>
              <a:buClr>
                <a:schemeClr val="accent1"/>
              </a:buClr>
              <a:buFont typeface="Arial" charset="0"/>
              <a:buChar char="•"/>
            </a:pPr>
            <a:r>
              <a:rPr lang="en-US" sz="1400" dirty="0"/>
              <a:t>1st critical fan speed minimum 150% of max fan speed</a:t>
            </a:r>
          </a:p>
          <a:p>
            <a:pPr marL="534988" lvl="1" indent="-265113" eaLnBrk="0" hangingPunct="0">
              <a:lnSpc>
                <a:spcPct val="110000"/>
              </a:lnSpc>
              <a:spcBef>
                <a:spcPts val="1200"/>
              </a:spcBef>
              <a:buClr>
                <a:schemeClr val="accent1"/>
              </a:buClr>
              <a:buFont typeface="Arial" charset="0"/>
              <a:buChar char="•"/>
            </a:pPr>
            <a:r>
              <a:rPr lang="en-US" sz="1400" dirty="0"/>
              <a:t>Check fan curve (surge, motor and speed limits)</a:t>
            </a:r>
          </a:p>
          <a:p>
            <a:pPr marL="534988" lvl="1" indent="-265113" eaLnBrk="0" hangingPunct="0">
              <a:lnSpc>
                <a:spcPct val="110000"/>
              </a:lnSpc>
              <a:spcBef>
                <a:spcPts val="1200"/>
              </a:spcBef>
              <a:buClr>
                <a:schemeClr val="accent1"/>
              </a:buClr>
              <a:buFont typeface="Arial" charset="0"/>
              <a:buChar char="•"/>
            </a:pPr>
            <a:r>
              <a:rPr lang="en-US" sz="1400" dirty="0"/>
              <a:t>Do workshop inspection</a:t>
            </a:r>
          </a:p>
        </p:txBody>
      </p:sp>
      <p:sp>
        <p:nvSpPr>
          <p:cNvPr id="95238" name="Rectangle 1026"/>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The right </a:t>
            </a:r>
            <a:r>
              <a:rPr lang="en-US" sz="2400" b="1">
                <a:solidFill>
                  <a:schemeClr val="accent2"/>
                </a:solidFill>
              </a:rPr>
              <a:t>Fan Design</a:t>
            </a:r>
            <a:r>
              <a:rPr lang="en-US" sz="2400" b="1"/>
              <a:t> is crucial for fan performance</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dirty="0" smtClean="0"/>
              <a:t>Location of pressure measurement planes for site testing</a:t>
            </a:r>
            <a:endParaRPr lang="en-US" dirty="0"/>
          </a:p>
        </p:txBody>
      </p:sp>
      <p:pic>
        <p:nvPicPr>
          <p:cNvPr id="5"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56151" y="1275556"/>
            <a:ext cx="7164388" cy="5224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6"/>
          <p:cNvSpPr txBox="1">
            <a:spLocks noChangeArrowheads="1"/>
          </p:cNvSpPr>
          <p:nvPr/>
        </p:nvSpPr>
        <p:spPr bwMode="auto">
          <a:xfrm>
            <a:off x="7424738" y="5805488"/>
            <a:ext cx="21367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r>
              <a:rPr lang="de-CH" altLang="de-DE" sz="1200" dirty="0"/>
              <a:t>Source </a:t>
            </a:r>
            <a:r>
              <a:rPr lang="de-CH" altLang="de-DE" sz="1200" dirty="0" err="1"/>
              <a:t>of</a:t>
            </a:r>
            <a:r>
              <a:rPr lang="de-CH" altLang="de-DE" sz="1200" dirty="0"/>
              <a:t> </a:t>
            </a:r>
            <a:r>
              <a:rPr lang="de-CH" altLang="de-DE" sz="1200" dirty="0" err="1"/>
              <a:t>drawing</a:t>
            </a:r>
            <a:r>
              <a:rPr lang="de-CH" altLang="de-DE" sz="1200" dirty="0"/>
              <a:t>: ISO 5802</a:t>
            </a:r>
            <a:endParaRPr lang="en-US" altLang="de-DE" sz="1200" dirty="0"/>
          </a:p>
        </p:txBody>
      </p:sp>
      <p:sp>
        <p:nvSpPr>
          <p:cNvPr id="7" name="Text Box 7"/>
          <p:cNvSpPr txBox="1">
            <a:spLocks noChangeArrowheads="1"/>
          </p:cNvSpPr>
          <p:nvPr/>
        </p:nvSpPr>
        <p:spPr bwMode="auto">
          <a:xfrm>
            <a:off x="5240338" y="1196975"/>
            <a:ext cx="3313112" cy="1341438"/>
          </a:xfrm>
          <a:prstGeom prst="rect">
            <a:avLst/>
          </a:prstGeom>
          <a:solidFill>
            <a:schemeClr val="bg1"/>
          </a:solidFill>
          <a:ln w="25400">
            <a:solidFill>
              <a:schemeClr val="tx2"/>
            </a:solidFill>
          </a:ln>
          <a:effectLst/>
        </p:spPr>
        <p:txBody>
          <a:bodyPr>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r>
              <a:rPr lang="en-US" altLang="de-DE" sz="1800" dirty="0" smtClean="0"/>
              <a:t>We specify conditions at (4) and (8)</a:t>
            </a:r>
            <a:br>
              <a:rPr lang="en-US" altLang="de-DE" sz="1800" dirty="0" smtClean="0"/>
            </a:br>
            <a:r>
              <a:rPr lang="en-US" altLang="de-DE" sz="1400" i="1" dirty="0" smtClean="0"/>
              <a:t>dynamic differences are ignored because of same/similar gas velocities in ducts</a:t>
            </a:r>
            <a:r>
              <a:rPr lang="en-US" altLang="de-DE" sz="1800" dirty="0" smtClean="0"/>
              <a:t> </a:t>
            </a:r>
            <a:endParaRPr lang="en-US" altLang="de-DE" sz="1800" dirty="0"/>
          </a:p>
        </p:txBody>
      </p:sp>
      <p:sp>
        <p:nvSpPr>
          <p:cNvPr id="8" name="Line 8"/>
          <p:cNvSpPr>
            <a:spLocks noChangeShapeType="1"/>
          </p:cNvSpPr>
          <p:nvPr/>
        </p:nvSpPr>
        <p:spPr bwMode="auto">
          <a:xfrm flipH="1">
            <a:off x="3873500" y="4003675"/>
            <a:ext cx="236538" cy="720725"/>
          </a:xfrm>
          <a:prstGeom prst="line">
            <a:avLst/>
          </a:prstGeom>
          <a:noFill/>
          <a:ln w="9525">
            <a:solidFill>
              <a:schemeClr val="tx1"/>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Text Box 9"/>
          <p:cNvSpPr txBox="1">
            <a:spLocks noChangeArrowheads="1"/>
          </p:cNvSpPr>
          <p:nvPr/>
        </p:nvSpPr>
        <p:spPr bwMode="auto">
          <a:xfrm>
            <a:off x="3584575" y="4652963"/>
            <a:ext cx="368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r>
              <a:rPr lang="de-CH" altLang="de-DE" sz="1600">
                <a:latin typeface="Arial Narrow" pitchFamily="34" charset="0"/>
              </a:rPr>
              <a:t>2a</a:t>
            </a:r>
            <a:endParaRPr lang="en-US" altLang="de-DE" sz="1600">
              <a:latin typeface="Arial Narrow" pitchFamily="34" charset="0"/>
            </a:endParaRPr>
          </a:p>
        </p:txBody>
      </p:sp>
      <p:sp>
        <p:nvSpPr>
          <p:cNvPr id="10" name="Rectangle 10"/>
          <p:cNvSpPr>
            <a:spLocks noChangeArrowheads="1"/>
          </p:cNvSpPr>
          <p:nvPr/>
        </p:nvSpPr>
        <p:spPr bwMode="auto">
          <a:xfrm>
            <a:off x="5240338" y="4868863"/>
            <a:ext cx="1657350" cy="2889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endParaRPr lang="de-CH" altLang="de-DE"/>
          </a:p>
        </p:txBody>
      </p:sp>
      <p:sp>
        <p:nvSpPr>
          <p:cNvPr id="11" name="Text Box 11"/>
          <p:cNvSpPr txBox="1">
            <a:spLocks noChangeArrowheads="1"/>
          </p:cNvSpPr>
          <p:nvPr/>
        </p:nvSpPr>
        <p:spPr bwMode="auto">
          <a:xfrm>
            <a:off x="5334000" y="4419600"/>
            <a:ext cx="3744912" cy="1066800"/>
          </a:xfrm>
          <a:prstGeom prst="rect">
            <a:avLst/>
          </a:prstGeom>
          <a:solidFill>
            <a:schemeClr val="bg1"/>
          </a:solidFill>
          <a:ln w="25400">
            <a:solidFill>
              <a:schemeClr val="tx2"/>
            </a:solidFill>
          </a:ln>
          <a:effectLst/>
        </p:spPr>
        <p:txBody>
          <a:bodyPr>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pPr algn="ctr"/>
            <a:r>
              <a:rPr lang="en-US" altLang="de-DE" sz="1800" dirty="0" smtClean="0"/>
              <a:t>Supplier typically specifies conditions at (1)/(1a) and (2)/(2a)</a:t>
            </a:r>
            <a:br>
              <a:rPr lang="en-US" altLang="de-DE" sz="1800" dirty="0" smtClean="0"/>
            </a:br>
            <a:r>
              <a:rPr lang="en-US" altLang="de-DE" sz="1400" i="1" dirty="0" smtClean="0"/>
              <a:t>and sometimes ignores losses from (4) to (1a) and from (2a) to (8)</a:t>
            </a:r>
            <a:endParaRPr lang="en-US" altLang="de-DE" sz="1400" i="1" dirty="0"/>
          </a:p>
        </p:txBody>
      </p:sp>
      <p:sp>
        <p:nvSpPr>
          <p:cNvPr id="12" name="Line 12"/>
          <p:cNvSpPr>
            <a:spLocks noChangeShapeType="1"/>
          </p:cNvSpPr>
          <p:nvPr/>
        </p:nvSpPr>
        <p:spPr bwMode="auto">
          <a:xfrm flipH="1">
            <a:off x="2576513" y="3802063"/>
            <a:ext cx="1216025" cy="419100"/>
          </a:xfrm>
          <a:prstGeom prst="line">
            <a:avLst/>
          </a:prstGeom>
          <a:noFill/>
          <a:ln w="9525">
            <a:solidFill>
              <a:schemeClr val="tx1"/>
            </a:solidFill>
            <a:round/>
            <a:headEnd type="triangle" w="sm"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Text Box 13"/>
          <p:cNvSpPr txBox="1">
            <a:spLocks noChangeArrowheads="1"/>
          </p:cNvSpPr>
          <p:nvPr/>
        </p:nvSpPr>
        <p:spPr bwMode="auto">
          <a:xfrm>
            <a:off x="2216150" y="4076700"/>
            <a:ext cx="3683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r>
              <a:rPr lang="de-CH" altLang="de-DE" sz="1600">
                <a:latin typeface="Arial Narrow" pitchFamily="34" charset="0"/>
              </a:rPr>
              <a:t>1a</a:t>
            </a:r>
            <a:endParaRPr lang="en-US" altLang="de-DE" sz="1600">
              <a:latin typeface="Arial Narrow" pitchFamily="34" charset="0"/>
            </a:endParaRPr>
          </a:p>
        </p:txBody>
      </p:sp>
      <p:sp>
        <p:nvSpPr>
          <p:cNvPr id="14" name="Text Box 14"/>
          <p:cNvSpPr txBox="1">
            <a:spLocks noChangeArrowheads="1"/>
          </p:cNvSpPr>
          <p:nvPr/>
        </p:nvSpPr>
        <p:spPr bwMode="auto">
          <a:xfrm>
            <a:off x="2982913" y="5338763"/>
            <a:ext cx="13223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r>
              <a:rPr lang="de-CH" altLang="de-DE" sz="1200" b="1">
                <a:solidFill>
                  <a:srgbClr val="666600"/>
                </a:solidFill>
                <a:latin typeface="Arial Narrow" pitchFamily="34" charset="0"/>
              </a:rPr>
              <a:t>(1a = impeller inlet)</a:t>
            </a:r>
            <a:endParaRPr lang="en-US" altLang="de-DE" sz="1200" b="1">
              <a:solidFill>
                <a:srgbClr val="666600"/>
              </a:solidFill>
              <a:latin typeface="Arial Narrow" pitchFamily="34" charset="0"/>
            </a:endParaRPr>
          </a:p>
        </p:txBody>
      </p:sp>
      <p:sp>
        <p:nvSpPr>
          <p:cNvPr id="15" name="Text Box 15"/>
          <p:cNvSpPr txBox="1">
            <a:spLocks noChangeArrowheads="1"/>
          </p:cNvSpPr>
          <p:nvPr/>
        </p:nvSpPr>
        <p:spPr bwMode="auto">
          <a:xfrm>
            <a:off x="3008313" y="5526088"/>
            <a:ext cx="1111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600">
                <a:solidFill>
                  <a:schemeClr val="tx1"/>
                </a:solidFill>
                <a:latin typeface="Arial" charset="0"/>
              </a:defRPr>
            </a:lvl1pPr>
            <a:lvl2pPr marL="742950" indent="-285750">
              <a:defRPr sz="2600">
                <a:solidFill>
                  <a:schemeClr val="tx1"/>
                </a:solidFill>
                <a:latin typeface="Arial" charset="0"/>
              </a:defRPr>
            </a:lvl2pPr>
            <a:lvl3pPr marL="1143000" indent="-228600">
              <a:defRPr sz="2600">
                <a:solidFill>
                  <a:schemeClr val="tx1"/>
                </a:solidFill>
                <a:latin typeface="Arial" charset="0"/>
              </a:defRPr>
            </a:lvl3pPr>
            <a:lvl4pPr marL="1600200" indent="-228600">
              <a:defRPr sz="2600">
                <a:solidFill>
                  <a:schemeClr val="tx1"/>
                </a:solidFill>
                <a:latin typeface="Arial" charset="0"/>
              </a:defRPr>
            </a:lvl4pPr>
            <a:lvl5pPr marL="2057400" indent="-228600">
              <a:defRPr sz="2600">
                <a:solidFill>
                  <a:schemeClr val="tx1"/>
                </a:solidFill>
                <a:latin typeface="Arial" charset="0"/>
              </a:defRPr>
            </a:lvl5pPr>
            <a:lvl6pPr marL="25146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6pPr>
            <a:lvl7pPr marL="29718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7pPr>
            <a:lvl8pPr marL="34290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8pPr>
            <a:lvl9pPr marL="3886200" indent="-228600" algn="ctr" eaLnBrk="0" fontAlgn="base" hangingPunct="0">
              <a:spcBef>
                <a:spcPct val="20000"/>
              </a:spcBef>
              <a:spcAft>
                <a:spcPct val="30000"/>
              </a:spcAft>
              <a:buClr>
                <a:schemeClr val="accent1"/>
              </a:buClr>
              <a:buSzPct val="90000"/>
              <a:buFont typeface="Wingdings" pitchFamily="2" charset="2"/>
              <a:defRPr sz="2600">
                <a:solidFill>
                  <a:schemeClr val="tx1"/>
                </a:solidFill>
                <a:latin typeface="Arial" charset="0"/>
              </a:defRPr>
            </a:lvl9pPr>
          </a:lstStyle>
          <a:p>
            <a:r>
              <a:rPr lang="de-CH" altLang="de-DE" sz="1200" b="1">
                <a:solidFill>
                  <a:srgbClr val="666600"/>
                </a:solidFill>
                <a:latin typeface="Arial Narrow" pitchFamily="34" charset="0"/>
              </a:rPr>
              <a:t>(2a = fan outlet)</a:t>
            </a:r>
            <a:endParaRPr lang="en-US" altLang="de-DE" sz="1200" b="1">
              <a:solidFill>
                <a:srgbClr val="666600"/>
              </a:solidFill>
              <a:latin typeface="Arial Narrow" pitchFamily="34" charset="0"/>
            </a:endParaRPr>
          </a:p>
        </p:txBody>
      </p:sp>
      <p:pic>
        <p:nvPicPr>
          <p:cNvPr id="16" name="Picture 16"/>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4488" y="1484784"/>
            <a:ext cx="2449512"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Line 17"/>
          <p:cNvSpPr>
            <a:spLocks noChangeShapeType="1"/>
          </p:cNvSpPr>
          <p:nvPr/>
        </p:nvSpPr>
        <p:spPr bwMode="auto">
          <a:xfrm>
            <a:off x="1639888" y="2708275"/>
            <a:ext cx="936625" cy="1512888"/>
          </a:xfrm>
          <a:prstGeom prst="line">
            <a:avLst/>
          </a:prstGeom>
          <a:noFill/>
          <a:ln w="9525">
            <a:solidFill>
              <a:schemeClr val="tx1"/>
            </a:solidFill>
            <a:round/>
            <a:headEnd type="oval"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Footer Placeholder 19"/>
          <p:cNvSpPr>
            <a:spLocks noGrp="1"/>
          </p:cNvSpPr>
          <p:nvPr>
            <p:ph type="ftr" sz="quarter" idx="10"/>
          </p:nvPr>
        </p:nvSpPr>
        <p:spPr/>
        <p:txBody>
          <a:bodyPr/>
          <a:lstStyle/>
          <a:p>
            <a:pPr>
              <a:defRPr/>
            </a:pPr>
            <a:r>
              <a:rPr lang="en-US" smtClean="0"/>
              <a:t>2016-05-09   © 2016 LafargeHolcim</a:t>
            </a:r>
            <a:endParaRPr lang="en-US"/>
          </a:p>
        </p:txBody>
      </p:sp>
      <p:sp>
        <p:nvSpPr>
          <p:cNvPr id="21" name="Slide Number Placeholder 20"/>
          <p:cNvSpPr>
            <a:spLocks noGrp="1"/>
          </p:cNvSpPr>
          <p:nvPr>
            <p:ph type="sldNum" sz="quarter" idx="11"/>
          </p:nvPr>
        </p:nvSpPr>
        <p:spPr/>
        <p:txBody>
          <a:bodyPr/>
          <a:lstStyle/>
          <a:p>
            <a:pPr>
              <a:defRPr/>
            </a:pPr>
            <a:fld id="{73500169-3664-4419-9D50-9BEB7C21E38A}" type="slidenum">
              <a:rPr lang="en-US" smtClean="0"/>
              <a:pPr>
                <a:defRPr/>
              </a:pPr>
              <a:t>74</a:t>
            </a:fld>
            <a:endParaRPr lang="en-US" dirty="0"/>
          </a:p>
        </p:txBody>
      </p:sp>
    </p:spTree>
    <p:extLst>
      <p:ext uri="{BB962C8B-B14F-4D97-AF65-F5344CB8AC3E}">
        <p14:creationId xmlns:p14="http://schemas.microsoft.com/office/powerpoint/2010/main" val="2982715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Measured vs Expected – Example</a:t>
            </a:r>
            <a:br>
              <a:rPr lang="en-US" dirty="0" smtClean="0"/>
            </a:br>
            <a:r>
              <a:rPr lang="en-US" dirty="0" smtClean="0"/>
              <a:t>(Fan Efficiency Tool results)</a:t>
            </a:r>
            <a:endParaRPr lang="en-US" dirty="0"/>
          </a:p>
        </p:txBody>
      </p:sp>
      <p:cxnSp>
        <p:nvCxnSpPr>
          <p:cNvPr id="24" name="Straight Arrow Connector 23"/>
          <p:cNvCxnSpPr/>
          <p:nvPr/>
        </p:nvCxnSpPr>
        <p:spPr>
          <a:xfrm>
            <a:off x="5241032" y="4756213"/>
            <a:ext cx="0" cy="900246"/>
          </a:xfrm>
          <a:prstGeom prst="straightConnector1">
            <a:avLst/>
          </a:prstGeom>
          <a:ln>
            <a:solidFill>
              <a:srgbClr val="8B8D8E"/>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49652" y="4756213"/>
            <a:ext cx="1215752" cy="900246"/>
          </a:xfrm>
          <a:prstGeom prst="rect">
            <a:avLst/>
          </a:prstGeom>
          <a:noFill/>
        </p:spPr>
        <p:txBody>
          <a:bodyPr wrap="square" rtlCol="0">
            <a:spAutoFit/>
          </a:bodyPr>
          <a:lstStyle/>
          <a:p>
            <a:r>
              <a:rPr lang="en-US" sz="1050" dirty="0" err="1" smtClean="0">
                <a:latin typeface="Symbol" pitchFamily="18" charset="2"/>
                <a:cs typeface="Arial" pitchFamily="34" charset="0"/>
              </a:rPr>
              <a:t>h</a:t>
            </a:r>
            <a:r>
              <a:rPr lang="en-US" sz="1050" baseline="-25000" dirty="0" err="1" smtClean="0">
                <a:latin typeface="Arial" pitchFamily="34" charset="0"/>
                <a:cs typeface="Arial" pitchFamily="34" charset="0"/>
              </a:rPr>
              <a:t>VSD</a:t>
            </a:r>
            <a:r>
              <a:rPr lang="en-US" sz="1050" dirty="0" smtClean="0">
                <a:latin typeface="Arial" pitchFamily="34" charset="0"/>
                <a:cs typeface="Arial" pitchFamily="34" charset="0"/>
              </a:rPr>
              <a:t>     = 97.5 %</a:t>
            </a:r>
          </a:p>
          <a:p>
            <a:r>
              <a:rPr lang="en-US" sz="1050" dirty="0" err="1" smtClean="0">
                <a:latin typeface="Symbol" pitchFamily="18" charset="2"/>
                <a:cs typeface="Arial" pitchFamily="34" charset="0"/>
              </a:rPr>
              <a:t>h</a:t>
            </a:r>
            <a:r>
              <a:rPr lang="en-US" sz="1050" baseline="-25000" dirty="0" err="1" smtClean="0">
                <a:latin typeface="Arial" pitchFamily="34" charset="0"/>
                <a:cs typeface="Arial" pitchFamily="34" charset="0"/>
              </a:rPr>
              <a:t>Cable</a:t>
            </a:r>
            <a:r>
              <a:rPr lang="en-US" sz="1050" dirty="0" smtClean="0">
                <a:latin typeface="Arial" pitchFamily="34" charset="0"/>
                <a:cs typeface="Arial" pitchFamily="34" charset="0"/>
              </a:rPr>
              <a:t>    = 99.5 </a:t>
            </a:r>
            <a:r>
              <a:rPr lang="en-US" sz="1050" dirty="0">
                <a:latin typeface="Arial" pitchFamily="34" charset="0"/>
                <a:cs typeface="Arial" pitchFamily="34" charset="0"/>
              </a:rPr>
              <a:t>%</a:t>
            </a:r>
          </a:p>
          <a:p>
            <a:r>
              <a:rPr lang="en-US" sz="1050" dirty="0" err="1" smtClean="0">
                <a:latin typeface="Symbol" pitchFamily="18" charset="2"/>
                <a:cs typeface="Arial" pitchFamily="34" charset="0"/>
              </a:rPr>
              <a:t>h</a:t>
            </a:r>
            <a:r>
              <a:rPr lang="en-US" sz="1050" baseline="-25000" dirty="0" err="1" smtClean="0">
                <a:latin typeface="Arial" pitchFamily="34" charset="0"/>
                <a:cs typeface="Arial" pitchFamily="34" charset="0"/>
              </a:rPr>
              <a:t>Motor</a:t>
            </a:r>
            <a:r>
              <a:rPr lang="en-US" sz="1050" dirty="0" smtClean="0">
                <a:latin typeface="Arial" pitchFamily="34" charset="0"/>
                <a:cs typeface="Arial" pitchFamily="34" charset="0"/>
              </a:rPr>
              <a:t>    = 96.5 %</a:t>
            </a:r>
          </a:p>
          <a:p>
            <a:r>
              <a:rPr lang="en-US" sz="1050" dirty="0" err="1" smtClean="0">
                <a:latin typeface="Symbol" pitchFamily="18" charset="2"/>
                <a:cs typeface="Arial" pitchFamily="34" charset="0"/>
              </a:rPr>
              <a:t>h</a:t>
            </a:r>
            <a:r>
              <a:rPr lang="en-US" sz="1050" baseline="-25000" dirty="0" err="1" smtClean="0">
                <a:latin typeface="Arial" pitchFamily="34" charset="0"/>
                <a:cs typeface="Arial" pitchFamily="34" charset="0"/>
              </a:rPr>
              <a:t>Coupling</a:t>
            </a:r>
            <a:r>
              <a:rPr lang="en-US" sz="1050" dirty="0" smtClean="0">
                <a:latin typeface="Arial" pitchFamily="34" charset="0"/>
                <a:cs typeface="Arial" pitchFamily="34" charset="0"/>
              </a:rPr>
              <a:t> </a:t>
            </a:r>
            <a:r>
              <a:rPr lang="en-US" sz="1050" dirty="0">
                <a:latin typeface="Arial" pitchFamily="34" charset="0"/>
                <a:cs typeface="Arial" pitchFamily="34" charset="0"/>
              </a:rPr>
              <a:t>= </a:t>
            </a:r>
            <a:r>
              <a:rPr lang="en-US" sz="1050" dirty="0" smtClean="0">
                <a:latin typeface="Arial" pitchFamily="34" charset="0"/>
                <a:cs typeface="Arial" pitchFamily="34" charset="0"/>
              </a:rPr>
              <a:t>100 %</a:t>
            </a:r>
            <a:endParaRPr lang="en-US" sz="1050" dirty="0">
              <a:latin typeface="Arial" pitchFamily="34" charset="0"/>
              <a:cs typeface="Arial" pitchFamily="34" charset="0"/>
            </a:endParaRPr>
          </a:p>
          <a:p>
            <a:endParaRPr lang="en-US" sz="1050" dirty="0" smtClean="0">
              <a:latin typeface="Arial" pitchFamily="34" charset="0"/>
              <a:cs typeface="Arial" pitchFamily="34" charset="0"/>
            </a:endParaRPr>
          </a:p>
        </p:txBody>
      </p:sp>
      <p:cxnSp>
        <p:nvCxnSpPr>
          <p:cNvPr id="28" name="Straight Arrow Connector 27"/>
          <p:cNvCxnSpPr>
            <a:stCxn id="26" idx="1"/>
          </p:cNvCxnSpPr>
          <p:nvPr/>
        </p:nvCxnSpPr>
        <p:spPr>
          <a:xfrm flipH="1">
            <a:off x="5241032" y="5206336"/>
            <a:ext cx="408620" cy="234099"/>
          </a:xfrm>
          <a:prstGeom prst="straightConnector1">
            <a:avLst/>
          </a:prstGeom>
          <a:ln>
            <a:solidFill>
              <a:srgbClr val="8B8D8E"/>
            </a:solidFill>
            <a:tailEnd type="arrow"/>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988926" y="5673083"/>
            <a:ext cx="2650084" cy="369332"/>
          </a:xfrm>
          <a:prstGeom prst="rect">
            <a:avLst/>
          </a:prstGeom>
        </p:spPr>
        <p:txBody>
          <a:bodyPr wrap="none">
            <a:spAutoFit/>
          </a:bodyPr>
          <a:lstStyle/>
          <a:p>
            <a:r>
              <a:rPr lang="en-US" dirty="0" smtClean="0"/>
              <a:t>P</a:t>
            </a:r>
            <a:r>
              <a:rPr lang="en-US" baseline="-25000" dirty="0" smtClean="0"/>
              <a:t>M,S </a:t>
            </a:r>
            <a:r>
              <a:rPr lang="en-US" dirty="0" smtClean="0"/>
              <a:t>= 182 kW (at Shaft)</a:t>
            </a:r>
          </a:p>
        </p:txBody>
      </p:sp>
      <p:grpSp>
        <p:nvGrpSpPr>
          <p:cNvPr id="7" name="Group 6"/>
          <p:cNvGrpSpPr/>
          <p:nvPr/>
        </p:nvGrpSpPr>
        <p:grpSpPr>
          <a:xfrm>
            <a:off x="3966188" y="1619508"/>
            <a:ext cx="3700378" cy="1305436"/>
            <a:chOff x="3966188" y="1619508"/>
            <a:chExt cx="3700378" cy="1305436"/>
          </a:xfrm>
        </p:grpSpPr>
        <p:sp>
          <p:nvSpPr>
            <p:cNvPr id="5" name="TextBox 4"/>
            <p:cNvSpPr txBox="1"/>
            <p:nvPr/>
          </p:nvSpPr>
          <p:spPr>
            <a:xfrm>
              <a:off x="3966907" y="1619508"/>
              <a:ext cx="1872208" cy="369332"/>
            </a:xfrm>
            <a:prstGeom prst="rect">
              <a:avLst/>
            </a:prstGeom>
            <a:noFill/>
          </p:spPr>
          <p:txBody>
            <a:bodyPr wrap="square" rtlCol="0">
              <a:spAutoFit/>
            </a:bodyPr>
            <a:lstStyle/>
            <a:p>
              <a:r>
                <a:rPr lang="en-US" dirty="0" err="1" smtClean="0">
                  <a:latin typeface="Symbol" pitchFamily="18" charset="2"/>
                  <a:cs typeface="Arial" pitchFamily="34" charset="0"/>
                </a:rPr>
                <a:t>D</a:t>
              </a:r>
              <a:r>
                <a:rPr lang="en-US" dirty="0" err="1" smtClean="0">
                  <a:latin typeface="Arial" pitchFamily="34" charset="0"/>
                  <a:cs typeface="Arial" pitchFamily="34" charset="0"/>
                </a:rPr>
                <a:t>p</a:t>
              </a:r>
              <a:r>
                <a:rPr lang="en-US" baseline="-25000" dirty="0" err="1" smtClean="0">
                  <a:latin typeface="Arial" pitchFamily="34" charset="0"/>
                  <a:cs typeface="Arial" pitchFamily="34" charset="0"/>
                </a:rPr>
                <a:t>M</a:t>
              </a:r>
              <a:r>
                <a:rPr lang="en-US" dirty="0" smtClean="0">
                  <a:latin typeface="Arial" pitchFamily="34" charset="0"/>
                  <a:cs typeface="Arial" pitchFamily="34" charset="0"/>
                </a:rPr>
                <a:t> = 19.6 mbar</a:t>
              </a:r>
            </a:p>
          </p:txBody>
        </p:sp>
        <p:sp>
          <p:nvSpPr>
            <p:cNvPr id="35" name="Content Placeholder 2"/>
            <p:cNvSpPr txBox="1">
              <a:spLocks/>
            </p:cNvSpPr>
            <p:nvPr/>
          </p:nvSpPr>
          <p:spPr>
            <a:xfrm>
              <a:off x="3966188" y="2024844"/>
              <a:ext cx="3700378" cy="900100"/>
            </a:xfrm>
            <a:prstGeom prst="rect">
              <a:avLst/>
            </a:prstGeom>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 indent="0">
                <a:buNone/>
              </a:pPr>
              <a:r>
                <a:rPr lang="en-US" sz="1800" dirty="0" smtClean="0"/>
                <a:t>V</a:t>
              </a:r>
              <a:r>
                <a:rPr lang="en-US" sz="1800" baseline="-25000" dirty="0" smtClean="0"/>
                <a:t>E</a:t>
              </a:r>
              <a:r>
                <a:rPr lang="en-US" sz="1800" dirty="0" smtClean="0"/>
                <a:t> = 256’029 m</a:t>
              </a:r>
              <a:r>
                <a:rPr lang="en-US" sz="1800" baseline="30000" dirty="0" smtClean="0"/>
                <a:t>3</a:t>
              </a:r>
              <a:r>
                <a:rPr lang="en-US" sz="1800" dirty="0" smtClean="0"/>
                <a:t>/h = 71.1 m</a:t>
              </a:r>
              <a:r>
                <a:rPr lang="en-US" sz="1800" baseline="30000" dirty="0" smtClean="0"/>
                <a:t>3</a:t>
              </a:r>
              <a:r>
                <a:rPr lang="en-US" sz="1800" dirty="0" smtClean="0"/>
                <a:t>/s</a:t>
              </a:r>
            </a:p>
            <a:p>
              <a:pPr marL="3600" indent="0">
                <a:buNone/>
              </a:pPr>
              <a:r>
                <a:rPr lang="en-US" sz="1800" dirty="0" smtClean="0"/>
                <a:t>P</a:t>
              </a:r>
              <a:r>
                <a:rPr lang="en-US" sz="1800" baseline="-25000" dirty="0" smtClean="0"/>
                <a:t>E</a:t>
              </a:r>
              <a:r>
                <a:rPr lang="en-US" sz="1800" dirty="0" smtClean="0"/>
                <a:t> = 169 kW</a:t>
              </a:r>
              <a:endParaRPr lang="en-US" sz="1800" dirty="0"/>
            </a:p>
          </p:txBody>
        </p:sp>
      </p:grpSp>
      <p:grpSp>
        <p:nvGrpSpPr>
          <p:cNvPr id="12" name="Group 11"/>
          <p:cNvGrpSpPr/>
          <p:nvPr/>
        </p:nvGrpSpPr>
        <p:grpSpPr>
          <a:xfrm>
            <a:off x="7250674" y="3645024"/>
            <a:ext cx="2094814" cy="1079274"/>
            <a:chOff x="7250674" y="3645024"/>
            <a:chExt cx="2094814" cy="1079274"/>
          </a:xfrm>
        </p:grpSpPr>
        <p:sp>
          <p:nvSpPr>
            <p:cNvPr id="32" name="Right Brace 31"/>
            <p:cNvSpPr/>
            <p:nvPr/>
          </p:nvSpPr>
          <p:spPr>
            <a:xfrm>
              <a:off x="7250674" y="3645024"/>
              <a:ext cx="144016" cy="1079274"/>
            </a:xfrm>
            <a:prstGeom prst="rightBrace">
              <a:avLst/>
            </a:prstGeom>
            <a:ln>
              <a:solidFill>
                <a:srgbClr val="8B8D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Rectangle 32"/>
            <p:cNvSpPr/>
            <p:nvPr/>
          </p:nvSpPr>
          <p:spPr>
            <a:xfrm>
              <a:off x="7431277" y="3861495"/>
              <a:ext cx="1914211" cy="646331"/>
            </a:xfrm>
            <a:prstGeom prst="rect">
              <a:avLst/>
            </a:prstGeom>
          </p:spPr>
          <p:txBody>
            <a:bodyPr wrap="square">
              <a:spAutoFit/>
            </a:bodyPr>
            <a:lstStyle/>
            <a:p>
              <a:pPr algn="ctr"/>
              <a:r>
                <a:rPr lang="en-US" dirty="0" smtClean="0"/>
                <a:t>From Process Measurements</a:t>
              </a:r>
            </a:p>
          </p:txBody>
        </p:sp>
      </p:grpSp>
      <p:grpSp>
        <p:nvGrpSpPr>
          <p:cNvPr id="9" name="Group 8"/>
          <p:cNvGrpSpPr/>
          <p:nvPr/>
        </p:nvGrpSpPr>
        <p:grpSpPr>
          <a:xfrm>
            <a:off x="7249955" y="2024844"/>
            <a:ext cx="2095533" cy="664278"/>
            <a:chOff x="7249955" y="2024844"/>
            <a:chExt cx="2095533" cy="664278"/>
          </a:xfrm>
        </p:grpSpPr>
        <p:sp>
          <p:nvSpPr>
            <p:cNvPr id="34" name="Right Brace 33"/>
            <p:cNvSpPr/>
            <p:nvPr/>
          </p:nvSpPr>
          <p:spPr>
            <a:xfrm>
              <a:off x="7249955" y="2024844"/>
              <a:ext cx="144735" cy="664278"/>
            </a:xfrm>
            <a:prstGeom prst="rightBrace">
              <a:avLst/>
            </a:prstGeom>
            <a:ln>
              <a:solidFill>
                <a:srgbClr val="8B8D8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ectangle 35"/>
            <p:cNvSpPr/>
            <p:nvPr/>
          </p:nvSpPr>
          <p:spPr>
            <a:xfrm>
              <a:off x="7431277" y="2042791"/>
              <a:ext cx="1914211" cy="646331"/>
            </a:xfrm>
            <a:prstGeom prst="rect">
              <a:avLst/>
            </a:prstGeom>
          </p:spPr>
          <p:txBody>
            <a:bodyPr wrap="square">
              <a:spAutoFit/>
            </a:bodyPr>
            <a:lstStyle/>
            <a:p>
              <a:pPr algn="ctr"/>
              <a:r>
                <a:rPr lang="en-US" dirty="0" smtClean="0"/>
                <a:t>From Fan Curves</a:t>
              </a:r>
            </a:p>
          </p:txBody>
        </p:sp>
      </p:grpSp>
      <p:grpSp>
        <p:nvGrpSpPr>
          <p:cNvPr id="19" name="Group 18"/>
          <p:cNvGrpSpPr/>
          <p:nvPr/>
        </p:nvGrpSpPr>
        <p:grpSpPr>
          <a:xfrm>
            <a:off x="272480" y="1257578"/>
            <a:ext cx="3370408" cy="5627806"/>
            <a:chOff x="405535" y="980728"/>
            <a:chExt cx="3370408" cy="5627806"/>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20" y="980728"/>
              <a:ext cx="3143423" cy="544314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Straight Connector 7"/>
            <p:cNvCxnSpPr/>
            <p:nvPr/>
          </p:nvCxnSpPr>
          <p:spPr>
            <a:xfrm>
              <a:off x="992560" y="2996952"/>
              <a:ext cx="936104"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28664" y="2996952"/>
              <a:ext cx="0" cy="316835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05535" y="2812286"/>
              <a:ext cx="582211" cy="369332"/>
            </a:xfrm>
            <a:prstGeom prst="rect">
              <a:avLst/>
            </a:prstGeom>
            <a:solidFill>
              <a:schemeClr val="bg1"/>
            </a:solidFill>
          </p:spPr>
          <p:txBody>
            <a:bodyPr wrap="none">
              <a:spAutoFit/>
            </a:bodyPr>
            <a:lstStyle/>
            <a:p>
              <a:r>
                <a:rPr lang="en-US" dirty="0" err="1" smtClean="0">
                  <a:latin typeface="Symbol" pitchFamily="18" charset="2"/>
                  <a:cs typeface="Arial" pitchFamily="34" charset="0"/>
                </a:rPr>
                <a:t>D</a:t>
              </a:r>
              <a:r>
                <a:rPr lang="en-US" dirty="0" err="1" smtClean="0">
                  <a:latin typeface="Arial" pitchFamily="34" charset="0"/>
                  <a:cs typeface="Arial" pitchFamily="34" charset="0"/>
                </a:rPr>
                <a:t>p</a:t>
              </a:r>
              <a:r>
                <a:rPr lang="en-US" baseline="-25000" dirty="0" err="1" smtClean="0">
                  <a:latin typeface="Arial" pitchFamily="34" charset="0"/>
                  <a:cs typeface="Arial" pitchFamily="34" charset="0"/>
                </a:rPr>
                <a:t>M</a:t>
              </a:r>
              <a:endParaRPr lang="en-US" baseline="-25000" dirty="0"/>
            </a:p>
          </p:txBody>
        </p:sp>
        <p:sp>
          <p:nvSpPr>
            <p:cNvPr id="14" name="Rectangle 13"/>
            <p:cNvSpPr/>
            <p:nvPr/>
          </p:nvSpPr>
          <p:spPr>
            <a:xfrm>
              <a:off x="614487" y="5517232"/>
              <a:ext cx="441146" cy="369332"/>
            </a:xfrm>
            <a:prstGeom prst="rect">
              <a:avLst/>
            </a:prstGeom>
            <a:solidFill>
              <a:schemeClr val="bg1"/>
            </a:solidFill>
          </p:spPr>
          <p:txBody>
            <a:bodyPr wrap="none">
              <a:spAutoFit/>
            </a:bodyPr>
            <a:lstStyle/>
            <a:p>
              <a:r>
                <a:rPr lang="en-US" dirty="0" smtClean="0">
                  <a:latin typeface="+mj-lt"/>
                  <a:cs typeface="Arial" pitchFamily="34" charset="0"/>
                </a:rPr>
                <a:t>P</a:t>
              </a:r>
              <a:r>
                <a:rPr lang="en-US" baseline="-25000" dirty="0" smtClean="0">
                  <a:latin typeface="+mj-lt"/>
                  <a:cs typeface="Arial" pitchFamily="34" charset="0"/>
                </a:rPr>
                <a:t>E</a:t>
              </a:r>
              <a:endParaRPr lang="en-US" baseline="-25000" dirty="0">
                <a:latin typeface="+mj-lt"/>
              </a:endParaRPr>
            </a:p>
          </p:txBody>
        </p:sp>
        <p:sp>
          <p:nvSpPr>
            <p:cNvPr id="15" name="Rectangle 14"/>
            <p:cNvSpPr/>
            <p:nvPr/>
          </p:nvSpPr>
          <p:spPr>
            <a:xfrm>
              <a:off x="1695585" y="6239202"/>
              <a:ext cx="441146" cy="369332"/>
            </a:xfrm>
            <a:prstGeom prst="rect">
              <a:avLst/>
            </a:prstGeom>
            <a:solidFill>
              <a:schemeClr val="bg1"/>
            </a:solidFill>
          </p:spPr>
          <p:txBody>
            <a:bodyPr wrap="none">
              <a:spAutoFit/>
            </a:bodyPr>
            <a:lstStyle/>
            <a:p>
              <a:r>
                <a:rPr lang="en-US" dirty="0" smtClean="0">
                  <a:latin typeface="+mj-lt"/>
                  <a:cs typeface="Arial" pitchFamily="34" charset="0"/>
                </a:rPr>
                <a:t>V</a:t>
              </a:r>
              <a:r>
                <a:rPr lang="en-US" baseline="-25000" dirty="0" smtClean="0">
                  <a:latin typeface="+mj-lt"/>
                  <a:cs typeface="Arial" pitchFamily="34" charset="0"/>
                </a:rPr>
                <a:t>E</a:t>
              </a:r>
              <a:endParaRPr lang="en-US" baseline="-25000" dirty="0">
                <a:latin typeface="+mj-lt"/>
              </a:endParaRPr>
            </a:p>
          </p:txBody>
        </p:sp>
        <p:cxnSp>
          <p:nvCxnSpPr>
            <p:cNvPr id="18" name="Straight Connector 17"/>
            <p:cNvCxnSpPr/>
            <p:nvPr/>
          </p:nvCxnSpPr>
          <p:spPr>
            <a:xfrm flipH="1">
              <a:off x="980054" y="5730730"/>
              <a:ext cx="936104"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42054" y="3547586"/>
              <a:ext cx="441146" cy="369332"/>
            </a:xfrm>
            <a:prstGeom prst="rect">
              <a:avLst/>
            </a:prstGeom>
            <a:solidFill>
              <a:schemeClr val="bg1"/>
            </a:solidFill>
          </p:spPr>
          <p:txBody>
            <a:bodyPr wrap="none">
              <a:spAutoFit/>
            </a:bodyPr>
            <a:lstStyle/>
            <a:p>
              <a:r>
                <a:rPr lang="en-US" dirty="0" smtClean="0">
                  <a:latin typeface="+mj-lt"/>
                  <a:cs typeface="Arial" pitchFamily="34" charset="0"/>
                </a:rPr>
                <a:t>V</a:t>
              </a:r>
              <a:r>
                <a:rPr lang="en-US" baseline="-25000" dirty="0" smtClean="0">
                  <a:latin typeface="+mj-lt"/>
                  <a:cs typeface="Arial" pitchFamily="34" charset="0"/>
                </a:rPr>
                <a:t>E</a:t>
              </a:r>
              <a:endParaRPr lang="en-US" baseline="-25000" dirty="0">
                <a:latin typeface="+mj-lt"/>
              </a:endParaRPr>
            </a:p>
          </p:txBody>
        </p:sp>
      </p:grpSp>
      <p:grpSp>
        <p:nvGrpSpPr>
          <p:cNvPr id="6" name="Group 5"/>
          <p:cNvGrpSpPr/>
          <p:nvPr/>
        </p:nvGrpSpPr>
        <p:grpSpPr>
          <a:xfrm>
            <a:off x="3944888" y="3645024"/>
            <a:ext cx="3478402" cy="1079274"/>
            <a:chOff x="3944888" y="3645024"/>
            <a:chExt cx="3478402" cy="1079274"/>
          </a:xfrm>
        </p:grpSpPr>
        <p:sp>
          <p:nvSpPr>
            <p:cNvPr id="23" name="Content Placeholder 2"/>
            <p:cNvSpPr txBox="1">
              <a:spLocks/>
            </p:cNvSpPr>
            <p:nvPr/>
          </p:nvSpPr>
          <p:spPr>
            <a:xfrm>
              <a:off x="3966907" y="4014356"/>
              <a:ext cx="3456383" cy="360040"/>
            </a:xfrm>
            <a:prstGeom prst="rect">
              <a:avLst/>
            </a:prstGeom>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00" indent="0">
                <a:buNone/>
              </a:pPr>
              <a:r>
                <a:rPr lang="en-US" sz="1800" dirty="0" smtClean="0"/>
                <a:t>V</a:t>
              </a:r>
              <a:r>
                <a:rPr lang="en-US" sz="1800" baseline="-25000" dirty="0" smtClean="0"/>
                <a:t>M</a:t>
              </a:r>
              <a:r>
                <a:rPr lang="en-US" sz="1800" dirty="0" smtClean="0"/>
                <a:t> = 185’427 m</a:t>
              </a:r>
              <a:r>
                <a:rPr lang="en-US" sz="1800" baseline="30000" dirty="0" smtClean="0"/>
                <a:t>3</a:t>
              </a:r>
              <a:r>
                <a:rPr lang="en-US" sz="1800" dirty="0" smtClean="0"/>
                <a:t>/h = 51.5 m</a:t>
              </a:r>
              <a:r>
                <a:rPr lang="en-US" sz="1800" baseline="30000" dirty="0" smtClean="0"/>
                <a:t>3</a:t>
              </a:r>
              <a:r>
                <a:rPr lang="en-US" sz="1800" dirty="0" smtClean="0"/>
                <a:t>/s</a:t>
              </a:r>
              <a:endParaRPr lang="en-US" sz="1800" dirty="0"/>
            </a:p>
          </p:txBody>
        </p:sp>
        <p:sp>
          <p:nvSpPr>
            <p:cNvPr id="31" name="Rectangle 30"/>
            <p:cNvSpPr/>
            <p:nvPr/>
          </p:nvSpPr>
          <p:spPr>
            <a:xfrm>
              <a:off x="3966907" y="4354966"/>
              <a:ext cx="2511481" cy="369332"/>
            </a:xfrm>
            <a:prstGeom prst="rect">
              <a:avLst/>
            </a:prstGeom>
          </p:spPr>
          <p:txBody>
            <a:bodyPr wrap="square">
              <a:spAutoFit/>
            </a:bodyPr>
            <a:lstStyle/>
            <a:p>
              <a:pPr indent="-187200"/>
              <a:r>
                <a:rPr lang="en-US" dirty="0" smtClean="0"/>
                <a:t>P</a:t>
              </a:r>
              <a:r>
                <a:rPr lang="en-US" baseline="-25000" dirty="0" smtClean="0"/>
                <a:t>M</a:t>
              </a:r>
              <a:r>
                <a:rPr lang="en-US" dirty="0" smtClean="0"/>
                <a:t> = </a:t>
              </a:r>
              <a:r>
                <a:rPr lang="en-US" dirty="0"/>
                <a:t>190 </a:t>
              </a:r>
              <a:r>
                <a:rPr lang="en-US" dirty="0" smtClean="0"/>
                <a:t>kW</a:t>
              </a:r>
              <a:endParaRPr lang="en-US" dirty="0"/>
            </a:p>
          </p:txBody>
        </p:sp>
        <p:sp>
          <p:nvSpPr>
            <p:cNvPr id="27" name="TextBox 26"/>
            <p:cNvSpPr txBox="1"/>
            <p:nvPr/>
          </p:nvSpPr>
          <p:spPr>
            <a:xfrm>
              <a:off x="3944888" y="3645024"/>
              <a:ext cx="1872208" cy="369332"/>
            </a:xfrm>
            <a:prstGeom prst="rect">
              <a:avLst/>
            </a:prstGeom>
            <a:noFill/>
          </p:spPr>
          <p:txBody>
            <a:bodyPr wrap="square" rtlCol="0">
              <a:spAutoFit/>
            </a:bodyPr>
            <a:lstStyle/>
            <a:p>
              <a:r>
                <a:rPr lang="en-US" dirty="0" err="1" smtClean="0">
                  <a:latin typeface="Symbol" pitchFamily="18" charset="2"/>
                  <a:cs typeface="Arial" pitchFamily="34" charset="0"/>
                </a:rPr>
                <a:t>D</a:t>
              </a:r>
              <a:r>
                <a:rPr lang="en-US" dirty="0" err="1" smtClean="0">
                  <a:latin typeface="Arial" pitchFamily="34" charset="0"/>
                  <a:cs typeface="Arial" pitchFamily="34" charset="0"/>
                </a:rPr>
                <a:t>p</a:t>
              </a:r>
              <a:r>
                <a:rPr lang="en-US" baseline="-25000" dirty="0" err="1" smtClean="0">
                  <a:latin typeface="Arial" pitchFamily="34" charset="0"/>
                  <a:cs typeface="Arial" pitchFamily="34" charset="0"/>
                </a:rPr>
                <a:t>M</a:t>
              </a:r>
              <a:r>
                <a:rPr lang="en-US" dirty="0" smtClean="0">
                  <a:latin typeface="Arial" pitchFamily="34" charset="0"/>
                  <a:cs typeface="Arial" pitchFamily="34" charset="0"/>
                </a:rPr>
                <a:t> = 19.6 mbar</a:t>
              </a:r>
            </a:p>
          </p:txBody>
        </p:sp>
      </p:grpSp>
      <p:sp>
        <p:nvSpPr>
          <p:cNvPr id="16" name="Rectangle 15"/>
          <p:cNvSpPr/>
          <p:nvPr/>
        </p:nvSpPr>
        <p:spPr>
          <a:xfrm>
            <a:off x="5313040" y="2351567"/>
            <a:ext cx="1133644" cy="369332"/>
          </a:xfrm>
          <a:prstGeom prst="rect">
            <a:avLst/>
          </a:prstGeom>
        </p:spPr>
        <p:txBody>
          <a:bodyPr wrap="none">
            <a:spAutoFit/>
          </a:bodyPr>
          <a:lstStyle/>
          <a:p>
            <a:r>
              <a:rPr lang="en-US" dirty="0"/>
              <a:t>(at Shaft)</a:t>
            </a:r>
          </a:p>
        </p:txBody>
      </p:sp>
      <p:sp>
        <p:nvSpPr>
          <p:cNvPr id="17" name="Rectangle 16"/>
          <p:cNvSpPr/>
          <p:nvPr/>
        </p:nvSpPr>
        <p:spPr>
          <a:xfrm>
            <a:off x="5323636" y="4355812"/>
            <a:ext cx="1069524" cy="369332"/>
          </a:xfrm>
          <a:prstGeom prst="rect">
            <a:avLst/>
          </a:prstGeom>
        </p:spPr>
        <p:txBody>
          <a:bodyPr wrap="none">
            <a:spAutoFit/>
          </a:bodyPr>
          <a:lstStyle/>
          <a:p>
            <a:pPr indent="-187200"/>
            <a:r>
              <a:rPr lang="en-US" dirty="0"/>
              <a:t>(at VSD)</a:t>
            </a:r>
          </a:p>
        </p:txBody>
      </p:sp>
      <p:sp>
        <p:nvSpPr>
          <p:cNvPr id="20" name="Footer Placeholder 19"/>
          <p:cNvSpPr>
            <a:spLocks noGrp="1"/>
          </p:cNvSpPr>
          <p:nvPr>
            <p:ph type="ftr" sz="quarter" idx="10"/>
          </p:nvPr>
        </p:nvSpPr>
        <p:spPr/>
        <p:txBody>
          <a:bodyPr/>
          <a:lstStyle/>
          <a:p>
            <a:pPr>
              <a:defRPr/>
            </a:pPr>
            <a:r>
              <a:rPr lang="en-US" smtClean="0"/>
              <a:t>2016-05-09   © 2016 LafargeHolcim</a:t>
            </a:r>
            <a:endParaRPr lang="en-US"/>
          </a:p>
        </p:txBody>
      </p:sp>
      <p:sp>
        <p:nvSpPr>
          <p:cNvPr id="21" name="Slide Number Placeholder 20"/>
          <p:cNvSpPr>
            <a:spLocks noGrp="1"/>
          </p:cNvSpPr>
          <p:nvPr>
            <p:ph type="sldNum" sz="quarter" idx="11"/>
          </p:nvPr>
        </p:nvSpPr>
        <p:spPr/>
        <p:txBody>
          <a:bodyPr/>
          <a:lstStyle/>
          <a:p>
            <a:pPr>
              <a:defRPr/>
            </a:pPr>
            <a:fld id="{73500169-3664-4419-9D50-9BEB7C21E38A}" type="slidenum">
              <a:rPr lang="en-US" smtClean="0"/>
              <a:pPr>
                <a:defRPr/>
              </a:pPr>
              <a:t>75</a:t>
            </a:fld>
            <a:endParaRPr lang="en-US" dirty="0"/>
          </a:p>
        </p:txBody>
      </p:sp>
    </p:spTree>
    <p:extLst>
      <p:ext uri="{BB962C8B-B14F-4D97-AF65-F5344CB8AC3E}">
        <p14:creationId xmlns:p14="http://schemas.microsoft.com/office/powerpoint/2010/main" val="4075298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Representation of Results - Example</a:t>
            </a:r>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12" y="1007443"/>
            <a:ext cx="8208912" cy="53837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Oval 4"/>
          <p:cNvSpPr/>
          <p:nvPr/>
        </p:nvSpPr>
        <p:spPr>
          <a:xfrm>
            <a:off x="4808984" y="2708920"/>
            <a:ext cx="648072" cy="648072"/>
          </a:xfrm>
          <a:prstGeom prst="ellipse">
            <a:avLst/>
          </a:prstGeom>
          <a:no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cxnSp>
        <p:nvCxnSpPr>
          <p:cNvPr id="9" name="Straight Arrow Connector 8"/>
          <p:cNvCxnSpPr>
            <a:stCxn id="5" idx="5"/>
            <a:endCxn id="11" idx="0"/>
          </p:cNvCxnSpPr>
          <p:nvPr/>
        </p:nvCxnSpPr>
        <p:spPr>
          <a:xfrm>
            <a:off x="5362148" y="3262084"/>
            <a:ext cx="839542" cy="598964"/>
          </a:xfrm>
          <a:prstGeom prst="straightConnector1">
            <a:avLst/>
          </a:prstGeom>
          <a:noFill/>
          <a:ln>
            <a:solidFill>
              <a:schemeClr val="accent2">
                <a:lumMod val="40000"/>
                <a:lumOff val="6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1" name="TextBox 10"/>
          <p:cNvSpPr txBox="1"/>
          <p:nvPr/>
        </p:nvSpPr>
        <p:spPr>
          <a:xfrm>
            <a:off x="5362148" y="3861048"/>
            <a:ext cx="1679084" cy="584775"/>
          </a:xfrm>
          <a:prstGeom prst="rect">
            <a:avLst/>
          </a:prstGeom>
          <a:noFill/>
        </p:spPr>
        <p:txBody>
          <a:bodyPr wrap="square" rtlCol="0">
            <a:spAutoFit/>
          </a:bodyPr>
          <a:lstStyle/>
          <a:p>
            <a:pPr algn="ctr"/>
            <a:r>
              <a:rPr lang="en-US" sz="1600" dirty="0" smtClean="0">
                <a:latin typeface="Arial" pitchFamily="34" charset="0"/>
                <a:cs typeface="Arial" pitchFamily="34" charset="0"/>
              </a:rPr>
              <a:t>Error Bars from </a:t>
            </a:r>
            <a:r>
              <a:rPr lang="en-US" sz="1600" b="1" dirty="0" smtClean="0">
                <a:latin typeface="Arial" pitchFamily="34" charset="0"/>
                <a:cs typeface="Arial" pitchFamily="34" charset="0"/>
              </a:rPr>
              <a:t>Accuracy</a:t>
            </a:r>
            <a:r>
              <a:rPr lang="en-US" sz="1600" dirty="0" smtClean="0">
                <a:latin typeface="Arial" pitchFamily="34" charset="0"/>
                <a:cs typeface="Arial" pitchFamily="34" charset="0"/>
              </a:rPr>
              <a:t> Class</a:t>
            </a:r>
          </a:p>
        </p:txBody>
      </p:sp>
      <p:sp>
        <p:nvSpPr>
          <p:cNvPr id="16" name="Oval 15"/>
          <p:cNvSpPr/>
          <p:nvPr/>
        </p:nvSpPr>
        <p:spPr>
          <a:xfrm>
            <a:off x="3584848" y="2698254"/>
            <a:ext cx="828429" cy="648072"/>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cxnSp>
        <p:nvCxnSpPr>
          <p:cNvPr id="17" name="Straight Arrow Connector 16"/>
          <p:cNvCxnSpPr>
            <a:stCxn id="16" idx="3"/>
            <a:endCxn id="19" idx="0"/>
          </p:cNvCxnSpPr>
          <p:nvPr/>
        </p:nvCxnSpPr>
        <p:spPr>
          <a:xfrm flipH="1">
            <a:off x="2135687" y="3251418"/>
            <a:ext cx="1570482" cy="609630"/>
          </a:xfrm>
          <a:prstGeom prst="straightConnector1">
            <a:avLst/>
          </a:prstGeom>
          <a:noFill/>
          <a:ln>
            <a:solidFill>
              <a:schemeClr val="tx2"/>
            </a:soli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9" name="TextBox 18"/>
          <p:cNvSpPr txBox="1"/>
          <p:nvPr/>
        </p:nvSpPr>
        <p:spPr>
          <a:xfrm>
            <a:off x="902550" y="3861048"/>
            <a:ext cx="2466274" cy="584775"/>
          </a:xfrm>
          <a:prstGeom prst="rect">
            <a:avLst/>
          </a:prstGeom>
          <a:noFill/>
        </p:spPr>
        <p:txBody>
          <a:bodyPr wrap="square" rtlCol="0">
            <a:spAutoFit/>
          </a:bodyPr>
          <a:lstStyle/>
          <a:p>
            <a:pPr algn="ctr"/>
            <a:r>
              <a:rPr lang="en-US" sz="1600" dirty="0" smtClean="0">
                <a:latin typeface="Arial" pitchFamily="34" charset="0"/>
                <a:cs typeface="Arial" pitchFamily="34" charset="0"/>
              </a:rPr>
              <a:t>Error Bars from </a:t>
            </a:r>
            <a:r>
              <a:rPr lang="en-US" sz="1600" b="1" dirty="0" smtClean="0">
                <a:latin typeface="Arial" pitchFamily="34" charset="0"/>
                <a:cs typeface="Arial" pitchFamily="34" charset="0"/>
              </a:rPr>
              <a:t>Measurement</a:t>
            </a:r>
            <a:r>
              <a:rPr lang="en-US" sz="1600" dirty="0" smtClean="0">
                <a:latin typeface="Arial" pitchFamily="34" charset="0"/>
                <a:cs typeface="Arial" pitchFamily="34" charset="0"/>
              </a:rPr>
              <a:t> Accuracy</a:t>
            </a:r>
          </a:p>
        </p:txBody>
      </p:sp>
      <p:grpSp>
        <p:nvGrpSpPr>
          <p:cNvPr id="26" name="Group 25"/>
          <p:cNvGrpSpPr/>
          <p:nvPr/>
        </p:nvGrpSpPr>
        <p:grpSpPr>
          <a:xfrm>
            <a:off x="6852592" y="1124744"/>
            <a:ext cx="2276872" cy="1984162"/>
            <a:chOff x="6852592" y="1196752"/>
            <a:chExt cx="2276872" cy="1984162"/>
          </a:xfrm>
        </p:grpSpPr>
        <p:pic>
          <p:nvPicPr>
            <p:cNvPr id="7" name="Picture 6"/>
            <p:cNvPicPr/>
            <p:nvPr/>
          </p:nvPicPr>
          <p:blipFill>
            <a:blip r:embed="rId4"/>
            <a:stretch>
              <a:fillRect/>
            </a:stretch>
          </p:blipFill>
          <p:spPr>
            <a:xfrm>
              <a:off x="7229028" y="2662119"/>
              <a:ext cx="1576070" cy="518795"/>
            </a:xfrm>
            <a:prstGeom prst="rect">
              <a:avLst/>
            </a:prstGeom>
          </p:spPr>
        </p:pic>
        <p:pic>
          <p:nvPicPr>
            <p:cNvPr id="8" name="Picture 7"/>
            <p:cNvPicPr/>
            <p:nvPr/>
          </p:nvPicPr>
          <p:blipFill>
            <a:blip r:embed="rId5"/>
            <a:stretch>
              <a:fillRect/>
            </a:stretch>
          </p:blipFill>
          <p:spPr>
            <a:xfrm>
              <a:off x="7176958" y="1905760"/>
              <a:ext cx="1628140" cy="780415"/>
            </a:xfrm>
            <a:prstGeom prst="rect">
              <a:avLst/>
            </a:prstGeom>
          </p:spPr>
        </p:pic>
        <p:sp>
          <p:nvSpPr>
            <p:cNvPr id="24" name="TextBox 23"/>
            <p:cNvSpPr txBox="1"/>
            <p:nvPr/>
          </p:nvSpPr>
          <p:spPr>
            <a:xfrm>
              <a:off x="6852592" y="1196752"/>
              <a:ext cx="2276872" cy="738664"/>
            </a:xfrm>
            <a:prstGeom prst="rect">
              <a:avLst/>
            </a:prstGeom>
            <a:solidFill>
              <a:schemeClr val="bg1"/>
            </a:solidFill>
          </p:spPr>
          <p:txBody>
            <a:bodyPr wrap="square" rtlCol="0">
              <a:spAutoFit/>
            </a:bodyPr>
            <a:lstStyle/>
            <a:p>
              <a:pPr algn="ctr"/>
              <a:r>
                <a:rPr lang="en-US" sz="1400" dirty="0" smtClean="0">
                  <a:latin typeface="Arial" pitchFamily="34" charset="0"/>
                  <a:cs typeface="Arial" pitchFamily="34" charset="0"/>
                </a:rPr>
                <a:t>Error “Areas” overlapping?</a:t>
              </a:r>
            </a:p>
            <a:p>
              <a:r>
                <a:rPr lang="en-US" sz="1400" dirty="0" smtClean="0">
                  <a:latin typeface="Arial" pitchFamily="34" charset="0"/>
                  <a:cs typeface="Arial" pitchFamily="34" charset="0"/>
                </a:rPr>
                <a:t>     Yes  </a:t>
              </a:r>
              <a:r>
                <a:rPr lang="en-US" sz="1400" dirty="0" smtClean="0">
                  <a:latin typeface="Arial" pitchFamily="34" charset="0"/>
                  <a:cs typeface="Arial" pitchFamily="34" charset="0"/>
                  <a:sym typeface="Wingdings" panose="05000000000000000000" pitchFamily="2" charset="2"/>
                </a:rPr>
                <a:t>  </a:t>
              </a:r>
              <a:r>
                <a:rPr lang="en-US" sz="1400" dirty="0" smtClean="0">
                  <a:solidFill>
                    <a:srgbClr val="00B050"/>
                  </a:solidFill>
                  <a:latin typeface="Arial" pitchFamily="34" charset="0"/>
                  <a:cs typeface="Arial" pitchFamily="34" charset="0"/>
                  <a:sym typeface="Wingdings" panose="05000000000000000000" pitchFamily="2" charset="2"/>
                </a:rPr>
                <a:t>Acceptable</a:t>
              </a:r>
            </a:p>
            <a:p>
              <a:pPr marL="266700"/>
              <a:r>
                <a:rPr lang="en-US" sz="1400" dirty="0" smtClean="0">
                  <a:latin typeface="Arial" pitchFamily="34" charset="0"/>
                  <a:cs typeface="Arial" pitchFamily="34" charset="0"/>
                  <a:sym typeface="Wingdings" panose="05000000000000000000" pitchFamily="2" charset="2"/>
                </a:rPr>
                <a:t>No    </a:t>
              </a:r>
              <a:r>
                <a:rPr lang="en-US" sz="1400" dirty="0" smtClean="0">
                  <a:solidFill>
                    <a:schemeClr val="tx2"/>
                  </a:solidFill>
                  <a:latin typeface="Arial" pitchFamily="34" charset="0"/>
                  <a:cs typeface="Arial" pitchFamily="34" charset="0"/>
                  <a:sym typeface="Wingdings" panose="05000000000000000000" pitchFamily="2" charset="2"/>
                </a:rPr>
                <a:t>Not Acceptable</a:t>
              </a:r>
              <a:endParaRPr lang="en-US" sz="1400" dirty="0" smtClean="0">
                <a:solidFill>
                  <a:schemeClr val="tx2"/>
                </a:solidFill>
                <a:latin typeface="Arial" pitchFamily="34" charset="0"/>
                <a:cs typeface="Arial" pitchFamily="34" charset="0"/>
              </a:endParaRPr>
            </a:p>
          </p:txBody>
        </p:sp>
        <p:sp>
          <p:nvSpPr>
            <p:cNvPr id="25" name="Rectangle 24"/>
            <p:cNvSpPr/>
            <p:nvPr/>
          </p:nvSpPr>
          <p:spPr>
            <a:xfrm>
              <a:off x="6852592" y="1196752"/>
              <a:ext cx="2276872" cy="1984162"/>
            </a:xfrm>
            <a:prstGeom prst="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grpSp>
      <p:sp>
        <p:nvSpPr>
          <p:cNvPr id="10" name="Footer Placeholder 9"/>
          <p:cNvSpPr>
            <a:spLocks noGrp="1"/>
          </p:cNvSpPr>
          <p:nvPr>
            <p:ph type="ftr" sz="quarter" idx="10"/>
          </p:nvPr>
        </p:nvSpPr>
        <p:spPr/>
        <p:txBody>
          <a:bodyPr/>
          <a:lstStyle/>
          <a:p>
            <a:pPr>
              <a:defRPr/>
            </a:pPr>
            <a:r>
              <a:rPr lang="en-US" smtClean="0"/>
              <a:t>2016-05-09   © 2016 LafargeHolcim</a:t>
            </a:r>
            <a:endParaRPr lang="en-US"/>
          </a:p>
        </p:txBody>
      </p:sp>
      <p:sp>
        <p:nvSpPr>
          <p:cNvPr id="12" name="Slide Number Placeholder 11"/>
          <p:cNvSpPr>
            <a:spLocks noGrp="1"/>
          </p:cNvSpPr>
          <p:nvPr>
            <p:ph type="sldNum" sz="quarter" idx="11"/>
          </p:nvPr>
        </p:nvSpPr>
        <p:spPr/>
        <p:txBody>
          <a:bodyPr/>
          <a:lstStyle/>
          <a:p>
            <a:pPr>
              <a:defRPr/>
            </a:pPr>
            <a:fld id="{73500169-3664-4419-9D50-9BEB7C21E38A}" type="slidenum">
              <a:rPr lang="en-US" smtClean="0"/>
              <a:pPr>
                <a:defRPr/>
              </a:pPr>
              <a:t>76</a:t>
            </a:fld>
            <a:endParaRPr lang="en-US" dirty="0"/>
          </a:p>
        </p:txBody>
      </p:sp>
    </p:spTree>
    <p:extLst>
      <p:ext uri="{BB962C8B-B14F-4D97-AF65-F5344CB8AC3E}">
        <p14:creationId xmlns:p14="http://schemas.microsoft.com/office/powerpoint/2010/main" val="382993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6" grpId="0" animBg="1"/>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5"/>
          </p:nvPr>
        </p:nvSpPr>
        <p:spPr>
          <a:xfrm>
            <a:off x="5097016" y="1268784"/>
            <a:ext cx="4248595" cy="5112544"/>
          </a:xfrm>
        </p:spPr>
        <p:txBody>
          <a:bodyPr/>
          <a:lstStyle/>
          <a:p>
            <a:r>
              <a:rPr lang="en-US" dirty="0" smtClean="0"/>
              <a:t>Possible causes</a:t>
            </a:r>
          </a:p>
          <a:p>
            <a:pPr lvl="1"/>
            <a:r>
              <a:rPr lang="en-US" dirty="0" smtClean="0"/>
              <a:t>False air not considered?</a:t>
            </a:r>
          </a:p>
          <a:p>
            <a:pPr lvl="2"/>
            <a:r>
              <a:rPr lang="en-US" dirty="0" smtClean="0"/>
              <a:t>Measurement location </a:t>
            </a:r>
          </a:p>
          <a:p>
            <a:pPr lvl="1"/>
            <a:r>
              <a:rPr lang="en-US" dirty="0" smtClean="0"/>
              <a:t>Damaged impeller, casing or cone?</a:t>
            </a:r>
          </a:p>
          <a:p>
            <a:pPr lvl="2"/>
            <a:r>
              <a:rPr lang="en-US" dirty="0" smtClean="0"/>
              <a:t>Worn out blades</a:t>
            </a:r>
          </a:p>
          <a:p>
            <a:pPr lvl="2"/>
            <a:r>
              <a:rPr lang="en-US" dirty="0" smtClean="0"/>
              <a:t>Cones not properly adjusted</a:t>
            </a:r>
            <a:endParaRPr lang="en-US" dirty="0"/>
          </a:p>
        </p:txBody>
      </p:sp>
      <p:sp>
        <p:nvSpPr>
          <p:cNvPr id="4" name="Content Placeholder 3"/>
          <p:cNvSpPr>
            <a:spLocks noGrp="1"/>
          </p:cNvSpPr>
          <p:nvPr>
            <p:ph sz="quarter" idx="14"/>
          </p:nvPr>
        </p:nvSpPr>
        <p:spPr>
          <a:xfrm>
            <a:off x="560387" y="1268784"/>
            <a:ext cx="4248000" cy="5112544"/>
          </a:xfrm>
        </p:spPr>
        <p:txBody>
          <a:bodyPr/>
          <a:lstStyle/>
          <a:p>
            <a:r>
              <a:rPr lang="en-US" dirty="0" smtClean="0"/>
              <a:t>Findings</a:t>
            </a:r>
          </a:p>
          <a:p>
            <a:pPr lvl="1"/>
            <a:r>
              <a:rPr lang="en-US" dirty="0" smtClean="0"/>
              <a:t>Moderate to high flow deviation</a:t>
            </a:r>
            <a:br>
              <a:rPr lang="en-US" dirty="0" smtClean="0"/>
            </a:br>
            <a:r>
              <a:rPr lang="en-US" dirty="0" smtClean="0"/>
              <a:t>(-18 to 0%)</a:t>
            </a:r>
            <a:endParaRPr lang="en-US" dirty="0"/>
          </a:p>
          <a:p>
            <a:pPr lvl="1"/>
            <a:r>
              <a:rPr lang="en-US" dirty="0"/>
              <a:t>High e</a:t>
            </a:r>
            <a:r>
              <a:rPr lang="en-US" dirty="0" smtClean="0"/>
              <a:t>fficiency deviation</a:t>
            </a:r>
            <a:br>
              <a:rPr lang="en-US" dirty="0" smtClean="0"/>
            </a:br>
            <a:r>
              <a:rPr lang="en-US" dirty="0" smtClean="0"/>
              <a:t>(-26 </a:t>
            </a:r>
            <a:r>
              <a:rPr lang="en-US" dirty="0"/>
              <a:t>to </a:t>
            </a:r>
            <a:r>
              <a:rPr lang="en-US" dirty="0" smtClean="0"/>
              <a:t>-13%)</a:t>
            </a:r>
          </a:p>
          <a:p>
            <a:pPr lvl="1"/>
            <a:r>
              <a:rPr lang="en-US" dirty="0" smtClean="0"/>
              <a:t>High power deviation (18%)</a:t>
            </a:r>
            <a:endParaRPr lang="en-US" dirty="0"/>
          </a:p>
        </p:txBody>
      </p:sp>
      <p:sp>
        <p:nvSpPr>
          <p:cNvPr id="5" name="Title 4"/>
          <p:cNvSpPr>
            <a:spLocks noGrp="1"/>
          </p:cNvSpPr>
          <p:nvPr>
            <p:ph type="title"/>
          </p:nvPr>
        </p:nvSpPr>
        <p:spPr/>
        <p:txBody>
          <a:bodyPr/>
          <a:lstStyle/>
          <a:p>
            <a:r>
              <a:rPr lang="en-US" dirty="0" smtClean="0"/>
              <a:t>Conclusions</a:t>
            </a:r>
            <a:endParaRPr lang="en-US" dirty="0"/>
          </a:p>
        </p:txBody>
      </p:sp>
      <p:sp>
        <p:nvSpPr>
          <p:cNvPr id="8" name="Footer Placeholder 7"/>
          <p:cNvSpPr>
            <a:spLocks noGrp="1"/>
          </p:cNvSpPr>
          <p:nvPr>
            <p:ph type="ftr" sz="quarter" idx="13"/>
          </p:nvPr>
        </p:nvSpPr>
        <p:spPr/>
        <p:txBody>
          <a:bodyPr/>
          <a:lstStyle/>
          <a:p>
            <a:r>
              <a:rPr lang="en-US" noProof="0" smtClean="0"/>
              <a:t>2016-05-09   © 2016 LafargeHolcim</a:t>
            </a:r>
            <a:endParaRPr lang="en-US" noProof="0"/>
          </a:p>
        </p:txBody>
      </p:sp>
      <p:sp>
        <p:nvSpPr>
          <p:cNvPr id="9" name="Slide Number Placeholder 8"/>
          <p:cNvSpPr>
            <a:spLocks noGrp="1"/>
          </p:cNvSpPr>
          <p:nvPr>
            <p:ph type="sldNum" sz="quarter" idx="12"/>
          </p:nvPr>
        </p:nvSpPr>
        <p:spPr/>
        <p:txBody>
          <a:bodyPr/>
          <a:lstStyle/>
          <a:p>
            <a:fld id="{2485B633-6863-4B84-8019-F125347A66EC}" type="slidenum">
              <a:rPr lang="en-US" noProof="0" smtClean="0"/>
              <a:pPr/>
              <a:t>77</a:t>
            </a:fld>
            <a:endParaRPr lang="en-US" noProof="0"/>
          </a:p>
        </p:txBody>
      </p:sp>
    </p:spTree>
    <p:extLst>
      <p:ext uri="{BB962C8B-B14F-4D97-AF65-F5344CB8AC3E}">
        <p14:creationId xmlns:p14="http://schemas.microsoft.com/office/powerpoint/2010/main" val="240817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1000"/>
                                        <p:tgtEl>
                                          <p:spTgt spid="4">
                                            <p:txEl>
                                              <p:pRg st="2" end="2"/>
                                            </p:txEl>
                                          </p:spTgt>
                                        </p:tgtEl>
                                      </p:cBhvr>
                                    </p:animEffect>
                                    <p:anim calcmode="lin" valueType="num">
                                      <p:cBhvr>
                                        <p:cTn id="13"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1000"/>
                                        <p:tgtEl>
                                          <p:spTgt spid="4">
                                            <p:txEl>
                                              <p:pRg st="3" end="3"/>
                                            </p:txEl>
                                          </p:spTgt>
                                        </p:tgtEl>
                                      </p:cBhvr>
                                    </p:animEffect>
                                    <p:anim calcmode="lin" valueType="num">
                                      <p:cBhvr>
                                        <p:cTn id="18"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1000"/>
                                        <p:tgtEl>
                                          <p:spTgt spid="3">
                                            <p:txEl>
                                              <p:pRg st="3" end="3"/>
                                            </p:txEl>
                                          </p:spTgt>
                                        </p:tgtEl>
                                      </p:cBhvr>
                                    </p:animEffect>
                                    <p:anim calcmode="lin" valueType="num">
                                      <p:cBhvr>
                                        <p:cTn id="3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1000"/>
                                        <p:tgtEl>
                                          <p:spTgt spid="3">
                                            <p:txEl>
                                              <p:pRg st="5" end="5"/>
                                            </p:txEl>
                                          </p:spTgt>
                                        </p:tgtEl>
                                      </p:cBhvr>
                                    </p:animEffect>
                                    <p:anim calcmode="lin" valueType="num">
                                      <p:cBhvr>
                                        <p:cTn id="4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Users\sgarcia6\Documents\01 HGRS\02 Fans\01 Fan Efficiency\01 - Plants\PR\PR FT Fan 1\IMG_036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319" y="980728"/>
            <a:ext cx="3563888" cy="2672916"/>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D:\Users\sgarcia6\Documents\01 HGRS\02 Fans\01 Fan Efficiency\01 - Plants\PR\PR FT Fan 1\IMG_038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960" y="980728"/>
            <a:ext cx="2571750"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sz="quarter" idx="4294967295"/>
          </p:nvPr>
        </p:nvSpPr>
        <p:spPr>
          <a:xfrm>
            <a:off x="560389" y="1196776"/>
            <a:ext cx="4032572" cy="5112544"/>
          </a:xfrm>
          <a:prstGeom prst="rect">
            <a:avLst/>
          </a:prstGeom>
        </p:spPr>
        <p:txBody>
          <a:bodyPr/>
          <a:lstStyle/>
          <a:p>
            <a:r>
              <a:rPr lang="en-US" dirty="0" smtClean="0"/>
              <a:t>Check impeller</a:t>
            </a:r>
          </a:p>
          <a:p>
            <a:pPr lvl="1"/>
            <a:r>
              <a:rPr lang="en-US" dirty="0" smtClean="0"/>
              <a:t>Inlet cone / impeller gap</a:t>
            </a:r>
          </a:p>
          <a:p>
            <a:pPr lvl="1"/>
            <a:r>
              <a:rPr lang="en-US" dirty="0" smtClean="0"/>
              <a:t>Inlet cone penetration</a:t>
            </a:r>
          </a:p>
          <a:p>
            <a:pPr lvl="1"/>
            <a:r>
              <a:rPr lang="en-US" dirty="0" smtClean="0"/>
              <a:t>Impeller conditions (wear, deformation…)</a:t>
            </a:r>
          </a:p>
          <a:p>
            <a:r>
              <a:rPr lang="en-US" dirty="0" smtClean="0"/>
              <a:t>Crosscheck measured flow </a:t>
            </a:r>
          </a:p>
          <a:p>
            <a:pPr lvl="1"/>
            <a:r>
              <a:rPr lang="en-US" dirty="0" smtClean="0"/>
              <a:t>Measure at inlet and outlet</a:t>
            </a:r>
          </a:p>
          <a:p>
            <a:pPr lvl="1"/>
            <a:r>
              <a:rPr lang="en-US" dirty="0" smtClean="0"/>
              <a:t>Consider false air from measuring point(s) to fan inlet/outlet</a:t>
            </a:r>
            <a:endParaRPr lang="en-US" dirty="0"/>
          </a:p>
        </p:txBody>
      </p:sp>
      <p:sp>
        <p:nvSpPr>
          <p:cNvPr id="4" name="Title 3"/>
          <p:cNvSpPr>
            <a:spLocks noGrp="1"/>
          </p:cNvSpPr>
          <p:nvPr>
            <p:ph type="title"/>
          </p:nvPr>
        </p:nvSpPr>
        <p:spPr/>
        <p:txBody>
          <a:bodyPr/>
          <a:lstStyle/>
          <a:p>
            <a:r>
              <a:rPr lang="en-US" dirty="0" smtClean="0"/>
              <a:t>Recommendations</a:t>
            </a:r>
            <a:endParaRPr lang="en-US" dirty="0"/>
          </a:p>
        </p:txBody>
      </p:sp>
      <p:pic>
        <p:nvPicPr>
          <p:cNvPr id="6" name="Picture 2" descr="D:\Users\sgarcia6\Documents\01 HGRS\02 Fans\01 Fan Efficiency\01 - Plants\PR\PR FT Fan 1\IMG_036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5021" y="3789040"/>
            <a:ext cx="3710135" cy="2763977"/>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p:cNvSpPr>
            <a:spLocks noGrp="1"/>
          </p:cNvSpPr>
          <p:nvPr>
            <p:ph type="ftr" sz="quarter" idx="10"/>
          </p:nvPr>
        </p:nvSpPr>
        <p:spPr/>
        <p:txBody>
          <a:bodyPr/>
          <a:lstStyle/>
          <a:p>
            <a:pPr>
              <a:defRPr/>
            </a:pPr>
            <a:r>
              <a:rPr lang="en-US" smtClean="0"/>
              <a:t>2016-05-09   © 2016 LafargeHolcim</a:t>
            </a:r>
            <a:endParaRPr lang="en-US"/>
          </a:p>
        </p:txBody>
      </p:sp>
      <p:sp>
        <p:nvSpPr>
          <p:cNvPr id="9" name="Slide Number Placeholder 8"/>
          <p:cNvSpPr>
            <a:spLocks noGrp="1"/>
          </p:cNvSpPr>
          <p:nvPr>
            <p:ph type="sldNum" sz="quarter" idx="11"/>
          </p:nvPr>
        </p:nvSpPr>
        <p:spPr/>
        <p:txBody>
          <a:bodyPr/>
          <a:lstStyle/>
          <a:p>
            <a:pPr>
              <a:defRPr/>
            </a:pPr>
            <a:fld id="{2769C510-0734-4155-82AA-15A9CA3272D4}" type="slidenum">
              <a:rPr lang="en-US" smtClean="0"/>
              <a:pPr>
                <a:defRPr/>
              </a:pPr>
              <a:t>78</a:t>
            </a:fld>
            <a:endParaRPr lang="en-US" dirty="0"/>
          </a:p>
        </p:txBody>
      </p:sp>
    </p:spTree>
    <p:extLst>
      <p:ext uri="{BB962C8B-B14F-4D97-AF65-F5344CB8AC3E}">
        <p14:creationId xmlns:p14="http://schemas.microsoft.com/office/powerpoint/2010/main" val="285634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171"/>
                                        </p:tgtEl>
                                        <p:attrNameLst>
                                          <p:attrName>style.visibility</p:attrName>
                                        </p:attrNameLst>
                                      </p:cBhvr>
                                      <p:to>
                                        <p:strVal val="visible"/>
                                      </p:to>
                                    </p:set>
                                    <p:anim calcmode="lin" valueType="num">
                                      <p:cBhvr additive="base">
                                        <p:cTn id="13" dur="500" fill="hold"/>
                                        <p:tgtEl>
                                          <p:spTgt spid="7171"/>
                                        </p:tgtEl>
                                        <p:attrNameLst>
                                          <p:attrName>ppt_x</p:attrName>
                                        </p:attrNameLst>
                                      </p:cBhvr>
                                      <p:tavLst>
                                        <p:tav tm="0">
                                          <p:val>
                                            <p:strVal val="#ppt_x"/>
                                          </p:val>
                                        </p:tav>
                                        <p:tav tm="100000">
                                          <p:val>
                                            <p:strVal val="#ppt_x"/>
                                          </p:val>
                                        </p:tav>
                                      </p:tavLst>
                                    </p:anim>
                                    <p:anim calcmode="lin" valueType="num">
                                      <p:cBhvr additive="base">
                                        <p:cTn id="14" dur="500" fill="hold"/>
                                        <p:tgtEl>
                                          <p:spTgt spid="71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itchFamily="34" charset="0"/>
                <a:cs typeface="Arial" pitchFamily="34" charset="0"/>
              </a:rPr>
              <a:t>Control Methods: Variable Speed Fan (VSD</a:t>
            </a:r>
            <a:r>
              <a:rPr lang="en-US" dirty="0" smtClean="0">
                <a:latin typeface="Arial" pitchFamily="34" charset="0"/>
                <a:cs typeface="Arial" pitchFamily="34" charset="0"/>
              </a:rPr>
              <a:t>)</a:t>
            </a:r>
            <a:endParaRPr lang="en-US" dirty="0"/>
          </a:p>
        </p:txBody>
      </p:sp>
      <p:sp>
        <p:nvSpPr>
          <p:cNvPr id="8" name="Freeform 5"/>
          <p:cNvSpPr>
            <a:spLocks/>
          </p:cNvSpPr>
          <p:nvPr/>
        </p:nvSpPr>
        <p:spPr bwMode="auto">
          <a:xfrm>
            <a:off x="790569" y="3304260"/>
            <a:ext cx="4664075" cy="2714625"/>
          </a:xfrm>
          <a:custGeom>
            <a:avLst/>
            <a:gdLst>
              <a:gd name="T0" fmla="*/ 2147483647 w 5876"/>
              <a:gd name="T1" fmla="*/ 2147483647 h 3421"/>
              <a:gd name="T2" fmla="*/ 2147483647 w 5876"/>
              <a:gd name="T3" fmla="*/ 2147483647 h 3421"/>
              <a:gd name="T4" fmla="*/ 2147483647 w 5876"/>
              <a:gd name="T5" fmla="*/ 2147483647 h 3421"/>
              <a:gd name="T6" fmla="*/ 2147483647 w 5876"/>
              <a:gd name="T7" fmla="*/ 2147483647 h 3421"/>
              <a:gd name="T8" fmla="*/ 2147483647 w 5876"/>
              <a:gd name="T9" fmla="*/ 2147483647 h 3421"/>
              <a:gd name="T10" fmla="*/ 2147483647 w 5876"/>
              <a:gd name="T11" fmla="*/ 2147483647 h 3421"/>
              <a:gd name="T12" fmla="*/ 2147483647 w 5876"/>
              <a:gd name="T13" fmla="*/ 2147483647 h 3421"/>
              <a:gd name="T14" fmla="*/ 2147483647 w 5876"/>
              <a:gd name="T15" fmla="*/ 2147483647 h 3421"/>
              <a:gd name="T16" fmla="*/ 2147483647 w 5876"/>
              <a:gd name="T17" fmla="*/ 2147483647 h 3421"/>
              <a:gd name="T18" fmla="*/ 2147483647 w 5876"/>
              <a:gd name="T19" fmla="*/ 2147483647 h 3421"/>
              <a:gd name="T20" fmla="*/ 2147483647 w 5876"/>
              <a:gd name="T21" fmla="*/ 2147483647 h 3421"/>
              <a:gd name="T22" fmla="*/ 2147483647 w 5876"/>
              <a:gd name="T23" fmla="*/ 2147483647 h 3421"/>
              <a:gd name="T24" fmla="*/ 2147483647 w 5876"/>
              <a:gd name="T25" fmla="*/ 2147483647 h 3421"/>
              <a:gd name="T26" fmla="*/ 2147483647 w 5876"/>
              <a:gd name="T27" fmla="*/ 2147483647 h 3421"/>
              <a:gd name="T28" fmla="*/ 2147483647 w 5876"/>
              <a:gd name="T29" fmla="*/ 2147483647 h 3421"/>
              <a:gd name="T30" fmla="*/ 2147483647 w 5876"/>
              <a:gd name="T31" fmla="*/ 2147483647 h 3421"/>
              <a:gd name="T32" fmla="*/ 2147483647 w 5876"/>
              <a:gd name="T33" fmla="*/ 2147483647 h 3421"/>
              <a:gd name="T34" fmla="*/ 2147483647 w 5876"/>
              <a:gd name="T35" fmla="*/ 2147483647 h 3421"/>
              <a:gd name="T36" fmla="*/ 2147483647 w 5876"/>
              <a:gd name="T37" fmla="*/ 2147483647 h 3421"/>
              <a:gd name="T38" fmla="*/ 2147483647 w 5876"/>
              <a:gd name="T39" fmla="*/ 2147483647 h 3421"/>
              <a:gd name="T40" fmla="*/ 2147483647 w 5876"/>
              <a:gd name="T41" fmla="*/ 2147483647 h 3421"/>
              <a:gd name="T42" fmla="*/ 2147483647 w 5876"/>
              <a:gd name="T43" fmla="*/ 2147483647 h 3421"/>
              <a:gd name="T44" fmla="*/ 2147483647 w 5876"/>
              <a:gd name="T45" fmla="*/ 2147483647 h 3421"/>
              <a:gd name="T46" fmla="*/ 2147483647 w 5876"/>
              <a:gd name="T47" fmla="*/ 2147483647 h 3421"/>
              <a:gd name="T48" fmla="*/ 2147483647 w 5876"/>
              <a:gd name="T49" fmla="*/ 2147483647 h 3421"/>
              <a:gd name="T50" fmla="*/ 2147483647 w 5876"/>
              <a:gd name="T51" fmla="*/ 2147483647 h 3421"/>
              <a:gd name="T52" fmla="*/ 2147483647 w 5876"/>
              <a:gd name="T53" fmla="*/ 2147483647 h 3421"/>
              <a:gd name="T54" fmla="*/ 2147483647 w 5876"/>
              <a:gd name="T55" fmla="*/ 2147483647 h 3421"/>
              <a:gd name="T56" fmla="*/ 2147483647 w 5876"/>
              <a:gd name="T57" fmla="*/ 2147483647 h 3421"/>
              <a:gd name="T58" fmla="*/ 2147483647 w 5876"/>
              <a:gd name="T59" fmla="*/ 2147483647 h 3421"/>
              <a:gd name="T60" fmla="*/ 2147483647 w 5876"/>
              <a:gd name="T61" fmla="*/ 2147483647 h 3421"/>
              <a:gd name="T62" fmla="*/ 2147483647 w 5876"/>
              <a:gd name="T63" fmla="*/ 2147483647 h 3421"/>
              <a:gd name="T64" fmla="*/ 2147483647 w 5876"/>
              <a:gd name="T65" fmla="*/ 2147483647 h 3421"/>
              <a:gd name="T66" fmla="*/ 2147483647 w 5876"/>
              <a:gd name="T67" fmla="*/ 2147483647 h 3421"/>
              <a:gd name="T68" fmla="*/ 2147483647 w 5876"/>
              <a:gd name="T69" fmla="*/ 2147483647 h 3421"/>
              <a:gd name="T70" fmla="*/ 2147483647 w 5876"/>
              <a:gd name="T71" fmla="*/ 2147483647 h 3421"/>
              <a:gd name="T72" fmla="*/ 2147483647 w 5876"/>
              <a:gd name="T73" fmla="*/ 2147483647 h 3421"/>
              <a:gd name="T74" fmla="*/ 2147483647 w 5876"/>
              <a:gd name="T75" fmla="*/ 2147483647 h 3421"/>
              <a:gd name="T76" fmla="*/ 2147483647 w 5876"/>
              <a:gd name="T77" fmla="*/ 2147483647 h 3421"/>
              <a:gd name="T78" fmla="*/ 2147483647 w 5876"/>
              <a:gd name="T79" fmla="*/ 2147483647 h 3421"/>
              <a:gd name="T80" fmla="*/ 2147483647 w 5876"/>
              <a:gd name="T81" fmla="*/ 2147483647 h 3421"/>
              <a:gd name="T82" fmla="*/ 2147483647 w 5876"/>
              <a:gd name="T83" fmla="*/ 2147483647 h 3421"/>
              <a:gd name="T84" fmla="*/ 2147483647 w 5876"/>
              <a:gd name="T85" fmla="*/ 2147483647 h 3421"/>
              <a:gd name="T86" fmla="*/ 2147483647 w 5876"/>
              <a:gd name="T87" fmla="*/ 2147483647 h 3421"/>
              <a:gd name="T88" fmla="*/ 2147483647 w 5876"/>
              <a:gd name="T89" fmla="*/ 2147483647 h 3421"/>
              <a:gd name="T90" fmla="*/ 2147483647 w 5876"/>
              <a:gd name="T91" fmla="*/ 2147483647 h 3421"/>
              <a:gd name="T92" fmla="*/ 2147483647 w 5876"/>
              <a:gd name="T93" fmla="*/ 2147483647 h 3421"/>
              <a:gd name="T94" fmla="*/ 2147483647 w 5876"/>
              <a:gd name="T95" fmla="*/ 2147483647 h 3421"/>
              <a:gd name="T96" fmla="*/ 2147483647 w 5876"/>
              <a:gd name="T97" fmla="*/ 2147483647 h 3421"/>
              <a:gd name="T98" fmla="*/ 2147483647 w 5876"/>
              <a:gd name="T99" fmla="*/ 2147483647 h 3421"/>
              <a:gd name="T100" fmla="*/ 2147483647 w 5876"/>
              <a:gd name="T101" fmla="*/ 2147483647 h 3421"/>
              <a:gd name="T102" fmla="*/ 2147483647 w 5876"/>
              <a:gd name="T103" fmla="*/ 2147483647 h 3421"/>
              <a:gd name="T104" fmla="*/ 2147483647 w 5876"/>
              <a:gd name="T105" fmla="*/ 2147483647 h 3421"/>
              <a:gd name="T106" fmla="*/ 2147483647 w 5876"/>
              <a:gd name="T107" fmla="*/ 0 h 3421"/>
              <a:gd name="T108" fmla="*/ 2147483647 w 5876"/>
              <a:gd name="T109" fmla="*/ 2147483647 h 3421"/>
              <a:gd name="T110" fmla="*/ 2147483647 w 5876"/>
              <a:gd name="T111" fmla="*/ 2147483647 h 3421"/>
              <a:gd name="T112" fmla="*/ 2147483647 w 5876"/>
              <a:gd name="T113" fmla="*/ 2147483647 h 3421"/>
              <a:gd name="T114" fmla="*/ 2147483647 w 5876"/>
              <a:gd name="T115" fmla="*/ 2147483647 h 3421"/>
              <a:gd name="T116" fmla="*/ 2147483647 w 5876"/>
              <a:gd name="T117" fmla="*/ 2147483647 h 3421"/>
              <a:gd name="T118" fmla="*/ 2147483647 w 5876"/>
              <a:gd name="T119" fmla="*/ 2147483647 h 3421"/>
              <a:gd name="T120" fmla="*/ 2147483647 w 5876"/>
              <a:gd name="T121" fmla="*/ 2147483647 h 3421"/>
              <a:gd name="T122" fmla="*/ 2147483647 w 5876"/>
              <a:gd name="T123" fmla="*/ 2147483647 h 3421"/>
              <a:gd name="T124" fmla="*/ 2147483647 w 5876"/>
              <a:gd name="T125" fmla="*/ 2147483647 h 34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876" h="3421">
                <a:moveTo>
                  <a:pt x="35" y="513"/>
                </a:moveTo>
                <a:lnTo>
                  <a:pt x="289" y="379"/>
                </a:lnTo>
                <a:lnTo>
                  <a:pt x="350" y="347"/>
                </a:lnTo>
                <a:lnTo>
                  <a:pt x="410" y="318"/>
                </a:lnTo>
                <a:lnTo>
                  <a:pt x="468" y="291"/>
                </a:lnTo>
                <a:lnTo>
                  <a:pt x="525" y="267"/>
                </a:lnTo>
                <a:lnTo>
                  <a:pt x="579" y="244"/>
                </a:lnTo>
                <a:lnTo>
                  <a:pt x="630" y="224"/>
                </a:lnTo>
                <a:lnTo>
                  <a:pt x="681" y="206"/>
                </a:lnTo>
                <a:lnTo>
                  <a:pt x="731" y="191"/>
                </a:lnTo>
                <a:lnTo>
                  <a:pt x="779" y="176"/>
                </a:lnTo>
                <a:lnTo>
                  <a:pt x="825" y="162"/>
                </a:lnTo>
                <a:lnTo>
                  <a:pt x="915" y="138"/>
                </a:lnTo>
                <a:lnTo>
                  <a:pt x="1001" y="118"/>
                </a:lnTo>
                <a:lnTo>
                  <a:pt x="1087" y="103"/>
                </a:lnTo>
                <a:lnTo>
                  <a:pt x="1171" y="89"/>
                </a:lnTo>
                <a:lnTo>
                  <a:pt x="1257" y="80"/>
                </a:lnTo>
                <a:lnTo>
                  <a:pt x="1347" y="75"/>
                </a:lnTo>
                <a:lnTo>
                  <a:pt x="1442" y="75"/>
                </a:lnTo>
                <a:lnTo>
                  <a:pt x="1634" y="80"/>
                </a:lnTo>
                <a:lnTo>
                  <a:pt x="1827" y="91"/>
                </a:lnTo>
                <a:lnTo>
                  <a:pt x="1921" y="98"/>
                </a:lnTo>
                <a:lnTo>
                  <a:pt x="2014" y="109"/>
                </a:lnTo>
                <a:lnTo>
                  <a:pt x="2107" y="123"/>
                </a:lnTo>
                <a:lnTo>
                  <a:pt x="2200" y="141"/>
                </a:lnTo>
                <a:lnTo>
                  <a:pt x="2295" y="163"/>
                </a:lnTo>
                <a:lnTo>
                  <a:pt x="2390" y="192"/>
                </a:lnTo>
                <a:lnTo>
                  <a:pt x="2490" y="229"/>
                </a:lnTo>
                <a:lnTo>
                  <a:pt x="2593" y="269"/>
                </a:lnTo>
                <a:lnTo>
                  <a:pt x="2691" y="311"/>
                </a:lnTo>
                <a:lnTo>
                  <a:pt x="2788" y="351"/>
                </a:lnTo>
                <a:lnTo>
                  <a:pt x="2877" y="391"/>
                </a:lnTo>
                <a:lnTo>
                  <a:pt x="2964" y="433"/>
                </a:lnTo>
                <a:lnTo>
                  <a:pt x="3047" y="475"/>
                </a:lnTo>
                <a:lnTo>
                  <a:pt x="3090" y="499"/>
                </a:lnTo>
                <a:lnTo>
                  <a:pt x="3132" y="526"/>
                </a:lnTo>
                <a:lnTo>
                  <a:pt x="3179" y="553"/>
                </a:lnTo>
                <a:lnTo>
                  <a:pt x="3224" y="584"/>
                </a:lnTo>
                <a:lnTo>
                  <a:pt x="3272" y="616"/>
                </a:lnTo>
                <a:lnTo>
                  <a:pt x="3322" y="650"/>
                </a:lnTo>
                <a:lnTo>
                  <a:pt x="3423" y="722"/>
                </a:lnTo>
                <a:lnTo>
                  <a:pt x="3530" y="800"/>
                </a:lnTo>
                <a:lnTo>
                  <a:pt x="3639" y="882"/>
                </a:lnTo>
                <a:lnTo>
                  <a:pt x="3753" y="966"/>
                </a:lnTo>
                <a:lnTo>
                  <a:pt x="3866" y="1054"/>
                </a:lnTo>
                <a:lnTo>
                  <a:pt x="3983" y="1149"/>
                </a:lnTo>
                <a:lnTo>
                  <a:pt x="4041" y="1200"/>
                </a:lnTo>
                <a:lnTo>
                  <a:pt x="4100" y="1251"/>
                </a:lnTo>
                <a:lnTo>
                  <a:pt x="4160" y="1305"/>
                </a:lnTo>
                <a:lnTo>
                  <a:pt x="4222" y="1362"/>
                </a:lnTo>
                <a:lnTo>
                  <a:pt x="4282" y="1420"/>
                </a:lnTo>
                <a:lnTo>
                  <a:pt x="4345" y="1480"/>
                </a:lnTo>
                <a:lnTo>
                  <a:pt x="4409" y="1544"/>
                </a:lnTo>
                <a:lnTo>
                  <a:pt x="4473" y="1611"/>
                </a:lnTo>
                <a:lnTo>
                  <a:pt x="4540" y="1681"/>
                </a:lnTo>
                <a:lnTo>
                  <a:pt x="4609" y="1752"/>
                </a:lnTo>
                <a:lnTo>
                  <a:pt x="4678" y="1829"/>
                </a:lnTo>
                <a:lnTo>
                  <a:pt x="4749" y="1907"/>
                </a:lnTo>
                <a:lnTo>
                  <a:pt x="4887" y="2068"/>
                </a:lnTo>
                <a:lnTo>
                  <a:pt x="4956" y="2153"/>
                </a:lnTo>
                <a:lnTo>
                  <a:pt x="5024" y="2239"/>
                </a:lnTo>
                <a:lnTo>
                  <a:pt x="5159" y="2416"/>
                </a:lnTo>
                <a:lnTo>
                  <a:pt x="5223" y="2504"/>
                </a:lnTo>
                <a:lnTo>
                  <a:pt x="5285" y="2593"/>
                </a:lnTo>
                <a:lnTo>
                  <a:pt x="5344" y="2680"/>
                </a:lnTo>
                <a:lnTo>
                  <a:pt x="5402" y="2764"/>
                </a:lnTo>
                <a:lnTo>
                  <a:pt x="5456" y="2846"/>
                </a:lnTo>
                <a:lnTo>
                  <a:pt x="5506" y="2921"/>
                </a:lnTo>
                <a:lnTo>
                  <a:pt x="5597" y="3064"/>
                </a:lnTo>
                <a:lnTo>
                  <a:pt x="5636" y="3129"/>
                </a:lnTo>
                <a:lnTo>
                  <a:pt x="5673" y="3191"/>
                </a:lnTo>
                <a:lnTo>
                  <a:pt x="5710" y="3250"/>
                </a:lnTo>
                <a:lnTo>
                  <a:pt x="5744" y="3308"/>
                </a:lnTo>
                <a:lnTo>
                  <a:pt x="5811" y="3421"/>
                </a:lnTo>
                <a:lnTo>
                  <a:pt x="5876" y="3383"/>
                </a:lnTo>
                <a:lnTo>
                  <a:pt x="5809" y="3270"/>
                </a:lnTo>
                <a:lnTo>
                  <a:pt x="5775" y="3212"/>
                </a:lnTo>
                <a:lnTo>
                  <a:pt x="5739" y="3152"/>
                </a:lnTo>
                <a:lnTo>
                  <a:pt x="5739" y="3150"/>
                </a:lnTo>
                <a:lnTo>
                  <a:pt x="5701" y="3089"/>
                </a:lnTo>
                <a:lnTo>
                  <a:pt x="5661" y="3023"/>
                </a:lnTo>
                <a:lnTo>
                  <a:pt x="5660" y="3023"/>
                </a:lnTo>
                <a:lnTo>
                  <a:pt x="5569" y="2881"/>
                </a:lnTo>
                <a:lnTo>
                  <a:pt x="5519" y="2805"/>
                </a:lnTo>
                <a:lnTo>
                  <a:pt x="5519" y="2803"/>
                </a:lnTo>
                <a:lnTo>
                  <a:pt x="5465" y="2722"/>
                </a:lnTo>
                <a:lnTo>
                  <a:pt x="5407" y="2637"/>
                </a:lnTo>
                <a:lnTo>
                  <a:pt x="5348" y="2550"/>
                </a:lnTo>
                <a:lnTo>
                  <a:pt x="5285" y="2461"/>
                </a:lnTo>
                <a:lnTo>
                  <a:pt x="5283" y="2461"/>
                </a:lnTo>
                <a:lnTo>
                  <a:pt x="5219" y="2372"/>
                </a:lnTo>
                <a:lnTo>
                  <a:pt x="5219" y="2371"/>
                </a:lnTo>
                <a:lnTo>
                  <a:pt x="5085" y="2193"/>
                </a:lnTo>
                <a:lnTo>
                  <a:pt x="5083" y="2192"/>
                </a:lnTo>
                <a:lnTo>
                  <a:pt x="5014" y="2105"/>
                </a:lnTo>
                <a:lnTo>
                  <a:pt x="4945" y="2020"/>
                </a:lnTo>
                <a:lnTo>
                  <a:pt x="4945" y="2018"/>
                </a:lnTo>
                <a:lnTo>
                  <a:pt x="4805" y="1856"/>
                </a:lnTo>
                <a:lnTo>
                  <a:pt x="4804" y="1856"/>
                </a:lnTo>
                <a:lnTo>
                  <a:pt x="4734" y="1778"/>
                </a:lnTo>
                <a:lnTo>
                  <a:pt x="4665" y="1702"/>
                </a:lnTo>
                <a:lnTo>
                  <a:pt x="4665" y="1700"/>
                </a:lnTo>
                <a:lnTo>
                  <a:pt x="4595" y="1629"/>
                </a:lnTo>
                <a:lnTo>
                  <a:pt x="4529" y="1558"/>
                </a:lnTo>
                <a:lnTo>
                  <a:pt x="4527" y="1558"/>
                </a:lnTo>
                <a:lnTo>
                  <a:pt x="4462" y="1492"/>
                </a:lnTo>
                <a:lnTo>
                  <a:pt x="4398" y="1427"/>
                </a:lnTo>
                <a:lnTo>
                  <a:pt x="4335" y="1366"/>
                </a:lnTo>
                <a:lnTo>
                  <a:pt x="4335" y="1365"/>
                </a:lnTo>
                <a:lnTo>
                  <a:pt x="4273" y="1307"/>
                </a:lnTo>
                <a:lnTo>
                  <a:pt x="4272" y="1307"/>
                </a:lnTo>
                <a:lnTo>
                  <a:pt x="4210" y="1250"/>
                </a:lnTo>
                <a:lnTo>
                  <a:pt x="4150" y="1196"/>
                </a:lnTo>
                <a:lnTo>
                  <a:pt x="4091" y="1143"/>
                </a:lnTo>
                <a:lnTo>
                  <a:pt x="4090" y="1142"/>
                </a:lnTo>
                <a:lnTo>
                  <a:pt x="4031" y="1092"/>
                </a:lnTo>
                <a:lnTo>
                  <a:pt x="3914" y="996"/>
                </a:lnTo>
                <a:lnTo>
                  <a:pt x="3912" y="995"/>
                </a:lnTo>
                <a:lnTo>
                  <a:pt x="3798" y="905"/>
                </a:lnTo>
                <a:lnTo>
                  <a:pt x="3685" y="821"/>
                </a:lnTo>
                <a:lnTo>
                  <a:pt x="3575" y="739"/>
                </a:lnTo>
                <a:lnTo>
                  <a:pt x="3468" y="662"/>
                </a:lnTo>
                <a:lnTo>
                  <a:pt x="3467" y="662"/>
                </a:lnTo>
                <a:lnTo>
                  <a:pt x="3365" y="589"/>
                </a:lnTo>
                <a:lnTo>
                  <a:pt x="3365" y="587"/>
                </a:lnTo>
                <a:lnTo>
                  <a:pt x="3315" y="553"/>
                </a:lnTo>
                <a:lnTo>
                  <a:pt x="3267" y="521"/>
                </a:lnTo>
                <a:lnTo>
                  <a:pt x="3266" y="521"/>
                </a:lnTo>
                <a:lnTo>
                  <a:pt x="3219" y="490"/>
                </a:lnTo>
                <a:lnTo>
                  <a:pt x="3173" y="462"/>
                </a:lnTo>
                <a:lnTo>
                  <a:pt x="3171" y="460"/>
                </a:lnTo>
                <a:lnTo>
                  <a:pt x="3127" y="434"/>
                </a:lnTo>
                <a:lnTo>
                  <a:pt x="3126" y="434"/>
                </a:lnTo>
                <a:lnTo>
                  <a:pt x="3082" y="410"/>
                </a:lnTo>
                <a:lnTo>
                  <a:pt x="3082" y="409"/>
                </a:lnTo>
                <a:lnTo>
                  <a:pt x="2998" y="365"/>
                </a:lnTo>
                <a:lnTo>
                  <a:pt x="2996" y="365"/>
                </a:lnTo>
                <a:lnTo>
                  <a:pt x="2910" y="323"/>
                </a:lnTo>
                <a:lnTo>
                  <a:pt x="2908" y="323"/>
                </a:lnTo>
                <a:lnTo>
                  <a:pt x="2818" y="283"/>
                </a:lnTo>
                <a:lnTo>
                  <a:pt x="2818" y="282"/>
                </a:lnTo>
                <a:lnTo>
                  <a:pt x="2721" y="240"/>
                </a:lnTo>
                <a:lnTo>
                  <a:pt x="2622" y="199"/>
                </a:lnTo>
                <a:lnTo>
                  <a:pt x="2620" y="199"/>
                </a:lnTo>
                <a:lnTo>
                  <a:pt x="2517" y="158"/>
                </a:lnTo>
                <a:lnTo>
                  <a:pt x="2516" y="158"/>
                </a:lnTo>
                <a:lnTo>
                  <a:pt x="2415" y="122"/>
                </a:lnTo>
                <a:lnTo>
                  <a:pt x="2414" y="121"/>
                </a:lnTo>
                <a:lnTo>
                  <a:pt x="2316" y="91"/>
                </a:lnTo>
                <a:lnTo>
                  <a:pt x="2313" y="91"/>
                </a:lnTo>
                <a:lnTo>
                  <a:pt x="2217" y="68"/>
                </a:lnTo>
                <a:lnTo>
                  <a:pt x="2215" y="68"/>
                </a:lnTo>
                <a:lnTo>
                  <a:pt x="2121" y="49"/>
                </a:lnTo>
                <a:lnTo>
                  <a:pt x="2118" y="48"/>
                </a:lnTo>
                <a:lnTo>
                  <a:pt x="2024" y="34"/>
                </a:lnTo>
                <a:lnTo>
                  <a:pt x="1930" y="23"/>
                </a:lnTo>
                <a:lnTo>
                  <a:pt x="1927" y="23"/>
                </a:lnTo>
                <a:lnTo>
                  <a:pt x="1832" y="15"/>
                </a:lnTo>
                <a:lnTo>
                  <a:pt x="1638" y="5"/>
                </a:lnTo>
                <a:lnTo>
                  <a:pt x="1637" y="5"/>
                </a:lnTo>
                <a:lnTo>
                  <a:pt x="1443" y="0"/>
                </a:lnTo>
                <a:lnTo>
                  <a:pt x="1344" y="0"/>
                </a:lnTo>
                <a:lnTo>
                  <a:pt x="1252" y="5"/>
                </a:lnTo>
                <a:lnTo>
                  <a:pt x="1250" y="5"/>
                </a:lnTo>
                <a:lnTo>
                  <a:pt x="1162" y="14"/>
                </a:lnTo>
                <a:lnTo>
                  <a:pt x="1160" y="14"/>
                </a:lnTo>
                <a:lnTo>
                  <a:pt x="1074" y="28"/>
                </a:lnTo>
                <a:lnTo>
                  <a:pt x="1073" y="29"/>
                </a:lnTo>
                <a:lnTo>
                  <a:pt x="986" y="45"/>
                </a:lnTo>
                <a:lnTo>
                  <a:pt x="985" y="45"/>
                </a:lnTo>
                <a:lnTo>
                  <a:pt x="897" y="65"/>
                </a:lnTo>
                <a:lnTo>
                  <a:pt x="896" y="65"/>
                </a:lnTo>
                <a:lnTo>
                  <a:pt x="805" y="89"/>
                </a:lnTo>
                <a:lnTo>
                  <a:pt x="757" y="103"/>
                </a:lnTo>
                <a:lnTo>
                  <a:pt x="756" y="103"/>
                </a:lnTo>
                <a:lnTo>
                  <a:pt x="708" y="118"/>
                </a:lnTo>
                <a:lnTo>
                  <a:pt x="658" y="135"/>
                </a:lnTo>
                <a:lnTo>
                  <a:pt x="657" y="136"/>
                </a:lnTo>
                <a:lnTo>
                  <a:pt x="605" y="153"/>
                </a:lnTo>
                <a:lnTo>
                  <a:pt x="604" y="153"/>
                </a:lnTo>
                <a:lnTo>
                  <a:pt x="551" y="174"/>
                </a:lnTo>
                <a:lnTo>
                  <a:pt x="496" y="196"/>
                </a:lnTo>
                <a:lnTo>
                  <a:pt x="494" y="197"/>
                </a:lnTo>
                <a:lnTo>
                  <a:pt x="438" y="223"/>
                </a:lnTo>
                <a:lnTo>
                  <a:pt x="437" y="223"/>
                </a:lnTo>
                <a:lnTo>
                  <a:pt x="377" y="250"/>
                </a:lnTo>
                <a:lnTo>
                  <a:pt x="317" y="279"/>
                </a:lnTo>
                <a:lnTo>
                  <a:pt x="316" y="279"/>
                </a:lnTo>
                <a:lnTo>
                  <a:pt x="254" y="311"/>
                </a:lnTo>
                <a:lnTo>
                  <a:pt x="0" y="445"/>
                </a:lnTo>
                <a:lnTo>
                  <a:pt x="35" y="513"/>
                </a:lnTo>
                <a:close/>
              </a:path>
            </a:pathLst>
          </a:custGeom>
          <a:solidFill>
            <a:srgbClr val="FF0000"/>
          </a:solidFill>
          <a:ln>
            <a:solidFill>
              <a:srgbClr val="FF0000"/>
            </a:solidFill>
          </a:ln>
        </p:spPr>
        <p:txBody>
          <a:bodyPr/>
          <a:lstStyle/>
          <a:p>
            <a:endParaRPr lang="en-US"/>
          </a:p>
        </p:txBody>
      </p:sp>
      <p:sp>
        <p:nvSpPr>
          <p:cNvPr id="9" name="AutoShape 2"/>
          <p:cNvSpPr>
            <a:spLocks noChangeAspect="1" noChangeArrowheads="1" noTextEdit="1"/>
          </p:cNvSpPr>
          <p:nvPr/>
        </p:nvSpPr>
        <p:spPr bwMode="auto">
          <a:xfrm>
            <a:off x="538156" y="1107271"/>
            <a:ext cx="6934200"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 name="Freeform 3"/>
          <p:cNvSpPr>
            <a:spLocks/>
          </p:cNvSpPr>
          <p:nvPr/>
        </p:nvSpPr>
        <p:spPr bwMode="auto">
          <a:xfrm>
            <a:off x="795331" y="2705773"/>
            <a:ext cx="3276600" cy="3335337"/>
          </a:xfrm>
          <a:custGeom>
            <a:avLst/>
            <a:gdLst>
              <a:gd name="T0" fmla="*/ 2147483647 w 4957"/>
              <a:gd name="T1" fmla="*/ 2147483647 h 5547"/>
              <a:gd name="T2" fmla="*/ 0 w 4957"/>
              <a:gd name="T3" fmla="*/ 2147483647 h 5547"/>
              <a:gd name="T4" fmla="*/ 2147483647 w 4957"/>
              <a:gd name="T5" fmla="*/ 2147483647 h 5547"/>
              <a:gd name="T6" fmla="*/ 2147483647 w 4957"/>
              <a:gd name="T7" fmla="*/ 2147483647 h 5547"/>
              <a:gd name="T8" fmla="*/ 2147483647 w 4957"/>
              <a:gd name="T9" fmla="*/ 2147483647 h 5547"/>
              <a:gd name="T10" fmla="*/ 2147483647 w 4957"/>
              <a:gd name="T11" fmla="*/ 2147483647 h 5547"/>
              <a:gd name="T12" fmla="*/ 2147483647 w 4957"/>
              <a:gd name="T13" fmla="*/ 2147483647 h 5547"/>
              <a:gd name="T14" fmla="*/ 2147483647 w 4957"/>
              <a:gd name="T15" fmla="*/ 2147483647 h 5547"/>
              <a:gd name="T16" fmla="*/ 2147483647 w 4957"/>
              <a:gd name="T17" fmla="*/ 2147483647 h 5547"/>
              <a:gd name="T18" fmla="*/ 2147483647 w 4957"/>
              <a:gd name="T19" fmla="*/ 2147483647 h 5547"/>
              <a:gd name="T20" fmla="*/ 2147483647 w 4957"/>
              <a:gd name="T21" fmla="*/ 2147483647 h 5547"/>
              <a:gd name="T22" fmla="*/ 2147483647 w 4957"/>
              <a:gd name="T23" fmla="*/ 2147483647 h 5547"/>
              <a:gd name="T24" fmla="*/ 2147483647 w 4957"/>
              <a:gd name="T25" fmla="*/ 2147483647 h 5547"/>
              <a:gd name="T26" fmla="*/ 2147483647 w 4957"/>
              <a:gd name="T27" fmla="*/ 2147483647 h 5547"/>
              <a:gd name="T28" fmla="*/ 2147483647 w 4957"/>
              <a:gd name="T29" fmla="*/ 2147483647 h 5547"/>
              <a:gd name="T30" fmla="*/ 2147483647 w 4957"/>
              <a:gd name="T31" fmla="*/ 2147483647 h 5547"/>
              <a:gd name="T32" fmla="*/ 2147483647 w 4957"/>
              <a:gd name="T33" fmla="*/ 2147483647 h 5547"/>
              <a:gd name="T34" fmla="*/ 2147483647 w 4957"/>
              <a:gd name="T35" fmla="*/ 2147483647 h 5547"/>
              <a:gd name="T36" fmla="*/ 2147483647 w 4957"/>
              <a:gd name="T37" fmla="*/ 2147483647 h 5547"/>
              <a:gd name="T38" fmla="*/ 2147483647 w 4957"/>
              <a:gd name="T39" fmla="*/ 2147483647 h 5547"/>
              <a:gd name="T40" fmla="*/ 2147483647 w 4957"/>
              <a:gd name="T41" fmla="*/ 2147483647 h 5547"/>
              <a:gd name="T42" fmla="*/ 2147483647 w 4957"/>
              <a:gd name="T43" fmla="*/ 2147483647 h 5547"/>
              <a:gd name="T44" fmla="*/ 2147483647 w 4957"/>
              <a:gd name="T45" fmla="*/ 2147483647 h 5547"/>
              <a:gd name="T46" fmla="*/ 2147483647 w 4957"/>
              <a:gd name="T47" fmla="*/ 2147483647 h 5547"/>
              <a:gd name="T48" fmla="*/ 2147483647 w 4957"/>
              <a:gd name="T49" fmla="*/ 2147483647 h 5547"/>
              <a:gd name="T50" fmla="*/ 2147483647 w 4957"/>
              <a:gd name="T51" fmla="*/ 2147483647 h 5547"/>
              <a:gd name="T52" fmla="*/ 2147483647 w 4957"/>
              <a:gd name="T53" fmla="*/ 2147483647 h 5547"/>
              <a:gd name="T54" fmla="*/ 2147483647 w 4957"/>
              <a:gd name="T55" fmla="*/ 2147483647 h 5547"/>
              <a:gd name="T56" fmla="*/ 2147483647 w 4957"/>
              <a:gd name="T57" fmla="*/ 0 h 5547"/>
              <a:gd name="T58" fmla="*/ 2147483647 w 4957"/>
              <a:gd name="T59" fmla="*/ 2147483647 h 5547"/>
              <a:gd name="T60" fmla="*/ 2147483647 w 4957"/>
              <a:gd name="T61" fmla="*/ 2147483647 h 5547"/>
              <a:gd name="T62" fmla="*/ 2147483647 w 4957"/>
              <a:gd name="T63" fmla="*/ 2147483647 h 5547"/>
              <a:gd name="T64" fmla="*/ 2147483647 w 4957"/>
              <a:gd name="T65" fmla="*/ 2147483647 h 5547"/>
              <a:gd name="T66" fmla="*/ 2147483647 w 4957"/>
              <a:gd name="T67" fmla="*/ 2147483647 h 5547"/>
              <a:gd name="T68" fmla="*/ 2147483647 w 4957"/>
              <a:gd name="T69" fmla="*/ 2147483647 h 5547"/>
              <a:gd name="T70" fmla="*/ 2147483647 w 4957"/>
              <a:gd name="T71" fmla="*/ 2147483647 h 5547"/>
              <a:gd name="T72" fmla="*/ 2147483647 w 4957"/>
              <a:gd name="T73" fmla="*/ 2147483647 h 5547"/>
              <a:gd name="T74" fmla="*/ 2147483647 w 4957"/>
              <a:gd name="T75" fmla="*/ 2147483647 h 5547"/>
              <a:gd name="T76" fmla="*/ 2147483647 w 4957"/>
              <a:gd name="T77" fmla="*/ 2147483647 h 5547"/>
              <a:gd name="T78" fmla="*/ 2147483647 w 4957"/>
              <a:gd name="T79" fmla="*/ 2147483647 h 5547"/>
              <a:gd name="T80" fmla="*/ 2147483647 w 4957"/>
              <a:gd name="T81" fmla="*/ 2147483647 h 5547"/>
              <a:gd name="T82" fmla="*/ 2147483647 w 4957"/>
              <a:gd name="T83" fmla="*/ 2147483647 h 5547"/>
              <a:gd name="T84" fmla="*/ 2147483647 w 4957"/>
              <a:gd name="T85" fmla="*/ 2147483647 h 5547"/>
              <a:gd name="T86" fmla="*/ 2147483647 w 4957"/>
              <a:gd name="T87" fmla="*/ 2147483647 h 5547"/>
              <a:gd name="T88" fmla="*/ 2147483647 w 4957"/>
              <a:gd name="T89" fmla="*/ 2147483647 h 5547"/>
              <a:gd name="T90" fmla="*/ 2147483647 w 4957"/>
              <a:gd name="T91" fmla="*/ 2147483647 h 5547"/>
              <a:gd name="T92" fmla="*/ 2147483647 w 4957"/>
              <a:gd name="T93" fmla="*/ 2147483647 h 5547"/>
              <a:gd name="T94" fmla="*/ 2147483647 w 4957"/>
              <a:gd name="T95" fmla="*/ 2147483647 h 5547"/>
              <a:gd name="T96" fmla="*/ 2147483647 w 4957"/>
              <a:gd name="T97" fmla="*/ 2147483647 h 5547"/>
              <a:gd name="T98" fmla="*/ 2147483647 w 4957"/>
              <a:gd name="T99" fmla="*/ 2147483647 h 5547"/>
              <a:gd name="T100" fmla="*/ 2147483647 w 4957"/>
              <a:gd name="T101" fmla="*/ 2147483647 h 5547"/>
              <a:gd name="T102" fmla="*/ 2147483647 w 4957"/>
              <a:gd name="T103" fmla="*/ 2147483647 h 55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957" h="5547">
                <a:moveTo>
                  <a:pt x="19" y="5498"/>
                </a:moveTo>
                <a:lnTo>
                  <a:pt x="13" y="5500"/>
                </a:lnTo>
                <a:lnTo>
                  <a:pt x="8" y="5504"/>
                </a:lnTo>
                <a:lnTo>
                  <a:pt x="4" y="5509"/>
                </a:lnTo>
                <a:lnTo>
                  <a:pt x="2" y="5515"/>
                </a:lnTo>
                <a:lnTo>
                  <a:pt x="0" y="5522"/>
                </a:lnTo>
                <a:lnTo>
                  <a:pt x="2" y="5528"/>
                </a:lnTo>
                <a:lnTo>
                  <a:pt x="4" y="5534"/>
                </a:lnTo>
                <a:lnTo>
                  <a:pt x="8" y="5539"/>
                </a:lnTo>
                <a:lnTo>
                  <a:pt x="13" y="5543"/>
                </a:lnTo>
                <a:lnTo>
                  <a:pt x="19" y="5545"/>
                </a:lnTo>
                <a:lnTo>
                  <a:pt x="25" y="5547"/>
                </a:lnTo>
                <a:lnTo>
                  <a:pt x="32" y="5545"/>
                </a:lnTo>
                <a:lnTo>
                  <a:pt x="111" y="5524"/>
                </a:lnTo>
                <a:lnTo>
                  <a:pt x="195" y="5501"/>
                </a:lnTo>
                <a:lnTo>
                  <a:pt x="238" y="5488"/>
                </a:lnTo>
                <a:lnTo>
                  <a:pt x="285" y="5472"/>
                </a:lnTo>
                <a:lnTo>
                  <a:pt x="332" y="5455"/>
                </a:lnTo>
                <a:lnTo>
                  <a:pt x="383" y="5436"/>
                </a:lnTo>
                <a:lnTo>
                  <a:pt x="436" y="5412"/>
                </a:lnTo>
                <a:lnTo>
                  <a:pt x="491" y="5388"/>
                </a:lnTo>
                <a:lnTo>
                  <a:pt x="550" y="5361"/>
                </a:lnTo>
                <a:lnTo>
                  <a:pt x="610" y="5330"/>
                </a:lnTo>
                <a:lnTo>
                  <a:pt x="675" y="5296"/>
                </a:lnTo>
                <a:lnTo>
                  <a:pt x="740" y="5259"/>
                </a:lnTo>
                <a:lnTo>
                  <a:pt x="807" y="5218"/>
                </a:lnTo>
                <a:lnTo>
                  <a:pt x="877" y="5176"/>
                </a:lnTo>
                <a:lnTo>
                  <a:pt x="949" y="5129"/>
                </a:lnTo>
                <a:lnTo>
                  <a:pt x="1021" y="5079"/>
                </a:lnTo>
                <a:lnTo>
                  <a:pt x="1096" y="5026"/>
                </a:lnTo>
                <a:lnTo>
                  <a:pt x="1170" y="4970"/>
                </a:lnTo>
                <a:lnTo>
                  <a:pt x="1246" y="4914"/>
                </a:lnTo>
                <a:lnTo>
                  <a:pt x="1322" y="4855"/>
                </a:lnTo>
                <a:lnTo>
                  <a:pt x="1471" y="4731"/>
                </a:lnTo>
                <a:lnTo>
                  <a:pt x="1617" y="4606"/>
                </a:lnTo>
                <a:lnTo>
                  <a:pt x="1763" y="4475"/>
                </a:lnTo>
                <a:lnTo>
                  <a:pt x="1905" y="4337"/>
                </a:lnTo>
                <a:lnTo>
                  <a:pt x="2047" y="4195"/>
                </a:lnTo>
                <a:lnTo>
                  <a:pt x="2191" y="4048"/>
                </a:lnTo>
                <a:lnTo>
                  <a:pt x="2333" y="3896"/>
                </a:lnTo>
                <a:lnTo>
                  <a:pt x="2467" y="3744"/>
                </a:lnTo>
                <a:lnTo>
                  <a:pt x="2593" y="3595"/>
                </a:lnTo>
                <a:lnTo>
                  <a:pt x="2651" y="3521"/>
                </a:lnTo>
                <a:lnTo>
                  <a:pt x="2706" y="3450"/>
                </a:lnTo>
                <a:lnTo>
                  <a:pt x="2759" y="3381"/>
                </a:lnTo>
                <a:lnTo>
                  <a:pt x="2809" y="3313"/>
                </a:lnTo>
                <a:lnTo>
                  <a:pt x="2859" y="3248"/>
                </a:lnTo>
                <a:lnTo>
                  <a:pt x="2905" y="3184"/>
                </a:lnTo>
                <a:lnTo>
                  <a:pt x="2950" y="3121"/>
                </a:lnTo>
                <a:lnTo>
                  <a:pt x="2996" y="3059"/>
                </a:lnTo>
                <a:lnTo>
                  <a:pt x="3172" y="2822"/>
                </a:lnTo>
                <a:lnTo>
                  <a:pt x="3217" y="2762"/>
                </a:lnTo>
                <a:lnTo>
                  <a:pt x="3262" y="2699"/>
                </a:lnTo>
                <a:lnTo>
                  <a:pt x="3310" y="2632"/>
                </a:lnTo>
                <a:lnTo>
                  <a:pt x="3359" y="2563"/>
                </a:lnTo>
                <a:lnTo>
                  <a:pt x="3412" y="2488"/>
                </a:lnTo>
                <a:lnTo>
                  <a:pt x="3572" y="2250"/>
                </a:lnTo>
                <a:lnTo>
                  <a:pt x="3679" y="2089"/>
                </a:lnTo>
                <a:lnTo>
                  <a:pt x="3730" y="2010"/>
                </a:lnTo>
                <a:lnTo>
                  <a:pt x="3781" y="1934"/>
                </a:lnTo>
                <a:lnTo>
                  <a:pt x="3830" y="1862"/>
                </a:lnTo>
                <a:lnTo>
                  <a:pt x="3876" y="1792"/>
                </a:lnTo>
                <a:lnTo>
                  <a:pt x="3967" y="1656"/>
                </a:lnTo>
                <a:lnTo>
                  <a:pt x="4013" y="1587"/>
                </a:lnTo>
                <a:lnTo>
                  <a:pt x="4109" y="1442"/>
                </a:lnTo>
                <a:lnTo>
                  <a:pt x="4159" y="1363"/>
                </a:lnTo>
                <a:lnTo>
                  <a:pt x="4213" y="1278"/>
                </a:lnTo>
                <a:lnTo>
                  <a:pt x="4327" y="1099"/>
                </a:lnTo>
                <a:lnTo>
                  <a:pt x="4385" y="1004"/>
                </a:lnTo>
                <a:lnTo>
                  <a:pt x="4499" y="815"/>
                </a:lnTo>
                <a:lnTo>
                  <a:pt x="4554" y="724"/>
                </a:lnTo>
                <a:lnTo>
                  <a:pt x="4607" y="634"/>
                </a:lnTo>
                <a:lnTo>
                  <a:pt x="4658" y="550"/>
                </a:lnTo>
                <a:lnTo>
                  <a:pt x="4705" y="469"/>
                </a:lnTo>
                <a:lnTo>
                  <a:pt x="4749" y="393"/>
                </a:lnTo>
                <a:lnTo>
                  <a:pt x="4793" y="318"/>
                </a:lnTo>
                <a:lnTo>
                  <a:pt x="4835" y="245"/>
                </a:lnTo>
                <a:lnTo>
                  <a:pt x="4874" y="176"/>
                </a:lnTo>
                <a:lnTo>
                  <a:pt x="4953" y="38"/>
                </a:lnTo>
                <a:lnTo>
                  <a:pt x="4956" y="31"/>
                </a:lnTo>
                <a:lnTo>
                  <a:pt x="4957" y="25"/>
                </a:lnTo>
                <a:lnTo>
                  <a:pt x="4956" y="19"/>
                </a:lnTo>
                <a:lnTo>
                  <a:pt x="4953" y="13"/>
                </a:lnTo>
                <a:lnTo>
                  <a:pt x="4949" y="8"/>
                </a:lnTo>
                <a:lnTo>
                  <a:pt x="4944" y="4"/>
                </a:lnTo>
                <a:lnTo>
                  <a:pt x="4938" y="1"/>
                </a:lnTo>
                <a:lnTo>
                  <a:pt x="4932" y="0"/>
                </a:lnTo>
                <a:lnTo>
                  <a:pt x="4926" y="1"/>
                </a:lnTo>
                <a:lnTo>
                  <a:pt x="4919" y="4"/>
                </a:lnTo>
                <a:lnTo>
                  <a:pt x="4914" y="8"/>
                </a:lnTo>
                <a:lnTo>
                  <a:pt x="4910" y="13"/>
                </a:lnTo>
                <a:lnTo>
                  <a:pt x="4831" y="151"/>
                </a:lnTo>
                <a:lnTo>
                  <a:pt x="4792" y="220"/>
                </a:lnTo>
                <a:lnTo>
                  <a:pt x="4751" y="293"/>
                </a:lnTo>
                <a:lnTo>
                  <a:pt x="4707" y="367"/>
                </a:lnTo>
                <a:lnTo>
                  <a:pt x="4663" y="444"/>
                </a:lnTo>
                <a:lnTo>
                  <a:pt x="4615" y="525"/>
                </a:lnTo>
                <a:lnTo>
                  <a:pt x="4564" y="609"/>
                </a:lnTo>
                <a:lnTo>
                  <a:pt x="4512" y="698"/>
                </a:lnTo>
                <a:lnTo>
                  <a:pt x="4456" y="790"/>
                </a:lnTo>
                <a:lnTo>
                  <a:pt x="4342" y="979"/>
                </a:lnTo>
                <a:lnTo>
                  <a:pt x="4284" y="1071"/>
                </a:lnTo>
                <a:lnTo>
                  <a:pt x="4171" y="1251"/>
                </a:lnTo>
                <a:lnTo>
                  <a:pt x="4117" y="1335"/>
                </a:lnTo>
                <a:lnTo>
                  <a:pt x="4066" y="1414"/>
                </a:lnTo>
                <a:lnTo>
                  <a:pt x="3971" y="1559"/>
                </a:lnTo>
                <a:lnTo>
                  <a:pt x="3924" y="1628"/>
                </a:lnTo>
                <a:lnTo>
                  <a:pt x="3834" y="1764"/>
                </a:lnTo>
                <a:lnTo>
                  <a:pt x="3787" y="1835"/>
                </a:lnTo>
                <a:lnTo>
                  <a:pt x="3738" y="1906"/>
                </a:lnTo>
                <a:lnTo>
                  <a:pt x="3688" y="1982"/>
                </a:lnTo>
                <a:lnTo>
                  <a:pt x="3636" y="2061"/>
                </a:lnTo>
                <a:lnTo>
                  <a:pt x="3529" y="2222"/>
                </a:lnTo>
                <a:lnTo>
                  <a:pt x="3369" y="2460"/>
                </a:lnTo>
                <a:lnTo>
                  <a:pt x="3319" y="2534"/>
                </a:lnTo>
                <a:lnTo>
                  <a:pt x="3270" y="2602"/>
                </a:lnTo>
                <a:lnTo>
                  <a:pt x="3222" y="2669"/>
                </a:lnTo>
                <a:lnTo>
                  <a:pt x="3177" y="2732"/>
                </a:lnTo>
                <a:lnTo>
                  <a:pt x="3132" y="2792"/>
                </a:lnTo>
                <a:lnTo>
                  <a:pt x="2955" y="3029"/>
                </a:lnTo>
                <a:lnTo>
                  <a:pt x="2910" y="3090"/>
                </a:lnTo>
                <a:lnTo>
                  <a:pt x="2865" y="3153"/>
                </a:lnTo>
                <a:lnTo>
                  <a:pt x="2818" y="3218"/>
                </a:lnTo>
                <a:lnTo>
                  <a:pt x="2769" y="3283"/>
                </a:lnTo>
                <a:lnTo>
                  <a:pt x="2719" y="3351"/>
                </a:lnTo>
                <a:lnTo>
                  <a:pt x="2666" y="3420"/>
                </a:lnTo>
                <a:lnTo>
                  <a:pt x="2611" y="3491"/>
                </a:lnTo>
                <a:lnTo>
                  <a:pt x="2553" y="3562"/>
                </a:lnTo>
                <a:lnTo>
                  <a:pt x="2492" y="3637"/>
                </a:lnTo>
                <a:lnTo>
                  <a:pt x="2430" y="3711"/>
                </a:lnTo>
                <a:lnTo>
                  <a:pt x="2295" y="3863"/>
                </a:lnTo>
                <a:lnTo>
                  <a:pt x="2155" y="4013"/>
                </a:lnTo>
                <a:lnTo>
                  <a:pt x="2012" y="4160"/>
                </a:lnTo>
                <a:lnTo>
                  <a:pt x="1870" y="4302"/>
                </a:lnTo>
                <a:lnTo>
                  <a:pt x="1728" y="4437"/>
                </a:lnTo>
                <a:lnTo>
                  <a:pt x="1584" y="4568"/>
                </a:lnTo>
                <a:lnTo>
                  <a:pt x="1438" y="4694"/>
                </a:lnTo>
                <a:lnTo>
                  <a:pt x="1290" y="4814"/>
                </a:lnTo>
                <a:lnTo>
                  <a:pt x="1216" y="4874"/>
                </a:lnTo>
                <a:lnTo>
                  <a:pt x="1140" y="4930"/>
                </a:lnTo>
                <a:lnTo>
                  <a:pt x="1066" y="4986"/>
                </a:lnTo>
                <a:lnTo>
                  <a:pt x="993" y="5038"/>
                </a:lnTo>
                <a:lnTo>
                  <a:pt x="921" y="5086"/>
                </a:lnTo>
                <a:lnTo>
                  <a:pt x="849" y="5133"/>
                </a:lnTo>
                <a:lnTo>
                  <a:pt x="782" y="5176"/>
                </a:lnTo>
                <a:lnTo>
                  <a:pt x="715" y="5216"/>
                </a:lnTo>
                <a:lnTo>
                  <a:pt x="649" y="5251"/>
                </a:lnTo>
                <a:lnTo>
                  <a:pt x="588" y="5285"/>
                </a:lnTo>
                <a:lnTo>
                  <a:pt x="527" y="5315"/>
                </a:lnTo>
                <a:lnTo>
                  <a:pt x="471" y="5343"/>
                </a:lnTo>
                <a:lnTo>
                  <a:pt x="415" y="5367"/>
                </a:lnTo>
                <a:lnTo>
                  <a:pt x="363" y="5388"/>
                </a:lnTo>
                <a:lnTo>
                  <a:pt x="315" y="5407"/>
                </a:lnTo>
                <a:lnTo>
                  <a:pt x="267" y="5425"/>
                </a:lnTo>
                <a:lnTo>
                  <a:pt x="223" y="5440"/>
                </a:lnTo>
                <a:lnTo>
                  <a:pt x="180" y="5454"/>
                </a:lnTo>
                <a:lnTo>
                  <a:pt x="98" y="5476"/>
                </a:lnTo>
                <a:lnTo>
                  <a:pt x="19" y="5498"/>
                </a:lnTo>
                <a:close/>
              </a:path>
            </a:pathLst>
          </a:custGeom>
          <a:solidFill>
            <a:srgbClr val="0070C0"/>
          </a:solidFill>
          <a:ln w="38100" cmpd="sng">
            <a:solidFill>
              <a:srgbClr val="0070C0"/>
            </a:solidFill>
            <a:round/>
            <a:headEnd/>
            <a:tailEnd/>
          </a:ln>
        </p:spPr>
        <p:txBody>
          <a:bodyPr/>
          <a:lstStyle/>
          <a:p>
            <a:endParaRPr lang="en-US"/>
          </a:p>
        </p:txBody>
      </p:sp>
      <p:sp>
        <p:nvSpPr>
          <p:cNvPr id="11" name="Line 9"/>
          <p:cNvSpPr>
            <a:spLocks noChangeShapeType="1"/>
          </p:cNvSpPr>
          <p:nvPr/>
        </p:nvSpPr>
        <p:spPr bwMode="auto">
          <a:xfrm flipV="1">
            <a:off x="2682869" y="4650460"/>
            <a:ext cx="11112" cy="1466850"/>
          </a:xfrm>
          <a:prstGeom prst="line">
            <a:avLst/>
          </a:prstGeom>
          <a:noFill/>
          <a:ln w="254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Freeform 12"/>
          <p:cNvSpPr>
            <a:spLocks/>
          </p:cNvSpPr>
          <p:nvPr/>
        </p:nvSpPr>
        <p:spPr bwMode="auto">
          <a:xfrm>
            <a:off x="792156" y="1526260"/>
            <a:ext cx="6291263" cy="4530725"/>
          </a:xfrm>
          <a:custGeom>
            <a:avLst/>
            <a:gdLst>
              <a:gd name="T0" fmla="*/ 0 w 7924"/>
              <a:gd name="T1" fmla="*/ 0 h 5708"/>
              <a:gd name="T2" fmla="*/ 0 w 7924"/>
              <a:gd name="T3" fmla="*/ 2147483647 h 5708"/>
              <a:gd name="T4" fmla="*/ 2147483647 w 7924"/>
              <a:gd name="T5" fmla="*/ 2147483647 h 5708"/>
              <a:gd name="T6" fmla="*/ 2147483647 w 7924"/>
              <a:gd name="T7" fmla="*/ 2147483647 h 5708"/>
              <a:gd name="T8" fmla="*/ 2147483647 w 7924"/>
              <a:gd name="T9" fmla="*/ 2147483647 h 5708"/>
              <a:gd name="T10" fmla="*/ 2147483647 w 7924"/>
              <a:gd name="T11" fmla="*/ 0 h 5708"/>
              <a:gd name="T12" fmla="*/ 0 w 7924"/>
              <a:gd name="T13" fmla="*/ 0 h 57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924" h="5708">
                <a:moveTo>
                  <a:pt x="0" y="0"/>
                </a:moveTo>
                <a:lnTo>
                  <a:pt x="0" y="5708"/>
                </a:lnTo>
                <a:lnTo>
                  <a:pt x="7924" y="5708"/>
                </a:lnTo>
                <a:lnTo>
                  <a:pt x="7924" y="5632"/>
                </a:lnTo>
                <a:lnTo>
                  <a:pt x="75" y="5632"/>
                </a:lnTo>
                <a:lnTo>
                  <a:pt x="75" y="0"/>
                </a:lnTo>
                <a:lnTo>
                  <a:pt x="0" y="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Freeform 13"/>
          <p:cNvSpPr>
            <a:spLocks/>
          </p:cNvSpPr>
          <p:nvPr/>
        </p:nvSpPr>
        <p:spPr bwMode="auto">
          <a:xfrm>
            <a:off x="703256" y="1526260"/>
            <a:ext cx="238125" cy="236538"/>
          </a:xfrm>
          <a:custGeom>
            <a:avLst/>
            <a:gdLst>
              <a:gd name="T0" fmla="*/ 2147483647 w 298"/>
              <a:gd name="T1" fmla="*/ 2147483647 h 297"/>
              <a:gd name="T2" fmla="*/ 2147483647 w 298"/>
              <a:gd name="T3" fmla="*/ 0 h 297"/>
              <a:gd name="T4" fmla="*/ 0 w 298"/>
              <a:gd name="T5" fmla="*/ 2147483647 h 297"/>
              <a:gd name="T6" fmla="*/ 2147483647 w 298"/>
              <a:gd name="T7" fmla="*/ 2147483647 h 2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8" h="297">
                <a:moveTo>
                  <a:pt x="298" y="297"/>
                </a:moveTo>
                <a:lnTo>
                  <a:pt x="150" y="0"/>
                </a:lnTo>
                <a:lnTo>
                  <a:pt x="0" y="297"/>
                </a:lnTo>
                <a:lnTo>
                  <a:pt x="298" y="297"/>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4"/>
          <p:cNvSpPr>
            <a:spLocks/>
          </p:cNvSpPr>
          <p:nvPr/>
        </p:nvSpPr>
        <p:spPr bwMode="auto">
          <a:xfrm>
            <a:off x="655631" y="1459585"/>
            <a:ext cx="333375" cy="333375"/>
          </a:xfrm>
          <a:custGeom>
            <a:avLst/>
            <a:gdLst>
              <a:gd name="T0" fmla="*/ 2147483647 w 422"/>
              <a:gd name="T1" fmla="*/ 2147483647 h 419"/>
              <a:gd name="T2" fmla="*/ 2147483647 w 422"/>
              <a:gd name="T3" fmla="*/ 0 h 419"/>
              <a:gd name="T4" fmla="*/ 0 w 422"/>
              <a:gd name="T5" fmla="*/ 2147483647 h 419"/>
              <a:gd name="T6" fmla="*/ 2147483647 w 422"/>
              <a:gd name="T7" fmla="*/ 2147483647 h 419"/>
              <a:gd name="T8" fmla="*/ 2147483647 w 422"/>
              <a:gd name="T9" fmla="*/ 2147483647 h 419"/>
              <a:gd name="T10" fmla="*/ 2147483647 w 422"/>
              <a:gd name="T11" fmla="*/ 2147483647 h 419"/>
              <a:gd name="T12" fmla="*/ 2147483647 w 422"/>
              <a:gd name="T13" fmla="*/ 2147483647 h 419"/>
              <a:gd name="T14" fmla="*/ 2147483647 w 422"/>
              <a:gd name="T15" fmla="*/ 2147483647 h 419"/>
              <a:gd name="T16" fmla="*/ 2147483647 w 422"/>
              <a:gd name="T17" fmla="*/ 2147483647 h 4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2" h="419">
                <a:moveTo>
                  <a:pt x="422" y="419"/>
                </a:moveTo>
                <a:lnTo>
                  <a:pt x="212" y="0"/>
                </a:lnTo>
                <a:lnTo>
                  <a:pt x="0" y="419"/>
                </a:lnTo>
                <a:lnTo>
                  <a:pt x="422" y="419"/>
                </a:lnTo>
                <a:lnTo>
                  <a:pt x="298" y="343"/>
                </a:lnTo>
                <a:lnTo>
                  <a:pt x="124" y="343"/>
                </a:lnTo>
                <a:lnTo>
                  <a:pt x="212" y="168"/>
                </a:lnTo>
                <a:lnTo>
                  <a:pt x="298" y="343"/>
                </a:lnTo>
                <a:lnTo>
                  <a:pt x="422" y="419"/>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15"/>
          <p:cNvSpPr>
            <a:spLocks/>
          </p:cNvSpPr>
          <p:nvPr/>
        </p:nvSpPr>
        <p:spPr bwMode="auto">
          <a:xfrm>
            <a:off x="6846881" y="5909348"/>
            <a:ext cx="234950" cy="236537"/>
          </a:xfrm>
          <a:custGeom>
            <a:avLst/>
            <a:gdLst>
              <a:gd name="T0" fmla="*/ 0 w 297"/>
              <a:gd name="T1" fmla="*/ 0 h 298"/>
              <a:gd name="T2" fmla="*/ 2147483647 w 297"/>
              <a:gd name="T3" fmla="*/ 2147483647 h 298"/>
              <a:gd name="T4" fmla="*/ 0 w 297"/>
              <a:gd name="T5" fmla="*/ 2147483647 h 298"/>
              <a:gd name="T6" fmla="*/ 0 w 297"/>
              <a:gd name="T7" fmla="*/ 0 h 29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7" h="298">
                <a:moveTo>
                  <a:pt x="0" y="0"/>
                </a:moveTo>
                <a:lnTo>
                  <a:pt x="297" y="148"/>
                </a:lnTo>
                <a:lnTo>
                  <a:pt x="0" y="298"/>
                </a:lnTo>
                <a:lnTo>
                  <a:pt x="0" y="0"/>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6"/>
          <p:cNvSpPr>
            <a:spLocks/>
          </p:cNvSpPr>
          <p:nvPr/>
        </p:nvSpPr>
        <p:spPr bwMode="auto">
          <a:xfrm>
            <a:off x="6816719" y="5860135"/>
            <a:ext cx="331787" cy="334963"/>
          </a:xfrm>
          <a:custGeom>
            <a:avLst/>
            <a:gdLst>
              <a:gd name="T0" fmla="*/ 2147483647 w 419"/>
              <a:gd name="T1" fmla="*/ 2147483647 h 422"/>
              <a:gd name="T2" fmla="*/ 2147483647 w 419"/>
              <a:gd name="T3" fmla="*/ 2147483647 h 422"/>
              <a:gd name="T4" fmla="*/ 2147483647 w 419"/>
              <a:gd name="T5" fmla="*/ 2147483647 h 422"/>
              <a:gd name="T6" fmla="*/ 2147483647 w 419"/>
              <a:gd name="T7" fmla="*/ 2147483647 h 422"/>
              <a:gd name="T8" fmla="*/ 0 w 419"/>
              <a:gd name="T9" fmla="*/ 0 h 422"/>
              <a:gd name="T10" fmla="*/ 0 w 419"/>
              <a:gd name="T11" fmla="*/ 2147483647 h 422"/>
              <a:gd name="T12" fmla="*/ 2147483647 w 419"/>
              <a:gd name="T13" fmla="*/ 2147483647 h 422"/>
              <a:gd name="T14" fmla="*/ 0 w 419"/>
              <a:gd name="T15" fmla="*/ 0 h 422"/>
              <a:gd name="T16" fmla="*/ 2147483647 w 419"/>
              <a:gd name="T17" fmla="*/ 2147483647 h 4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19" h="422">
                <a:moveTo>
                  <a:pt x="76" y="123"/>
                </a:moveTo>
                <a:lnTo>
                  <a:pt x="251" y="210"/>
                </a:lnTo>
                <a:lnTo>
                  <a:pt x="76" y="298"/>
                </a:lnTo>
                <a:lnTo>
                  <a:pt x="76" y="123"/>
                </a:lnTo>
                <a:lnTo>
                  <a:pt x="0" y="0"/>
                </a:lnTo>
                <a:lnTo>
                  <a:pt x="0" y="422"/>
                </a:lnTo>
                <a:lnTo>
                  <a:pt x="419" y="210"/>
                </a:lnTo>
                <a:lnTo>
                  <a:pt x="0" y="0"/>
                </a:lnTo>
                <a:lnTo>
                  <a:pt x="76" y="123"/>
                </a:lnTo>
                <a:close/>
              </a:path>
            </a:pathLst>
          </a:custGeom>
          <a:solidFill>
            <a:srgbClr val="7777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Rectangle 17"/>
          <p:cNvSpPr>
            <a:spLocks noChangeArrowheads="1"/>
          </p:cNvSpPr>
          <p:nvPr/>
        </p:nvSpPr>
        <p:spPr bwMode="auto">
          <a:xfrm>
            <a:off x="1209933" y="1376599"/>
            <a:ext cx="1426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Aft>
                <a:spcPct val="30000"/>
              </a:spcAft>
            </a:pPr>
            <a:r>
              <a:rPr lang="en-US" sz="2000" smtClean="0">
                <a:solidFill>
                  <a:srgbClr val="000000"/>
                </a:solidFill>
              </a:rPr>
              <a:t>p</a:t>
            </a:r>
            <a:endParaRPr lang="en-US"/>
          </a:p>
        </p:txBody>
      </p:sp>
      <p:sp>
        <p:nvSpPr>
          <p:cNvPr id="18" name="Rectangle 18"/>
          <p:cNvSpPr>
            <a:spLocks noChangeArrowheads="1"/>
          </p:cNvSpPr>
          <p:nvPr/>
        </p:nvSpPr>
        <p:spPr bwMode="auto">
          <a:xfrm>
            <a:off x="988972" y="1268760"/>
            <a:ext cx="2196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Aft>
                <a:spcPct val="30000"/>
              </a:spcAft>
            </a:pPr>
            <a:r>
              <a:rPr lang="en-US" sz="2800" dirty="0" smtClean="0">
                <a:solidFill>
                  <a:srgbClr val="000000"/>
                </a:solidFill>
                <a:latin typeface="Symbol" pitchFamily="18" charset="2"/>
              </a:rPr>
              <a:t>D</a:t>
            </a:r>
            <a:endParaRPr lang="en-US" dirty="0"/>
          </a:p>
        </p:txBody>
      </p:sp>
      <p:sp>
        <p:nvSpPr>
          <p:cNvPr id="19" name="Rectangle 19"/>
          <p:cNvSpPr>
            <a:spLocks noChangeArrowheads="1"/>
          </p:cNvSpPr>
          <p:nvPr/>
        </p:nvSpPr>
        <p:spPr bwMode="auto">
          <a:xfrm>
            <a:off x="7307565" y="5839498"/>
            <a:ext cx="26449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Aft>
                <a:spcPct val="30000"/>
              </a:spcAft>
            </a:pPr>
            <a:r>
              <a:rPr lang="en-US" sz="3100" b="1" smtClean="0">
                <a:solidFill>
                  <a:srgbClr val="000000"/>
                </a:solidFill>
              </a:rPr>
              <a:t>V</a:t>
            </a:r>
            <a:endParaRPr lang="en-US" sz="2600"/>
          </a:p>
        </p:txBody>
      </p:sp>
      <p:sp>
        <p:nvSpPr>
          <p:cNvPr id="20" name="Oval 20"/>
          <p:cNvSpPr>
            <a:spLocks noChangeArrowheads="1"/>
          </p:cNvSpPr>
          <p:nvPr/>
        </p:nvSpPr>
        <p:spPr bwMode="auto">
          <a:xfrm>
            <a:off x="7389806" y="5795048"/>
            <a:ext cx="76200" cy="74612"/>
          </a:xfrm>
          <a:prstGeom prst="ellipse">
            <a:avLst/>
          </a:prstGeom>
          <a:solidFill>
            <a:srgbClr val="000000"/>
          </a:solidFill>
          <a:ln w="0">
            <a:solidFill>
              <a:srgbClr val="000000"/>
            </a:solidFill>
            <a:round/>
            <a:headEnd/>
            <a:tailEnd/>
          </a:ln>
        </p:spPr>
        <p:txBody>
          <a:bodyPr/>
          <a:lstStyle/>
          <a:p>
            <a:endParaRPr lang="en-US"/>
          </a:p>
        </p:txBody>
      </p:sp>
      <p:sp>
        <p:nvSpPr>
          <p:cNvPr id="21" name="Rectangle 21"/>
          <p:cNvSpPr>
            <a:spLocks noChangeArrowheads="1"/>
          </p:cNvSpPr>
          <p:nvPr/>
        </p:nvSpPr>
        <p:spPr bwMode="auto">
          <a:xfrm>
            <a:off x="4880978" y="3199485"/>
            <a:ext cx="11044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US" sz="1600" smtClean="0">
                <a:solidFill>
                  <a:srgbClr val="000000"/>
                </a:solidFill>
              </a:rPr>
              <a:t>design point</a:t>
            </a:r>
            <a:endParaRPr lang="en-US"/>
          </a:p>
        </p:txBody>
      </p:sp>
      <p:sp>
        <p:nvSpPr>
          <p:cNvPr id="22" name="Line 22"/>
          <p:cNvSpPr>
            <a:spLocks noChangeShapeType="1"/>
          </p:cNvSpPr>
          <p:nvPr/>
        </p:nvSpPr>
        <p:spPr bwMode="auto">
          <a:xfrm flipV="1">
            <a:off x="3373431" y="3304260"/>
            <a:ext cx="1400175" cy="4381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Text Box 23"/>
          <p:cNvSpPr txBox="1">
            <a:spLocks noChangeArrowheads="1"/>
          </p:cNvSpPr>
          <p:nvPr/>
        </p:nvSpPr>
        <p:spPr bwMode="auto">
          <a:xfrm>
            <a:off x="1552569" y="2442248"/>
            <a:ext cx="2300287"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dirty="0" smtClean="0">
                <a:solidFill>
                  <a:srgbClr val="0070C0"/>
                </a:solidFill>
              </a:rPr>
              <a:t>plant characteristic</a:t>
            </a:r>
            <a:endParaRPr lang="en-US" sz="2000" dirty="0">
              <a:solidFill>
                <a:srgbClr val="0070C0"/>
              </a:solidFill>
            </a:endParaRPr>
          </a:p>
        </p:txBody>
      </p:sp>
      <p:sp>
        <p:nvSpPr>
          <p:cNvPr id="24" name="Rectangle 24"/>
          <p:cNvSpPr>
            <a:spLocks noChangeArrowheads="1"/>
          </p:cNvSpPr>
          <p:nvPr/>
        </p:nvSpPr>
        <p:spPr bwMode="auto">
          <a:xfrm>
            <a:off x="5409374" y="4764760"/>
            <a:ext cx="14827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US" sz="1600" smtClean="0">
                <a:solidFill>
                  <a:srgbClr val="000000"/>
                </a:solidFill>
              </a:rPr>
              <a:t>100% fan speed</a:t>
            </a:r>
            <a:endParaRPr lang="en-US" sz="1600">
              <a:solidFill>
                <a:srgbClr val="000000"/>
              </a:solidFill>
            </a:endParaRPr>
          </a:p>
        </p:txBody>
      </p:sp>
      <p:sp>
        <p:nvSpPr>
          <p:cNvPr id="25" name="Line 25"/>
          <p:cNvSpPr>
            <a:spLocks noChangeShapeType="1"/>
          </p:cNvSpPr>
          <p:nvPr/>
        </p:nvSpPr>
        <p:spPr bwMode="auto">
          <a:xfrm flipV="1">
            <a:off x="4862506" y="4917160"/>
            <a:ext cx="552450" cy="2190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26"/>
          <p:cNvSpPr txBox="1">
            <a:spLocks noChangeArrowheads="1"/>
          </p:cNvSpPr>
          <p:nvPr/>
        </p:nvSpPr>
        <p:spPr bwMode="auto">
          <a:xfrm>
            <a:off x="4352919" y="4201198"/>
            <a:ext cx="2101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dirty="0" smtClean="0">
                <a:solidFill>
                  <a:srgbClr val="FF0000"/>
                </a:solidFill>
              </a:rPr>
              <a:t>fan characteristic</a:t>
            </a:r>
            <a:endParaRPr lang="en-US" sz="2000" dirty="0">
              <a:solidFill>
                <a:srgbClr val="FF0000"/>
              </a:solidFill>
            </a:endParaRPr>
          </a:p>
        </p:txBody>
      </p:sp>
      <p:sp>
        <p:nvSpPr>
          <p:cNvPr id="27" name="Rectangle 27"/>
          <p:cNvSpPr>
            <a:spLocks noChangeArrowheads="1"/>
          </p:cNvSpPr>
          <p:nvPr/>
        </p:nvSpPr>
        <p:spPr bwMode="auto">
          <a:xfrm>
            <a:off x="955669" y="3863060"/>
            <a:ext cx="13430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lnSpc>
                <a:spcPct val="100000"/>
              </a:lnSpc>
              <a:spcBef>
                <a:spcPct val="0"/>
              </a:spcBef>
              <a:spcAft>
                <a:spcPct val="0"/>
              </a:spcAft>
              <a:buClrTx/>
              <a:buSzTx/>
              <a:buFontTx/>
              <a:buNone/>
            </a:pPr>
            <a:r>
              <a:rPr lang="en-US" sz="1600" smtClean="0">
                <a:solidFill>
                  <a:srgbClr val="000000"/>
                </a:solidFill>
              </a:rPr>
              <a:t>operating point</a:t>
            </a:r>
            <a:endParaRPr lang="en-US"/>
          </a:p>
        </p:txBody>
      </p:sp>
      <p:sp>
        <p:nvSpPr>
          <p:cNvPr id="28" name="Line 28"/>
          <p:cNvSpPr>
            <a:spLocks noChangeShapeType="1"/>
          </p:cNvSpPr>
          <p:nvPr/>
        </p:nvSpPr>
        <p:spPr bwMode="auto">
          <a:xfrm flipH="1" flipV="1">
            <a:off x="1808156" y="4148810"/>
            <a:ext cx="895350" cy="495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31"/>
          <p:cNvSpPr>
            <a:spLocks noChangeShapeType="1"/>
          </p:cNvSpPr>
          <p:nvPr/>
        </p:nvSpPr>
        <p:spPr bwMode="auto">
          <a:xfrm rot="16200000" flipV="1">
            <a:off x="1685125" y="3670179"/>
            <a:ext cx="11113" cy="1952625"/>
          </a:xfrm>
          <a:prstGeom prst="line">
            <a:avLst/>
          </a:prstGeom>
          <a:noFill/>
          <a:ln w="254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Text Box 32"/>
          <p:cNvSpPr txBox="1">
            <a:spLocks noChangeArrowheads="1"/>
          </p:cNvSpPr>
          <p:nvPr/>
        </p:nvSpPr>
        <p:spPr bwMode="auto">
          <a:xfrm>
            <a:off x="312658" y="4456785"/>
            <a:ext cx="4748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err="1" smtClean="0">
                <a:solidFill>
                  <a:srgbClr val="0070C0"/>
                </a:solidFill>
              </a:rPr>
              <a:t>p</a:t>
            </a:r>
            <a:r>
              <a:rPr lang="en-US" sz="2000" b="1" baseline="-25000" dirty="0" err="1" smtClean="0">
                <a:solidFill>
                  <a:srgbClr val="0070C0"/>
                </a:solidFill>
              </a:rPr>
              <a:t>O</a:t>
            </a:r>
            <a:endParaRPr lang="en-US" sz="2000" b="1" baseline="-25000" dirty="0">
              <a:solidFill>
                <a:srgbClr val="0070C0"/>
              </a:solidFill>
            </a:endParaRPr>
          </a:p>
        </p:txBody>
      </p:sp>
      <p:sp>
        <p:nvSpPr>
          <p:cNvPr id="31" name="Oval 10"/>
          <p:cNvSpPr>
            <a:spLocks noChangeArrowheads="1"/>
          </p:cNvSpPr>
          <p:nvPr/>
        </p:nvSpPr>
        <p:spPr bwMode="auto">
          <a:xfrm>
            <a:off x="2597144" y="4545685"/>
            <a:ext cx="190500" cy="200025"/>
          </a:xfrm>
          <a:prstGeom prst="ellipse">
            <a:avLst/>
          </a:prstGeom>
          <a:solidFill>
            <a:srgbClr val="0070C0"/>
          </a:solidFill>
          <a:ln w="25400">
            <a:solidFill>
              <a:srgbClr val="92D050"/>
            </a:solidFill>
            <a:round/>
            <a:headEnd/>
            <a:tailEnd/>
          </a:ln>
          <a:effectLst/>
          <a:extLst/>
        </p:spPr>
        <p:txBody>
          <a:bodyPr wrap="none" anchor="ctr"/>
          <a:lstStyle/>
          <a:p>
            <a:endParaRPr lang="en-US"/>
          </a:p>
        </p:txBody>
      </p:sp>
      <p:grpSp>
        <p:nvGrpSpPr>
          <p:cNvPr id="32" name="Group 36"/>
          <p:cNvGrpSpPr>
            <a:grpSpLocks/>
          </p:cNvGrpSpPr>
          <p:nvPr/>
        </p:nvGrpSpPr>
        <p:grpSpPr bwMode="auto">
          <a:xfrm>
            <a:off x="822318" y="1084141"/>
            <a:ext cx="8793169" cy="4943475"/>
            <a:chOff x="1418" y="666"/>
            <a:chExt cx="5539" cy="3114"/>
          </a:xfrm>
        </p:grpSpPr>
        <p:grpSp>
          <p:nvGrpSpPr>
            <p:cNvPr id="33" name="Group 34"/>
            <p:cNvGrpSpPr>
              <a:grpSpLocks/>
            </p:cNvGrpSpPr>
            <p:nvPr/>
          </p:nvGrpSpPr>
          <p:grpSpPr bwMode="auto">
            <a:xfrm>
              <a:off x="1418" y="666"/>
              <a:ext cx="5539" cy="3114"/>
              <a:chOff x="1418" y="666"/>
              <a:chExt cx="5539" cy="3114"/>
            </a:xfrm>
          </p:grpSpPr>
          <p:sp>
            <p:nvSpPr>
              <p:cNvPr id="35" name="Freeform 7"/>
              <p:cNvSpPr>
                <a:spLocks/>
              </p:cNvSpPr>
              <p:nvPr/>
            </p:nvSpPr>
            <p:spPr bwMode="auto">
              <a:xfrm>
                <a:off x="1418" y="2798"/>
                <a:ext cx="2280" cy="982"/>
              </a:xfrm>
              <a:custGeom>
                <a:avLst/>
                <a:gdLst>
                  <a:gd name="T0" fmla="*/ 0 w 4561"/>
                  <a:gd name="T1" fmla="*/ 2 h 1964"/>
                  <a:gd name="T2" fmla="*/ 0 w 4561"/>
                  <a:gd name="T3" fmla="*/ 2 h 1964"/>
                  <a:gd name="T4" fmla="*/ 0 w 4561"/>
                  <a:gd name="T5" fmla="*/ 2 h 1964"/>
                  <a:gd name="T6" fmla="*/ 0 w 4561"/>
                  <a:gd name="T7" fmla="*/ 1 h 1964"/>
                  <a:gd name="T8" fmla="*/ 1 w 4561"/>
                  <a:gd name="T9" fmla="*/ 1 h 1964"/>
                  <a:gd name="T10" fmla="*/ 3 w 4561"/>
                  <a:gd name="T11" fmla="*/ 1 h 1964"/>
                  <a:gd name="T12" fmla="*/ 3 w 4561"/>
                  <a:gd name="T13" fmla="*/ 1 h 1964"/>
                  <a:gd name="T14" fmla="*/ 4 w 4561"/>
                  <a:gd name="T15" fmla="*/ 1 h 1964"/>
                  <a:gd name="T16" fmla="*/ 5 w 4561"/>
                  <a:gd name="T17" fmla="*/ 1 h 1964"/>
                  <a:gd name="T18" fmla="*/ 6 w 4561"/>
                  <a:gd name="T19" fmla="*/ 1 h 1964"/>
                  <a:gd name="T20" fmla="*/ 8 w 4561"/>
                  <a:gd name="T21" fmla="*/ 1 h 1964"/>
                  <a:gd name="T22" fmla="*/ 9 w 4561"/>
                  <a:gd name="T23" fmla="*/ 2 h 1964"/>
                  <a:gd name="T24" fmla="*/ 10 w 4561"/>
                  <a:gd name="T25" fmla="*/ 2 h 1964"/>
                  <a:gd name="T26" fmla="*/ 11 w 4561"/>
                  <a:gd name="T27" fmla="*/ 3 h 1964"/>
                  <a:gd name="T28" fmla="*/ 12 w 4561"/>
                  <a:gd name="T29" fmla="*/ 3 h 1964"/>
                  <a:gd name="T30" fmla="*/ 13 w 4561"/>
                  <a:gd name="T31" fmla="*/ 4 h 1964"/>
                  <a:gd name="T32" fmla="*/ 14 w 4561"/>
                  <a:gd name="T33" fmla="*/ 5 h 1964"/>
                  <a:gd name="T34" fmla="*/ 15 w 4561"/>
                  <a:gd name="T35" fmla="*/ 6 h 1964"/>
                  <a:gd name="T36" fmla="*/ 16 w 4561"/>
                  <a:gd name="T37" fmla="*/ 7 h 1964"/>
                  <a:gd name="T38" fmla="*/ 16 w 4561"/>
                  <a:gd name="T39" fmla="*/ 7 h 1964"/>
                  <a:gd name="T40" fmla="*/ 17 w 4561"/>
                  <a:gd name="T41" fmla="*/ 8 h 1964"/>
                  <a:gd name="T42" fmla="*/ 17 w 4561"/>
                  <a:gd name="T43" fmla="*/ 8 h 1964"/>
                  <a:gd name="T44" fmla="*/ 17 w 4561"/>
                  <a:gd name="T45" fmla="*/ 8 h 1964"/>
                  <a:gd name="T46" fmla="*/ 17 w 4561"/>
                  <a:gd name="T47" fmla="*/ 8 h 1964"/>
                  <a:gd name="T48" fmla="*/ 17 w 4561"/>
                  <a:gd name="T49" fmla="*/ 8 h 1964"/>
                  <a:gd name="T50" fmla="*/ 17 w 4561"/>
                  <a:gd name="T51" fmla="*/ 7 h 1964"/>
                  <a:gd name="T52" fmla="*/ 16 w 4561"/>
                  <a:gd name="T53" fmla="*/ 7 h 1964"/>
                  <a:gd name="T54" fmla="*/ 16 w 4561"/>
                  <a:gd name="T55" fmla="*/ 6 h 1964"/>
                  <a:gd name="T56" fmla="*/ 15 w 4561"/>
                  <a:gd name="T57" fmla="*/ 5 h 1964"/>
                  <a:gd name="T58" fmla="*/ 14 w 4561"/>
                  <a:gd name="T59" fmla="*/ 4 h 1964"/>
                  <a:gd name="T60" fmla="*/ 12 w 4561"/>
                  <a:gd name="T61" fmla="*/ 3 h 1964"/>
                  <a:gd name="T62" fmla="*/ 11 w 4561"/>
                  <a:gd name="T63" fmla="*/ 3 h 1964"/>
                  <a:gd name="T64" fmla="*/ 11 w 4561"/>
                  <a:gd name="T65" fmla="*/ 2 h 1964"/>
                  <a:gd name="T66" fmla="*/ 10 w 4561"/>
                  <a:gd name="T67" fmla="*/ 2 h 1964"/>
                  <a:gd name="T68" fmla="*/ 8 w 4561"/>
                  <a:gd name="T69" fmla="*/ 1 h 1964"/>
                  <a:gd name="T70" fmla="*/ 7 w 4561"/>
                  <a:gd name="T71" fmla="*/ 1 h 1964"/>
                  <a:gd name="T72" fmla="*/ 6 w 4561"/>
                  <a:gd name="T73" fmla="*/ 1 h 1964"/>
                  <a:gd name="T74" fmla="*/ 5 w 4561"/>
                  <a:gd name="T75" fmla="*/ 1 h 1964"/>
                  <a:gd name="T76" fmla="*/ 4 w 4561"/>
                  <a:gd name="T77" fmla="*/ 1 h 1964"/>
                  <a:gd name="T78" fmla="*/ 3 w 4561"/>
                  <a:gd name="T79" fmla="*/ 1 h 1964"/>
                  <a:gd name="T80" fmla="*/ 2 w 4561"/>
                  <a:gd name="T81" fmla="*/ 1 h 1964"/>
                  <a:gd name="T82" fmla="*/ 1 w 4561"/>
                  <a:gd name="T83" fmla="*/ 1 h 1964"/>
                  <a:gd name="T84" fmla="*/ 0 w 4561"/>
                  <a:gd name="T85" fmla="*/ 1 h 19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61" h="1964">
                    <a:moveTo>
                      <a:pt x="8" y="254"/>
                    </a:moveTo>
                    <a:lnTo>
                      <a:pt x="5" y="255"/>
                    </a:lnTo>
                    <a:lnTo>
                      <a:pt x="3" y="258"/>
                    </a:lnTo>
                    <a:lnTo>
                      <a:pt x="0" y="263"/>
                    </a:lnTo>
                    <a:lnTo>
                      <a:pt x="0" y="267"/>
                    </a:lnTo>
                    <a:lnTo>
                      <a:pt x="2" y="271"/>
                    </a:lnTo>
                    <a:lnTo>
                      <a:pt x="3" y="273"/>
                    </a:lnTo>
                    <a:lnTo>
                      <a:pt x="5" y="276"/>
                    </a:lnTo>
                    <a:lnTo>
                      <a:pt x="10" y="278"/>
                    </a:lnTo>
                    <a:lnTo>
                      <a:pt x="14" y="278"/>
                    </a:lnTo>
                    <a:lnTo>
                      <a:pt x="18" y="277"/>
                    </a:lnTo>
                    <a:lnTo>
                      <a:pt x="130" y="234"/>
                    </a:lnTo>
                    <a:lnTo>
                      <a:pt x="242" y="192"/>
                    </a:lnTo>
                    <a:lnTo>
                      <a:pt x="358" y="155"/>
                    </a:lnTo>
                    <a:lnTo>
                      <a:pt x="473" y="122"/>
                    </a:lnTo>
                    <a:lnTo>
                      <a:pt x="594" y="96"/>
                    </a:lnTo>
                    <a:lnTo>
                      <a:pt x="716" y="74"/>
                    </a:lnTo>
                    <a:lnTo>
                      <a:pt x="832" y="58"/>
                    </a:lnTo>
                    <a:lnTo>
                      <a:pt x="887" y="52"/>
                    </a:lnTo>
                    <a:lnTo>
                      <a:pt x="941" y="45"/>
                    </a:lnTo>
                    <a:lnTo>
                      <a:pt x="993" y="40"/>
                    </a:lnTo>
                    <a:lnTo>
                      <a:pt x="1042" y="35"/>
                    </a:lnTo>
                    <a:lnTo>
                      <a:pt x="1136" y="29"/>
                    </a:lnTo>
                    <a:lnTo>
                      <a:pt x="1227" y="25"/>
                    </a:lnTo>
                    <a:lnTo>
                      <a:pt x="1320" y="25"/>
                    </a:lnTo>
                    <a:lnTo>
                      <a:pt x="1369" y="26"/>
                    </a:lnTo>
                    <a:lnTo>
                      <a:pt x="1420" y="28"/>
                    </a:lnTo>
                    <a:lnTo>
                      <a:pt x="1523" y="34"/>
                    </a:lnTo>
                    <a:lnTo>
                      <a:pt x="1631" y="45"/>
                    </a:lnTo>
                    <a:lnTo>
                      <a:pt x="1738" y="62"/>
                    </a:lnTo>
                    <a:lnTo>
                      <a:pt x="1847" y="84"/>
                    </a:lnTo>
                    <a:lnTo>
                      <a:pt x="1954" y="112"/>
                    </a:lnTo>
                    <a:lnTo>
                      <a:pt x="2062" y="145"/>
                    </a:lnTo>
                    <a:lnTo>
                      <a:pt x="2171" y="180"/>
                    </a:lnTo>
                    <a:lnTo>
                      <a:pt x="2278" y="219"/>
                    </a:lnTo>
                    <a:lnTo>
                      <a:pt x="2386" y="262"/>
                    </a:lnTo>
                    <a:lnTo>
                      <a:pt x="2493" y="306"/>
                    </a:lnTo>
                    <a:lnTo>
                      <a:pt x="2597" y="352"/>
                    </a:lnTo>
                    <a:lnTo>
                      <a:pt x="2698" y="401"/>
                    </a:lnTo>
                    <a:lnTo>
                      <a:pt x="2798" y="455"/>
                    </a:lnTo>
                    <a:lnTo>
                      <a:pt x="2850" y="484"/>
                    </a:lnTo>
                    <a:lnTo>
                      <a:pt x="2903" y="516"/>
                    </a:lnTo>
                    <a:lnTo>
                      <a:pt x="2958" y="549"/>
                    </a:lnTo>
                    <a:lnTo>
                      <a:pt x="3015" y="584"/>
                    </a:lnTo>
                    <a:lnTo>
                      <a:pt x="3074" y="623"/>
                    </a:lnTo>
                    <a:lnTo>
                      <a:pt x="3134" y="663"/>
                    </a:lnTo>
                    <a:lnTo>
                      <a:pt x="3260" y="751"/>
                    </a:lnTo>
                    <a:lnTo>
                      <a:pt x="3387" y="844"/>
                    </a:lnTo>
                    <a:lnTo>
                      <a:pt x="3512" y="939"/>
                    </a:lnTo>
                    <a:lnTo>
                      <a:pt x="3572" y="985"/>
                    </a:lnTo>
                    <a:lnTo>
                      <a:pt x="3630" y="1032"/>
                    </a:lnTo>
                    <a:lnTo>
                      <a:pt x="3741" y="1125"/>
                    </a:lnTo>
                    <a:lnTo>
                      <a:pt x="3845" y="1215"/>
                    </a:lnTo>
                    <a:lnTo>
                      <a:pt x="3947" y="1309"/>
                    </a:lnTo>
                    <a:lnTo>
                      <a:pt x="4048" y="1403"/>
                    </a:lnTo>
                    <a:lnTo>
                      <a:pt x="4143" y="1497"/>
                    </a:lnTo>
                    <a:lnTo>
                      <a:pt x="4233" y="1589"/>
                    </a:lnTo>
                    <a:lnTo>
                      <a:pt x="4273" y="1633"/>
                    </a:lnTo>
                    <a:lnTo>
                      <a:pt x="4311" y="1675"/>
                    </a:lnTo>
                    <a:lnTo>
                      <a:pt x="4345" y="1715"/>
                    </a:lnTo>
                    <a:lnTo>
                      <a:pt x="4377" y="1752"/>
                    </a:lnTo>
                    <a:lnTo>
                      <a:pt x="4407" y="1789"/>
                    </a:lnTo>
                    <a:lnTo>
                      <a:pt x="4436" y="1824"/>
                    </a:lnTo>
                    <a:lnTo>
                      <a:pt x="4489" y="1892"/>
                    </a:lnTo>
                    <a:lnTo>
                      <a:pt x="4538" y="1959"/>
                    </a:lnTo>
                    <a:lnTo>
                      <a:pt x="4541" y="1962"/>
                    </a:lnTo>
                    <a:lnTo>
                      <a:pt x="4546" y="1964"/>
                    </a:lnTo>
                    <a:lnTo>
                      <a:pt x="4550" y="1964"/>
                    </a:lnTo>
                    <a:lnTo>
                      <a:pt x="4553" y="1963"/>
                    </a:lnTo>
                    <a:lnTo>
                      <a:pt x="4556" y="1962"/>
                    </a:lnTo>
                    <a:lnTo>
                      <a:pt x="4558" y="1959"/>
                    </a:lnTo>
                    <a:lnTo>
                      <a:pt x="4561" y="1954"/>
                    </a:lnTo>
                    <a:lnTo>
                      <a:pt x="4561" y="1950"/>
                    </a:lnTo>
                    <a:lnTo>
                      <a:pt x="4560" y="1947"/>
                    </a:lnTo>
                    <a:lnTo>
                      <a:pt x="4558" y="1944"/>
                    </a:lnTo>
                    <a:lnTo>
                      <a:pt x="4509" y="1877"/>
                    </a:lnTo>
                    <a:lnTo>
                      <a:pt x="4457" y="1809"/>
                    </a:lnTo>
                    <a:lnTo>
                      <a:pt x="4428" y="1774"/>
                    </a:lnTo>
                    <a:lnTo>
                      <a:pt x="4397" y="1736"/>
                    </a:lnTo>
                    <a:lnTo>
                      <a:pt x="4365" y="1697"/>
                    </a:lnTo>
                    <a:lnTo>
                      <a:pt x="4328" y="1657"/>
                    </a:lnTo>
                    <a:lnTo>
                      <a:pt x="4290" y="1616"/>
                    </a:lnTo>
                    <a:lnTo>
                      <a:pt x="4250" y="1572"/>
                    </a:lnTo>
                    <a:lnTo>
                      <a:pt x="4161" y="1480"/>
                    </a:lnTo>
                    <a:lnTo>
                      <a:pt x="4065" y="1385"/>
                    </a:lnTo>
                    <a:lnTo>
                      <a:pt x="3965" y="1291"/>
                    </a:lnTo>
                    <a:lnTo>
                      <a:pt x="3863" y="1198"/>
                    </a:lnTo>
                    <a:lnTo>
                      <a:pt x="3757" y="1105"/>
                    </a:lnTo>
                    <a:lnTo>
                      <a:pt x="3645" y="1012"/>
                    </a:lnTo>
                    <a:lnTo>
                      <a:pt x="3587" y="965"/>
                    </a:lnTo>
                    <a:lnTo>
                      <a:pt x="3527" y="919"/>
                    </a:lnTo>
                    <a:lnTo>
                      <a:pt x="3402" y="824"/>
                    </a:lnTo>
                    <a:lnTo>
                      <a:pt x="3275" y="731"/>
                    </a:lnTo>
                    <a:lnTo>
                      <a:pt x="3149" y="643"/>
                    </a:lnTo>
                    <a:lnTo>
                      <a:pt x="3086" y="603"/>
                    </a:lnTo>
                    <a:lnTo>
                      <a:pt x="3027" y="564"/>
                    </a:lnTo>
                    <a:lnTo>
                      <a:pt x="2971" y="526"/>
                    </a:lnTo>
                    <a:lnTo>
                      <a:pt x="2915" y="493"/>
                    </a:lnTo>
                    <a:lnTo>
                      <a:pt x="2863" y="462"/>
                    </a:lnTo>
                    <a:lnTo>
                      <a:pt x="2811" y="433"/>
                    </a:lnTo>
                    <a:lnTo>
                      <a:pt x="2710" y="379"/>
                    </a:lnTo>
                    <a:lnTo>
                      <a:pt x="2607" y="330"/>
                    </a:lnTo>
                    <a:lnTo>
                      <a:pt x="2503" y="283"/>
                    </a:lnTo>
                    <a:lnTo>
                      <a:pt x="2396" y="239"/>
                    </a:lnTo>
                    <a:lnTo>
                      <a:pt x="2288" y="196"/>
                    </a:lnTo>
                    <a:lnTo>
                      <a:pt x="2178" y="157"/>
                    </a:lnTo>
                    <a:lnTo>
                      <a:pt x="2070" y="120"/>
                    </a:lnTo>
                    <a:lnTo>
                      <a:pt x="1962" y="87"/>
                    </a:lnTo>
                    <a:lnTo>
                      <a:pt x="1852" y="59"/>
                    </a:lnTo>
                    <a:lnTo>
                      <a:pt x="1743" y="36"/>
                    </a:lnTo>
                    <a:lnTo>
                      <a:pt x="1633" y="20"/>
                    </a:lnTo>
                    <a:lnTo>
                      <a:pt x="1525" y="9"/>
                    </a:lnTo>
                    <a:lnTo>
                      <a:pt x="1420" y="2"/>
                    </a:lnTo>
                    <a:lnTo>
                      <a:pt x="1369" y="1"/>
                    </a:lnTo>
                    <a:lnTo>
                      <a:pt x="1320" y="0"/>
                    </a:lnTo>
                    <a:lnTo>
                      <a:pt x="1227" y="0"/>
                    </a:lnTo>
                    <a:lnTo>
                      <a:pt x="1134" y="4"/>
                    </a:lnTo>
                    <a:lnTo>
                      <a:pt x="1040" y="10"/>
                    </a:lnTo>
                    <a:lnTo>
                      <a:pt x="991" y="15"/>
                    </a:lnTo>
                    <a:lnTo>
                      <a:pt x="939" y="20"/>
                    </a:lnTo>
                    <a:lnTo>
                      <a:pt x="885" y="26"/>
                    </a:lnTo>
                    <a:lnTo>
                      <a:pt x="829" y="33"/>
                    </a:lnTo>
                    <a:lnTo>
                      <a:pt x="711" y="49"/>
                    </a:lnTo>
                    <a:lnTo>
                      <a:pt x="589" y="70"/>
                    </a:lnTo>
                    <a:lnTo>
                      <a:pt x="468" y="97"/>
                    </a:lnTo>
                    <a:lnTo>
                      <a:pt x="350" y="130"/>
                    </a:lnTo>
                    <a:lnTo>
                      <a:pt x="234" y="170"/>
                    </a:lnTo>
                    <a:lnTo>
                      <a:pt x="121" y="211"/>
                    </a:lnTo>
                    <a:lnTo>
                      <a:pt x="8" y="254"/>
                    </a:lnTo>
                    <a:close/>
                  </a:path>
                </a:pathLst>
              </a:custGeom>
              <a:solidFill>
                <a:schemeClr val="tx2"/>
              </a:solidFill>
              <a:ln w="38100" cmpd="sng">
                <a:solidFill>
                  <a:srgbClr val="FF0000"/>
                </a:solidFill>
                <a:round/>
                <a:headEnd/>
                <a:tailEnd/>
              </a:ln>
            </p:spPr>
            <p:txBody>
              <a:bodyPr/>
              <a:lstStyle/>
              <a:p>
                <a:endParaRPr lang="en-US"/>
              </a:p>
            </p:txBody>
          </p:sp>
          <p:sp>
            <p:nvSpPr>
              <p:cNvPr id="36" name="Rectangle 8"/>
              <p:cNvSpPr>
                <a:spLocks noChangeArrowheads="1"/>
              </p:cNvSpPr>
              <p:nvPr/>
            </p:nvSpPr>
            <p:spPr bwMode="auto">
              <a:xfrm>
                <a:off x="3681" y="666"/>
                <a:ext cx="3276" cy="122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Aft>
                    <a:spcPct val="30000"/>
                  </a:spcAft>
                  <a:buClr>
                    <a:schemeClr val="tx2"/>
                  </a:buClr>
                </a:pPr>
                <a:r>
                  <a:rPr lang="en-US" sz="2000" dirty="0" smtClean="0"/>
                  <a:t>To reach the set point (operating point) the fan speed can be modified </a:t>
                </a:r>
                <a:br>
                  <a:rPr lang="en-US" sz="2000" dirty="0" smtClean="0"/>
                </a:br>
                <a:r>
                  <a:rPr lang="en-US" sz="2000" dirty="0" smtClean="0"/>
                  <a:t> </a:t>
                </a:r>
                <a:r>
                  <a:rPr lang="en-US" sz="2000" dirty="0" smtClean="0">
                    <a:sym typeface="Wingdings" pitchFamily="2" charset="2"/>
                  </a:rPr>
                  <a:t></a:t>
                </a:r>
                <a:r>
                  <a:rPr lang="en-US" sz="2000" dirty="0" smtClean="0"/>
                  <a:t> 	shifting the </a:t>
                </a:r>
                <a:r>
                  <a:rPr lang="en-US" sz="2000" dirty="0" smtClean="0">
                    <a:solidFill>
                      <a:srgbClr val="FF0000"/>
                    </a:solidFill>
                  </a:rPr>
                  <a:t>fan characteristic</a:t>
                </a:r>
                <a:endParaRPr lang="en-US" sz="2000" dirty="0">
                  <a:solidFill>
                    <a:srgbClr val="FF0000"/>
                  </a:solidFill>
                </a:endParaRPr>
              </a:p>
            </p:txBody>
          </p:sp>
          <p:sp>
            <p:nvSpPr>
              <p:cNvPr id="37" name="Rectangle 29"/>
              <p:cNvSpPr>
                <a:spLocks noChangeArrowheads="1"/>
              </p:cNvSpPr>
              <p:nvPr/>
            </p:nvSpPr>
            <p:spPr bwMode="auto">
              <a:xfrm>
                <a:off x="3128" y="2842"/>
                <a:ext cx="562" cy="3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pPr algn="ctr">
                  <a:lnSpc>
                    <a:spcPct val="100000"/>
                  </a:lnSpc>
                  <a:spcBef>
                    <a:spcPct val="0"/>
                  </a:spcBef>
                  <a:spcAft>
                    <a:spcPct val="0"/>
                  </a:spcAft>
                  <a:buClrTx/>
                  <a:buSzTx/>
                  <a:buFontTx/>
                  <a:buNone/>
                </a:pPr>
                <a:r>
                  <a:rPr lang="en-US" sz="1600" smtClean="0">
                    <a:solidFill>
                      <a:srgbClr val="000000"/>
                    </a:solidFill>
                  </a:rPr>
                  <a:t>reduced</a:t>
                </a:r>
                <a:br>
                  <a:rPr lang="en-US" sz="1600" smtClean="0">
                    <a:solidFill>
                      <a:srgbClr val="000000"/>
                    </a:solidFill>
                  </a:rPr>
                </a:br>
                <a:r>
                  <a:rPr lang="en-US" sz="1600" smtClean="0">
                    <a:solidFill>
                      <a:srgbClr val="000000"/>
                    </a:solidFill>
                  </a:rPr>
                  <a:t>fan speed</a:t>
                </a:r>
                <a:endParaRPr lang="en-US" sz="1600">
                  <a:solidFill>
                    <a:srgbClr val="000000"/>
                  </a:solidFill>
                </a:endParaRPr>
              </a:p>
            </p:txBody>
          </p:sp>
          <p:sp>
            <p:nvSpPr>
              <p:cNvPr id="38" name="Line 30"/>
              <p:cNvSpPr>
                <a:spLocks noChangeShapeType="1"/>
              </p:cNvSpPr>
              <p:nvPr/>
            </p:nvSpPr>
            <p:spPr bwMode="auto">
              <a:xfrm flipV="1">
                <a:off x="3322" y="3166"/>
                <a:ext cx="150" cy="204"/>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4" name="AutoShape 35"/>
            <p:cNvSpPr>
              <a:spLocks noChangeArrowheads="1"/>
            </p:cNvSpPr>
            <p:nvPr/>
          </p:nvSpPr>
          <p:spPr bwMode="auto">
            <a:xfrm rot="7293941">
              <a:off x="2826" y="2652"/>
              <a:ext cx="432" cy="21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400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9" name="Freeform 39"/>
          <p:cNvSpPr>
            <a:spLocks/>
          </p:cNvSpPr>
          <p:nvPr/>
        </p:nvSpPr>
        <p:spPr bwMode="auto">
          <a:xfrm>
            <a:off x="1042981" y="3336010"/>
            <a:ext cx="3619500" cy="1558925"/>
          </a:xfrm>
          <a:custGeom>
            <a:avLst/>
            <a:gdLst>
              <a:gd name="T0" fmla="*/ 2147483647 w 4561"/>
              <a:gd name="T1" fmla="*/ 2147483647 h 1964"/>
              <a:gd name="T2" fmla="*/ 2147483647 w 4561"/>
              <a:gd name="T3" fmla="*/ 2147483647 h 1964"/>
              <a:gd name="T4" fmla="*/ 2147483647 w 4561"/>
              <a:gd name="T5" fmla="*/ 2147483647 h 1964"/>
              <a:gd name="T6" fmla="*/ 2147483647 w 4561"/>
              <a:gd name="T7" fmla="*/ 2147483647 h 1964"/>
              <a:gd name="T8" fmla="*/ 2147483647 w 4561"/>
              <a:gd name="T9" fmla="*/ 2147483647 h 1964"/>
              <a:gd name="T10" fmla="*/ 2147483647 w 4561"/>
              <a:gd name="T11" fmla="*/ 2147483647 h 1964"/>
              <a:gd name="T12" fmla="*/ 2147483647 w 4561"/>
              <a:gd name="T13" fmla="*/ 2147483647 h 1964"/>
              <a:gd name="T14" fmla="*/ 2147483647 w 4561"/>
              <a:gd name="T15" fmla="*/ 2147483647 h 1964"/>
              <a:gd name="T16" fmla="*/ 2147483647 w 4561"/>
              <a:gd name="T17" fmla="*/ 2147483647 h 1964"/>
              <a:gd name="T18" fmla="*/ 2147483647 w 4561"/>
              <a:gd name="T19" fmla="*/ 2147483647 h 1964"/>
              <a:gd name="T20" fmla="*/ 2147483647 w 4561"/>
              <a:gd name="T21" fmla="*/ 2147483647 h 1964"/>
              <a:gd name="T22" fmla="*/ 2147483647 w 4561"/>
              <a:gd name="T23" fmla="*/ 2147483647 h 1964"/>
              <a:gd name="T24" fmla="*/ 2147483647 w 4561"/>
              <a:gd name="T25" fmla="*/ 2147483647 h 1964"/>
              <a:gd name="T26" fmla="*/ 2147483647 w 4561"/>
              <a:gd name="T27" fmla="*/ 2147483647 h 1964"/>
              <a:gd name="T28" fmla="*/ 2147483647 w 4561"/>
              <a:gd name="T29" fmla="*/ 2147483647 h 1964"/>
              <a:gd name="T30" fmla="*/ 2147483647 w 4561"/>
              <a:gd name="T31" fmla="*/ 2147483647 h 1964"/>
              <a:gd name="T32" fmla="*/ 2147483647 w 4561"/>
              <a:gd name="T33" fmla="*/ 2147483647 h 1964"/>
              <a:gd name="T34" fmla="*/ 2147483647 w 4561"/>
              <a:gd name="T35" fmla="*/ 2147483647 h 1964"/>
              <a:gd name="T36" fmla="*/ 2147483647 w 4561"/>
              <a:gd name="T37" fmla="*/ 2147483647 h 1964"/>
              <a:gd name="T38" fmla="*/ 2147483647 w 4561"/>
              <a:gd name="T39" fmla="*/ 2147483647 h 1964"/>
              <a:gd name="T40" fmla="*/ 2147483647 w 4561"/>
              <a:gd name="T41" fmla="*/ 2147483647 h 1964"/>
              <a:gd name="T42" fmla="*/ 2147483647 w 4561"/>
              <a:gd name="T43" fmla="*/ 2147483647 h 1964"/>
              <a:gd name="T44" fmla="*/ 2147483647 w 4561"/>
              <a:gd name="T45" fmla="*/ 2147483647 h 1964"/>
              <a:gd name="T46" fmla="*/ 2147483647 w 4561"/>
              <a:gd name="T47" fmla="*/ 2147483647 h 1964"/>
              <a:gd name="T48" fmla="*/ 2147483647 w 4561"/>
              <a:gd name="T49" fmla="*/ 2147483647 h 1964"/>
              <a:gd name="T50" fmla="*/ 2147483647 w 4561"/>
              <a:gd name="T51" fmla="*/ 2147483647 h 1964"/>
              <a:gd name="T52" fmla="*/ 2147483647 w 4561"/>
              <a:gd name="T53" fmla="*/ 2147483647 h 1964"/>
              <a:gd name="T54" fmla="*/ 2147483647 w 4561"/>
              <a:gd name="T55" fmla="*/ 2147483647 h 1964"/>
              <a:gd name="T56" fmla="*/ 2147483647 w 4561"/>
              <a:gd name="T57" fmla="*/ 2147483647 h 1964"/>
              <a:gd name="T58" fmla="*/ 2147483647 w 4561"/>
              <a:gd name="T59" fmla="*/ 2147483647 h 1964"/>
              <a:gd name="T60" fmla="*/ 2147483647 w 4561"/>
              <a:gd name="T61" fmla="*/ 2147483647 h 1964"/>
              <a:gd name="T62" fmla="*/ 2147483647 w 4561"/>
              <a:gd name="T63" fmla="*/ 2147483647 h 1964"/>
              <a:gd name="T64" fmla="*/ 2147483647 w 4561"/>
              <a:gd name="T65" fmla="*/ 2147483647 h 1964"/>
              <a:gd name="T66" fmla="*/ 2147483647 w 4561"/>
              <a:gd name="T67" fmla="*/ 2147483647 h 1964"/>
              <a:gd name="T68" fmla="*/ 2147483647 w 4561"/>
              <a:gd name="T69" fmla="*/ 2147483647 h 1964"/>
              <a:gd name="T70" fmla="*/ 2147483647 w 4561"/>
              <a:gd name="T71" fmla="*/ 2147483647 h 1964"/>
              <a:gd name="T72" fmla="*/ 2147483647 w 4561"/>
              <a:gd name="T73" fmla="*/ 2147483647 h 1964"/>
              <a:gd name="T74" fmla="*/ 2147483647 w 4561"/>
              <a:gd name="T75" fmla="*/ 2147483647 h 1964"/>
              <a:gd name="T76" fmla="*/ 2147483647 w 4561"/>
              <a:gd name="T77" fmla="*/ 2147483647 h 1964"/>
              <a:gd name="T78" fmla="*/ 2147483647 w 4561"/>
              <a:gd name="T79" fmla="*/ 2147483647 h 1964"/>
              <a:gd name="T80" fmla="*/ 2147483647 w 4561"/>
              <a:gd name="T81" fmla="*/ 2147483647 h 1964"/>
              <a:gd name="T82" fmla="*/ 2147483647 w 4561"/>
              <a:gd name="T83" fmla="*/ 2147483647 h 1964"/>
              <a:gd name="T84" fmla="*/ 2147483647 w 4561"/>
              <a:gd name="T85" fmla="*/ 2147483647 h 196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561" h="1964">
                <a:moveTo>
                  <a:pt x="8" y="254"/>
                </a:moveTo>
                <a:lnTo>
                  <a:pt x="5" y="255"/>
                </a:lnTo>
                <a:lnTo>
                  <a:pt x="3" y="258"/>
                </a:lnTo>
                <a:lnTo>
                  <a:pt x="0" y="263"/>
                </a:lnTo>
                <a:lnTo>
                  <a:pt x="0" y="267"/>
                </a:lnTo>
                <a:lnTo>
                  <a:pt x="2" y="271"/>
                </a:lnTo>
                <a:lnTo>
                  <a:pt x="3" y="273"/>
                </a:lnTo>
                <a:lnTo>
                  <a:pt x="5" y="276"/>
                </a:lnTo>
                <a:lnTo>
                  <a:pt x="10" y="278"/>
                </a:lnTo>
                <a:lnTo>
                  <a:pt x="14" y="278"/>
                </a:lnTo>
                <a:lnTo>
                  <a:pt x="18" y="277"/>
                </a:lnTo>
                <a:lnTo>
                  <a:pt x="130" y="234"/>
                </a:lnTo>
                <a:lnTo>
                  <a:pt x="242" y="192"/>
                </a:lnTo>
                <a:lnTo>
                  <a:pt x="358" y="155"/>
                </a:lnTo>
                <a:lnTo>
                  <a:pt x="473" y="122"/>
                </a:lnTo>
                <a:lnTo>
                  <a:pt x="594" y="96"/>
                </a:lnTo>
                <a:lnTo>
                  <a:pt x="716" y="74"/>
                </a:lnTo>
                <a:lnTo>
                  <a:pt x="832" y="58"/>
                </a:lnTo>
                <a:lnTo>
                  <a:pt x="887" y="52"/>
                </a:lnTo>
                <a:lnTo>
                  <a:pt x="941" y="45"/>
                </a:lnTo>
                <a:lnTo>
                  <a:pt x="993" y="40"/>
                </a:lnTo>
                <a:lnTo>
                  <a:pt x="1042" y="35"/>
                </a:lnTo>
                <a:lnTo>
                  <a:pt x="1136" y="29"/>
                </a:lnTo>
                <a:lnTo>
                  <a:pt x="1227" y="25"/>
                </a:lnTo>
                <a:lnTo>
                  <a:pt x="1320" y="25"/>
                </a:lnTo>
                <a:lnTo>
                  <a:pt x="1369" y="26"/>
                </a:lnTo>
                <a:lnTo>
                  <a:pt x="1420" y="28"/>
                </a:lnTo>
                <a:lnTo>
                  <a:pt x="1523" y="34"/>
                </a:lnTo>
                <a:lnTo>
                  <a:pt x="1631" y="45"/>
                </a:lnTo>
                <a:lnTo>
                  <a:pt x="1738" y="62"/>
                </a:lnTo>
                <a:lnTo>
                  <a:pt x="1847" y="84"/>
                </a:lnTo>
                <a:lnTo>
                  <a:pt x="1954" y="112"/>
                </a:lnTo>
                <a:lnTo>
                  <a:pt x="2062" y="145"/>
                </a:lnTo>
                <a:lnTo>
                  <a:pt x="2171" y="180"/>
                </a:lnTo>
                <a:lnTo>
                  <a:pt x="2278" y="219"/>
                </a:lnTo>
                <a:lnTo>
                  <a:pt x="2386" y="262"/>
                </a:lnTo>
                <a:lnTo>
                  <a:pt x="2493" y="306"/>
                </a:lnTo>
                <a:lnTo>
                  <a:pt x="2597" y="352"/>
                </a:lnTo>
                <a:lnTo>
                  <a:pt x="2698" y="401"/>
                </a:lnTo>
                <a:lnTo>
                  <a:pt x="2798" y="455"/>
                </a:lnTo>
                <a:lnTo>
                  <a:pt x="2850" y="484"/>
                </a:lnTo>
                <a:lnTo>
                  <a:pt x="2903" y="516"/>
                </a:lnTo>
                <a:lnTo>
                  <a:pt x="2958" y="549"/>
                </a:lnTo>
                <a:lnTo>
                  <a:pt x="3015" y="584"/>
                </a:lnTo>
                <a:lnTo>
                  <a:pt x="3074" y="623"/>
                </a:lnTo>
                <a:lnTo>
                  <a:pt x="3134" y="663"/>
                </a:lnTo>
                <a:lnTo>
                  <a:pt x="3260" y="751"/>
                </a:lnTo>
                <a:lnTo>
                  <a:pt x="3387" y="844"/>
                </a:lnTo>
                <a:lnTo>
                  <a:pt x="3512" y="939"/>
                </a:lnTo>
                <a:lnTo>
                  <a:pt x="3572" y="985"/>
                </a:lnTo>
                <a:lnTo>
                  <a:pt x="3630" y="1032"/>
                </a:lnTo>
                <a:lnTo>
                  <a:pt x="3741" y="1125"/>
                </a:lnTo>
                <a:lnTo>
                  <a:pt x="3845" y="1215"/>
                </a:lnTo>
                <a:lnTo>
                  <a:pt x="3947" y="1309"/>
                </a:lnTo>
                <a:lnTo>
                  <a:pt x="4048" y="1403"/>
                </a:lnTo>
                <a:lnTo>
                  <a:pt x="4143" y="1497"/>
                </a:lnTo>
                <a:lnTo>
                  <a:pt x="4233" y="1589"/>
                </a:lnTo>
                <a:lnTo>
                  <a:pt x="4273" y="1633"/>
                </a:lnTo>
                <a:lnTo>
                  <a:pt x="4311" y="1675"/>
                </a:lnTo>
                <a:lnTo>
                  <a:pt x="4345" y="1715"/>
                </a:lnTo>
                <a:lnTo>
                  <a:pt x="4377" y="1752"/>
                </a:lnTo>
                <a:lnTo>
                  <a:pt x="4407" y="1789"/>
                </a:lnTo>
                <a:lnTo>
                  <a:pt x="4436" y="1824"/>
                </a:lnTo>
                <a:lnTo>
                  <a:pt x="4489" y="1892"/>
                </a:lnTo>
                <a:lnTo>
                  <a:pt x="4538" y="1959"/>
                </a:lnTo>
                <a:lnTo>
                  <a:pt x="4541" y="1962"/>
                </a:lnTo>
                <a:lnTo>
                  <a:pt x="4546" y="1964"/>
                </a:lnTo>
                <a:lnTo>
                  <a:pt x="4550" y="1964"/>
                </a:lnTo>
                <a:lnTo>
                  <a:pt x="4553" y="1963"/>
                </a:lnTo>
                <a:lnTo>
                  <a:pt x="4556" y="1962"/>
                </a:lnTo>
                <a:lnTo>
                  <a:pt x="4558" y="1959"/>
                </a:lnTo>
                <a:lnTo>
                  <a:pt x="4561" y="1954"/>
                </a:lnTo>
                <a:lnTo>
                  <a:pt x="4561" y="1950"/>
                </a:lnTo>
                <a:lnTo>
                  <a:pt x="4560" y="1947"/>
                </a:lnTo>
                <a:lnTo>
                  <a:pt x="4558" y="1944"/>
                </a:lnTo>
                <a:lnTo>
                  <a:pt x="4509" y="1877"/>
                </a:lnTo>
                <a:lnTo>
                  <a:pt x="4457" y="1809"/>
                </a:lnTo>
                <a:lnTo>
                  <a:pt x="4428" y="1774"/>
                </a:lnTo>
                <a:lnTo>
                  <a:pt x="4397" y="1736"/>
                </a:lnTo>
                <a:lnTo>
                  <a:pt x="4365" y="1697"/>
                </a:lnTo>
                <a:lnTo>
                  <a:pt x="4328" y="1657"/>
                </a:lnTo>
                <a:lnTo>
                  <a:pt x="4290" y="1616"/>
                </a:lnTo>
                <a:lnTo>
                  <a:pt x="4250" y="1572"/>
                </a:lnTo>
                <a:lnTo>
                  <a:pt x="4161" y="1480"/>
                </a:lnTo>
                <a:lnTo>
                  <a:pt x="4065" y="1385"/>
                </a:lnTo>
                <a:lnTo>
                  <a:pt x="3965" y="1291"/>
                </a:lnTo>
                <a:lnTo>
                  <a:pt x="3863" y="1198"/>
                </a:lnTo>
                <a:lnTo>
                  <a:pt x="3757" y="1105"/>
                </a:lnTo>
                <a:lnTo>
                  <a:pt x="3645" y="1012"/>
                </a:lnTo>
                <a:lnTo>
                  <a:pt x="3587" y="965"/>
                </a:lnTo>
                <a:lnTo>
                  <a:pt x="3527" y="919"/>
                </a:lnTo>
                <a:lnTo>
                  <a:pt x="3402" y="824"/>
                </a:lnTo>
                <a:lnTo>
                  <a:pt x="3275" y="731"/>
                </a:lnTo>
                <a:lnTo>
                  <a:pt x="3149" y="643"/>
                </a:lnTo>
                <a:lnTo>
                  <a:pt x="3086" y="603"/>
                </a:lnTo>
                <a:lnTo>
                  <a:pt x="3027" y="564"/>
                </a:lnTo>
                <a:lnTo>
                  <a:pt x="2971" y="526"/>
                </a:lnTo>
                <a:lnTo>
                  <a:pt x="2915" y="493"/>
                </a:lnTo>
                <a:lnTo>
                  <a:pt x="2863" y="462"/>
                </a:lnTo>
                <a:lnTo>
                  <a:pt x="2811" y="433"/>
                </a:lnTo>
                <a:lnTo>
                  <a:pt x="2710" y="379"/>
                </a:lnTo>
                <a:lnTo>
                  <a:pt x="2607" y="330"/>
                </a:lnTo>
                <a:lnTo>
                  <a:pt x="2503" y="283"/>
                </a:lnTo>
                <a:lnTo>
                  <a:pt x="2396" y="239"/>
                </a:lnTo>
                <a:lnTo>
                  <a:pt x="2288" y="196"/>
                </a:lnTo>
                <a:lnTo>
                  <a:pt x="2178" y="157"/>
                </a:lnTo>
                <a:lnTo>
                  <a:pt x="2070" y="120"/>
                </a:lnTo>
                <a:lnTo>
                  <a:pt x="1962" y="87"/>
                </a:lnTo>
                <a:lnTo>
                  <a:pt x="1852" y="59"/>
                </a:lnTo>
                <a:lnTo>
                  <a:pt x="1743" y="36"/>
                </a:lnTo>
                <a:lnTo>
                  <a:pt x="1633" y="20"/>
                </a:lnTo>
                <a:lnTo>
                  <a:pt x="1525" y="9"/>
                </a:lnTo>
                <a:lnTo>
                  <a:pt x="1420" y="2"/>
                </a:lnTo>
                <a:lnTo>
                  <a:pt x="1369" y="1"/>
                </a:lnTo>
                <a:lnTo>
                  <a:pt x="1320" y="0"/>
                </a:lnTo>
                <a:lnTo>
                  <a:pt x="1227" y="0"/>
                </a:lnTo>
                <a:lnTo>
                  <a:pt x="1134" y="4"/>
                </a:lnTo>
                <a:lnTo>
                  <a:pt x="1040" y="10"/>
                </a:lnTo>
                <a:lnTo>
                  <a:pt x="991" y="15"/>
                </a:lnTo>
                <a:lnTo>
                  <a:pt x="939" y="20"/>
                </a:lnTo>
                <a:lnTo>
                  <a:pt x="885" y="26"/>
                </a:lnTo>
                <a:lnTo>
                  <a:pt x="829" y="33"/>
                </a:lnTo>
                <a:lnTo>
                  <a:pt x="711" y="49"/>
                </a:lnTo>
                <a:lnTo>
                  <a:pt x="589" y="70"/>
                </a:lnTo>
                <a:lnTo>
                  <a:pt x="468" y="97"/>
                </a:lnTo>
                <a:lnTo>
                  <a:pt x="350" y="130"/>
                </a:lnTo>
                <a:lnTo>
                  <a:pt x="234" y="170"/>
                </a:lnTo>
                <a:lnTo>
                  <a:pt x="121" y="211"/>
                </a:lnTo>
                <a:lnTo>
                  <a:pt x="8" y="254"/>
                </a:lnTo>
                <a:close/>
              </a:path>
            </a:pathLst>
          </a:custGeom>
          <a:solidFill>
            <a:srgbClr val="FF0000"/>
          </a:solidFill>
          <a:ln w="38100" cmpd="sng">
            <a:solidFill>
              <a:srgbClr val="FF0000"/>
            </a:solidFill>
            <a:round/>
            <a:headEnd/>
            <a:tailEnd/>
          </a:ln>
        </p:spPr>
        <p:txBody>
          <a:bodyPr/>
          <a:lstStyle/>
          <a:p>
            <a:endParaRPr lang="en-US"/>
          </a:p>
        </p:txBody>
      </p:sp>
      <p:sp>
        <p:nvSpPr>
          <p:cNvPr id="40" name="Oval 6"/>
          <p:cNvSpPr>
            <a:spLocks noChangeArrowheads="1"/>
          </p:cNvSpPr>
          <p:nvPr/>
        </p:nvSpPr>
        <p:spPr bwMode="auto">
          <a:xfrm>
            <a:off x="3265481" y="3650335"/>
            <a:ext cx="215900" cy="203200"/>
          </a:xfrm>
          <a:prstGeom prst="ellipse">
            <a:avLst/>
          </a:prstGeom>
          <a:solidFill>
            <a:srgbClr val="FFFF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en-US"/>
          </a:p>
        </p:txBody>
      </p:sp>
      <p:sp>
        <p:nvSpPr>
          <p:cNvPr id="41" name="Text Box 32"/>
          <p:cNvSpPr txBox="1">
            <a:spLocks noChangeArrowheads="1"/>
          </p:cNvSpPr>
          <p:nvPr/>
        </p:nvSpPr>
        <p:spPr bwMode="auto">
          <a:xfrm>
            <a:off x="2458887" y="6053226"/>
            <a:ext cx="4892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charset="0"/>
                <a:cs typeface="Times New Roman" pitchFamily="18" charset="0"/>
              </a:defRPr>
            </a:lvl1pPr>
            <a:lvl2pPr marL="742950" indent="-285750">
              <a:defRPr sz="2400">
                <a:solidFill>
                  <a:schemeClr val="tx1"/>
                </a:solidFill>
                <a:latin typeface="Arial" charset="0"/>
                <a:cs typeface="Times New Roman" pitchFamily="18" charset="0"/>
              </a:defRPr>
            </a:lvl2pPr>
            <a:lvl3pPr marL="1143000" indent="-228600">
              <a:defRPr sz="2400">
                <a:solidFill>
                  <a:schemeClr val="tx1"/>
                </a:solidFill>
                <a:latin typeface="Arial" charset="0"/>
                <a:cs typeface="Times New Roman" pitchFamily="18" charset="0"/>
              </a:defRPr>
            </a:lvl3pPr>
            <a:lvl4pPr marL="1600200" indent="-228600">
              <a:defRPr sz="2400">
                <a:solidFill>
                  <a:schemeClr val="tx1"/>
                </a:solidFill>
                <a:latin typeface="Arial" charset="0"/>
                <a:cs typeface="Times New Roman" pitchFamily="18" charset="0"/>
              </a:defRPr>
            </a:lvl4pPr>
            <a:lvl5pPr marL="2057400" indent="-228600">
              <a:defRPr sz="2400">
                <a:solidFill>
                  <a:schemeClr val="tx1"/>
                </a:solidFill>
                <a:latin typeface="Arial" charset="0"/>
                <a:cs typeface="Times New Roman" pitchFamily="18" charset="0"/>
              </a:defRPr>
            </a:lvl5pPr>
            <a:lvl6pPr marL="25146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6pPr>
            <a:lvl7pPr marL="29718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7pPr>
            <a:lvl8pPr marL="34290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8pPr>
            <a:lvl9pPr marL="3886200" indent="-228600" eaLnBrk="0" fontAlgn="base" hangingPunct="0">
              <a:lnSpc>
                <a:spcPct val="90000"/>
              </a:lnSpc>
              <a:spcBef>
                <a:spcPct val="20000"/>
              </a:spcBef>
              <a:spcAft>
                <a:spcPct val="20000"/>
              </a:spcAft>
              <a:buClr>
                <a:schemeClr val="accent1"/>
              </a:buClr>
              <a:buSzPct val="90000"/>
              <a:buFont typeface="Wingdings" pitchFamily="2" charset="2"/>
              <a:defRPr sz="2400">
                <a:solidFill>
                  <a:schemeClr val="tx1"/>
                </a:solidFill>
                <a:latin typeface="Arial" charset="0"/>
                <a:cs typeface="Times New Roman" pitchFamily="18" charset="0"/>
              </a:defRPr>
            </a:lvl9pPr>
          </a:lstStyle>
          <a:p>
            <a:pPr algn="ctr">
              <a:lnSpc>
                <a:spcPct val="100000"/>
              </a:lnSpc>
              <a:spcAft>
                <a:spcPct val="30000"/>
              </a:spcAft>
            </a:pPr>
            <a:r>
              <a:rPr lang="en-US" sz="2000" b="1" dirty="0" smtClean="0">
                <a:solidFill>
                  <a:srgbClr val="0070C0"/>
                </a:solidFill>
              </a:rPr>
              <a:t>V</a:t>
            </a:r>
            <a:r>
              <a:rPr lang="en-US" sz="2000" b="1" baseline="-25000" dirty="0" smtClean="0">
                <a:solidFill>
                  <a:srgbClr val="0070C0"/>
                </a:solidFill>
              </a:rPr>
              <a:t>O</a:t>
            </a:r>
            <a:endParaRPr lang="en-US" sz="2000" b="1" baseline="-25000" dirty="0">
              <a:solidFill>
                <a:srgbClr val="0070C0"/>
              </a:solidFill>
            </a:endParaRPr>
          </a:p>
        </p:txBody>
      </p:sp>
      <p:sp>
        <p:nvSpPr>
          <p:cNvPr id="7" name="Footer Placeholder 6"/>
          <p:cNvSpPr>
            <a:spLocks noGrp="1"/>
          </p:cNvSpPr>
          <p:nvPr>
            <p:ph type="ftr" sz="quarter" idx="10"/>
          </p:nvPr>
        </p:nvSpPr>
        <p:spPr/>
        <p:txBody>
          <a:bodyPr/>
          <a:lstStyle/>
          <a:p>
            <a:pPr>
              <a:defRPr/>
            </a:pPr>
            <a:r>
              <a:rPr lang="en-US" smtClean="0"/>
              <a:t>2016-05-09   © 2016 LafargeHolcim</a:t>
            </a:r>
            <a:endParaRPr lang="en-US"/>
          </a:p>
        </p:txBody>
      </p:sp>
      <p:sp>
        <p:nvSpPr>
          <p:cNvPr id="42" name="Slide Number Placeholder 41"/>
          <p:cNvSpPr>
            <a:spLocks noGrp="1"/>
          </p:cNvSpPr>
          <p:nvPr>
            <p:ph type="sldNum" sz="quarter" idx="11"/>
          </p:nvPr>
        </p:nvSpPr>
        <p:spPr/>
        <p:txBody>
          <a:bodyPr/>
          <a:lstStyle/>
          <a:p>
            <a:pPr>
              <a:defRPr/>
            </a:pPr>
            <a:fld id="{2769C510-0734-4155-82AA-15A9CA3272D4}" type="slidenum">
              <a:rPr lang="en-US" smtClean="0"/>
              <a:pPr>
                <a:defRPr/>
              </a:pPr>
              <a:t>8</a:t>
            </a:fld>
            <a:endParaRPr lang="en-US" dirty="0"/>
          </a:p>
        </p:txBody>
      </p:sp>
    </p:spTree>
    <p:extLst>
      <p:ext uri="{BB962C8B-B14F-4D97-AF65-F5344CB8AC3E}">
        <p14:creationId xmlns:p14="http://schemas.microsoft.com/office/powerpoint/2010/main" val="16124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par>
                                <p:cTn id="8" presetID="0" presetClass="path" presetSubtype="0" accel="50000" decel="50000" fill="hold" grpId="0" nodeType="withEffect">
                                  <p:stCondLst>
                                    <p:cond delay="0"/>
                                  </p:stCondLst>
                                  <p:childTnLst>
                                    <p:animMotion origin="layout" path="M -3.84615E-6 -7.40741E-7 C -0.00673 0.03866 -0.02147 0.12454 -0.02788 0.16389 " pathEditMode="relative" rAng="0" ptsTypes="ff">
                                      <p:cBhvr>
                                        <p:cTn id="9" dur="2000" fill="hold"/>
                                        <p:tgtEl>
                                          <p:spTgt spid="39"/>
                                        </p:tgtEl>
                                        <p:attrNameLst>
                                          <p:attrName>ppt_x</p:attrName>
                                          <p:attrName>ppt_y</p:attrName>
                                        </p:attrNameLst>
                                      </p:cBhvr>
                                      <p:rCtr x="-1394" y="8194"/>
                                    </p:animMotion>
                                  </p:childTnLst>
                                  <p:subTnLst>
                                    <p:set>
                                      <p:cBhvr override="childStyle">
                                        <p:cTn dur="1" fill="hold" display="0" masterRel="sameClick" afterEffect="1">
                                          <p:stCondLst>
                                            <p:cond evt="end" delay="0">
                                              <p:tn val="8"/>
                                            </p:cond>
                                          </p:stCondLst>
                                        </p:cTn>
                                        <p:tgtEl>
                                          <p:spTgt spid="3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3077B2F7-8AAE-4528-8829-B5289B395401}" type="slidenum">
              <a:rPr lang="en-US" sz="800"/>
              <a:pPr algn="r"/>
              <a:t>9</a:t>
            </a:fld>
            <a:endParaRPr lang="en-US" sz="800"/>
          </a:p>
        </p:txBody>
      </p:sp>
      <p:sp>
        <p:nvSpPr>
          <p:cNvPr id="36876" name="Rectangle 2"/>
          <p:cNvSpPr>
            <a:spLocks noChangeArrowheads="1"/>
          </p:cNvSpPr>
          <p:nvPr/>
        </p:nvSpPr>
        <p:spPr bwMode="auto">
          <a:xfrm>
            <a:off x="546100" y="344488"/>
            <a:ext cx="8774113" cy="792162"/>
          </a:xfrm>
          <a:prstGeom prst="rect">
            <a:avLst/>
          </a:prstGeom>
          <a:noFill/>
          <a:ln w="9525">
            <a:noFill/>
            <a:miter lim="800000"/>
            <a:headEnd/>
            <a:tailEnd/>
          </a:ln>
        </p:spPr>
        <p:txBody>
          <a:bodyPr lIns="0" tIns="0" rIns="0" bIns="7200" anchor="b"/>
          <a:lstStyle/>
          <a:p>
            <a:pPr>
              <a:lnSpc>
                <a:spcPct val="95000"/>
              </a:lnSpc>
            </a:pPr>
            <a:r>
              <a:rPr lang="en-US" sz="2400" b="1"/>
              <a:t>Fan Characteristic: Fan Speed Impact (VSD)</a:t>
            </a:r>
          </a:p>
        </p:txBody>
      </p:sp>
      <p:graphicFrame>
        <p:nvGraphicFramePr>
          <p:cNvPr id="36868" name="Object 4"/>
          <p:cNvGraphicFramePr>
            <a:graphicFrameLocks noChangeAspect="1"/>
          </p:cNvGraphicFramePr>
          <p:nvPr/>
        </p:nvGraphicFramePr>
        <p:xfrm>
          <a:off x="5757863" y="1476375"/>
          <a:ext cx="1693862" cy="1023938"/>
        </p:xfrm>
        <a:graphic>
          <a:graphicData uri="http://schemas.openxmlformats.org/presentationml/2006/ole">
            <mc:AlternateContent xmlns:mc="http://schemas.openxmlformats.org/markup-compatibility/2006">
              <mc:Choice xmlns:v="urn:schemas-microsoft-com:vml" Requires="v">
                <p:oleObj spid="_x0000_s37080" name="Equation" r:id="rId3" imgW="710891" imgH="431613" progId="Equation.3">
                  <p:embed/>
                </p:oleObj>
              </mc:Choice>
              <mc:Fallback>
                <p:oleObj name="Equation" r:id="rId3" imgW="710891" imgH="431613" progId="Equation.3">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7863" y="1476375"/>
                        <a:ext cx="1693862" cy="1023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7" name="Text Box 4"/>
          <p:cNvSpPr txBox="1">
            <a:spLocks noChangeArrowheads="1"/>
          </p:cNvSpPr>
          <p:nvPr/>
        </p:nvSpPr>
        <p:spPr bwMode="auto">
          <a:xfrm>
            <a:off x="1471613" y="1731963"/>
            <a:ext cx="1939925" cy="457200"/>
          </a:xfrm>
          <a:prstGeom prst="rect">
            <a:avLst/>
          </a:prstGeom>
          <a:noFill/>
          <a:ln w="9525">
            <a:noFill/>
            <a:miter lim="800000"/>
            <a:headEnd/>
            <a:tailEnd/>
          </a:ln>
        </p:spPr>
        <p:txBody>
          <a:bodyPr wrap="none" lIns="90000" tIns="46800" rIns="90000" bIns="46800" anchor="ctr">
            <a:spAutoFit/>
          </a:bodyPr>
          <a:lstStyle/>
          <a:p>
            <a:r>
              <a:rPr lang="en-US" sz="2400" b="1">
                <a:cs typeface="Times New Roman" pitchFamily="18" charset="0"/>
              </a:rPr>
              <a:t>volume flow</a:t>
            </a:r>
            <a:endParaRPr lang="en-US" sz="1400">
              <a:cs typeface="Times New Roman" pitchFamily="18" charset="0"/>
            </a:endParaRPr>
          </a:p>
        </p:txBody>
      </p:sp>
      <p:graphicFrame>
        <p:nvGraphicFramePr>
          <p:cNvPr id="36870" name="Object 6"/>
          <p:cNvGraphicFramePr>
            <a:graphicFrameLocks noChangeAspect="1"/>
          </p:cNvGraphicFramePr>
          <p:nvPr/>
        </p:nvGraphicFramePr>
        <p:xfrm>
          <a:off x="5351463" y="2781300"/>
          <a:ext cx="2662237" cy="1209675"/>
        </p:xfrm>
        <a:graphic>
          <a:graphicData uri="http://schemas.openxmlformats.org/presentationml/2006/ole">
            <mc:AlternateContent xmlns:mc="http://schemas.openxmlformats.org/markup-compatibility/2006">
              <mc:Choice xmlns:v="urn:schemas-microsoft-com:vml" Requires="v">
                <p:oleObj spid="_x0000_s37081" name="Equation" r:id="rId5" imgW="1117600" imgH="508000" progId="Equation.3">
                  <p:embed/>
                </p:oleObj>
              </mc:Choice>
              <mc:Fallback>
                <p:oleObj name="Equation" r:id="rId5" imgW="1117600" imgH="5080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1463" y="2781300"/>
                        <a:ext cx="2662237"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8" name="Text Box 6"/>
          <p:cNvSpPr txBox="1">
            <a:spLocks noChangeArrowheads="1"/>
          </p:cNvSpPr>
          <p:nvPr/>
        </p:nvSpPr>
        <p:spPr bwMode="auto">
          <a:xfrm>
            <a:off x="1433513" y="3167063"/>
            <a:ext cx="2351087" cy="457200"/>
          </a:xfrm>
          <a:prstGeom prst="rect">
            <a:avLst/>
          </a:prstGeom>
          <a:noFill/>
          <a:ln w="9525">
            <a:noFill/>
            <a:miter lim="800000"/>
            <a:headEnd/>
            <a:tailEnd/>
          </a:ln>
        </p:spPr>
        <p:txBody>
          <a:bodyPr wrap="none" lIns="90000" tIns="46800" rIns="90000" bIns="46800" anchor="ctr">
            <a:spAutoFit/>
          </a:bodyPr>
          <a:lstStyle/>
          <a:p>
            <a:r>
              <a:rPr lang="en-US" sz="2400" b="1">
                <a:cs typeface="Times New Roman" pitchFamily="18" charset="0"/>
              </a:rPr>
              <a:t>static pressure</a:t>
            </a:r>
            <a:endParaRPr lang="en-US" sz="1400">
              <a:cs typeface="Times New Roman" pitchFamily="18" charset="0"/>
            </a:endParaRPr>
          </a:p>
        </p:txBody>
      </p:sp>
      <p:graphicFrame>
        <p:nvGraphicFramePr>
          <p:cNvPr id="36872" name="Object 8"/>
          <p:cNvGraphicFramePr>
            <a:graphicFrameLocks noChangeAspect="1"/>
          </p:cNvGraphicFramePr>
          <p:nvPr/>
        </p:nvGraphicFramePr>
        <p:xfrm>
          <a:off x="5630863" y="4206875"/>
          <a:ext cx="2206625" cy="1209675"/>
        </p:xfrm>
        <a:graphic>
          <a:graphicData uri="http://schemas.openxmlformats.org/presentationml/2006/ole">
            <mc:AlternateContent xmlns:mc="http://schemas.openxmlformats.org/markup-compatibility/2006">
              <mc:Choice xmlns:v="urn:schemas-microsoft-com:vml" Requires="v">
                <p:oleObj spid="_x0000_s37082" name="Equation" r:id="rId7" imgW="927100" imgH="508000" progId="Equation.3">
                  <p:embed/>
                </p:oleObj>
              </mc:Choice>
              <mc:Fallback>
                <p:oleObj name="Equation" r:id="rId7" imgW="927100" imgH="508000" progId="Equation.3">
                  <p:embed/>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0863" y="4206875"/>
                        <a:ext cx="2206625"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9" name="Text Box 8"/>
          <p:cNvSpPr txBox="1">
            <a:spLocks noChangeArrowheads="1"/>
          </p:cNvSpPr>
          <p:nvPr/>
        </p:nvSpPr>
        <p:spPr bwMode="auto">
          <a:xfrm>
            <a:off x="1433513" y="4621213"/>
            <a:ext cx="2924175" cy="457200"/>
          </a:xfrm>
          <a:prstGeom prst="rect">
            <a:avLst/>
          </a:prstGeom>
          <a:noFill/>
          <a:ln w="9525">
            <a:noFill/>
            <a:miter lim="800000"/>
            <a:headEnd/>
            <a:tailEnd/>
          </a:ln>
        </p:spPr>
        <p:txBody>
          <a:bodyPr wrap="none" lIns="90000" tIns="46800" rIns="90000" bIns="46800" anchor="ctr">
            <a:spAutoFit/>
          </a:bodyPr>
          <a:lstStyle/>
          <a:p>
            <a:r>
              <a:rPr lang="en-US" sz="2400" b="1">
                <a:cs typeface="Times New Roman" pitchFamily="18" charset="0"/>
              </a:rPr>
              <a:t>power requirement</a:t>
            </a:r>
            <a:endParaRPr lang="en-US" sz="1400">
              <a:cs typeface="Times New Roman" pitchFamily="18" charset="0"/>
            </a:endParaRPr>
          </a:p>
        </p:txBody>
      </p:sp>
      <p:sp>
        <p:nvSpPr>
          <p:cNvPr id="36880" name="Rectangle 9"/>
          <p:cNvSpPr>
            <a:spLocks noChangeArrowheads="1"/>
          </p:cNvSpPr>
          <p:nvPr/>
        </p:nvSpPr>
        <p:spPr bwMode="auto">
          <a:xfrm>
            <a:off x="4710113" y="1438275"/>
            <a:ext cx="3810000" cy="1104900"/>
          </a:xfrm>
          <a:prstGeom prst="rect">
            <a:avLst/>
          </a:prstGeom>
          <a:noFill/>
          <a:ln w="25400">
            <a:solidFill>
              <a:schemeClr val="accent2"/>
            </a:solidFill>
            <a:miter lim="800000"/>
            <a:headEnd/>
            <a:tailEnd/>
          </a:ln>
        </p:spPr>
        <p:txBody>
          <a:bodyPr wrap="none" anchor="ctr"/>
          <a:lstStyle/>
          <a:p>
            <a:endParaRPr lang="en-US"/>
          </a:p>
        </p:txBody>
      </p:sp>
      <p:sp>
        <p:nvSpPr>
          <p:cNvPr id="36881" name="Rectangle 10"/>
          <p:cNvSpPr>
            <a:spLocks noChangeArrowheads="1"/>
          </p:cNvSpPr>
          <p:nvPr/>
        </p:nvSpPr>
        <p:spPr bwMode="auto">
          <a:xfrm>
            <a:off x="4710113" y="2819400"/>
            <a:ext cx="3810000" cy="1133475"/>
          </a:xfrm>
          <a:prstGeom prst="rect">
            <a:avLst/>
          </a:prstGeom>
          <a:noFill/>
          <a:ln w="25400">
            <a:solidFill>
              <a:schemeClr val="accent2"/>
            </a:solidFill>
            <a:miter lim="800000"/>
            <a:headEnd/>
            <a:tailEnd/>
          </a:ln>
        </p:spPr>
        <p:txBody>
          <a:bodyPr wrap="none" anchor="ctr"/>
          <a:lstStyle/>
          <a:p>
            <a:endParaRPr lang="en-US"/>
          </a:p>
        </p:txBody>
      </p:sp>
      <p:sp>
        <p:nvSpPr>
          <p:cNvPr id="36882" name="Rectangle 11"/>
          <p:cNvSpPr>
            <a:spLocks noChangeArrowheads="1"/>
          </p:cNvSpPr>
          <p:nvPr/>
        </p:nvSpPr>
        <p:spPr bwMode="auto">
          <a:xfrm>
            <a:off x="4710113" y="4248150"/>
            <a:ext cx="3810000" cy="1123950"/>
          </a:xfrm>
          <a:prstGeom prst="rect">
            <a:avLst/>
          </a:prstGeom>
          <a:noFill/>
          <a:ln w="25400">
            <a:solidFill>
              <a:schemeClr val="accent2"/>
            </a:solidFill>
            <a:miter lim="800000"/>
            <a:headEnd/>
            <a:tailEnd/>
          </a:ln>
        </p:spPr>
        <p:txBody>
          <a:bodyPr wrap="none" anchor="ctr"/>
          <a:lstStyle/>
          <a:p>
            <a:endParaRPr lang="en-US"/>
          </a:p>
        </p:txBody>
      </p:sp>
      <p:sp>
        <p:nvSpPr>
          <p:cNvPr id="36883" name="Text Box 12"/>
          <p:cNvSpPr txBox="1">
            <a:spLocks noChangeArrowheads="1"/>
          </p:cNvSpPr>
          <p:nvPr/>
        </p:nvSpPr>
        <p:spPr bwMode="auto">
          <a:xfrm>
            <a:off x="1460500" y="5707063"/>
            <a:ext cx="7759700" cy="304800"/>
          </a:xfrm>
          <a:prstGeom prst="rect">
            <a:avLst/>
          </a:prstGeom>
          <a:noFill/>
          <a:ln w="9525">
            <a:noFill/>
            <a:miter lim="800000"/>
            <a:headEnd/>
            <a:tailEnd/>
          </a:ln>
        </p:spPr>
        <p:txBody>
          <a:bodyPr wrap="none">
            <a:spAutoFit/>
          </a:bodyPr>
          <a:lstStyle/>
          <a:p>
            <a:pPr>
              <a:spcAft>
                <a:spcPct val="30000"/>
              </a:spcAft>
              <a:buClr>
                <a:schemeClr val="tx2"/>
              </a:buClr>
              <a:buFont typeface="Symbol" pitchFamily="18" charset="2"/>
              <a:buChar char="Þ"/>
            </a:pPr>
            <a:r>
              <a:rPr lang="en-US" sz="1400">
                <a:cs typeface="Times New Roman" pitchFamily="18" charset="0"/>
              </a:rPr>
              <a:t> first approach, as equations do not consider changes in density, compressibility and efficiency</a:t>
            </a:r>
          </a:p>
        </p:txBody>
      </p:sp>
      <p:sp>
        <p:nvSpPr>
          <p:cNvPr id="6" name="Footer Placeholder 5"/>
          <p:cNvSpPr>
            <a:spLocks noGrp="1"/>
          </p:cNvSpPr>
          <p:nvPr>
            <p:ph type="ftr" sz="quarter" idx="10"/>
          </p:nvPr>
        </p:nvSpPr>
        <p:spPr/>
        <p:txBody>
          <a:bodyPr/>
          <a:lstStyle/>
          <a:p>
            <a:pPr>
              <a:defRPr/>
            </a:pPr>
            <a:r>
              <a:rPr lang="en-US" smtClean="0"/>
              <a:t>2016-05-09   © 2016 LafargeHolcim</a:t>
            </a:r>
            <a:endParaRPr lang="en-US"/>
          </a:p>
        </p:txBody>
      </p:sp>
      <p:sp>
        <p:nvSpPr>
          <p:cNvPr id="7" name="Slide Number Placeholder 6"/>
          <p:cNvSpPr>
            <a:spLocks noGrp="1"/>
          </p:cNvSpPr>
          <p:nvPr>
            <p:ph type="sldNum" sz="quarter" idx="11"/>
          </p:nvPr>
        </p:nvSpPr>
        <p:spPr/>
        <p:txBody>
          <a:bodyPr/>
          <a:lstStyle/>
          <a:p>
            <a:pPr>
              <a:defRPr/>
            </a:pPr>
            <a:fld id="{12DAB12B-9646-41B4-8838-7E0643645623}" type="slidenum">
              <a:rPr lang="en-US" smtClean="0"/>
              <a:pPr>
                <a:defRPr/>
              </a:pPr>
              <a:t>9</a:t>
            </a:fld>
            <a:endParaRPr 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ERSINFO" val="LH1004"/>
  <p:tag name="LANGUAGE" val="1033"/>
  <p:tag name="BRAND" val="100"/>
  <p:tag name="LOGO" val="100"/>
  <p:tag name="TITLEBANDCOLOR" val="1"/>
  <p:tag name="DATE" val="2016-05-09"/>
  <p:tag name="CLASSIFICATION" val="0"/>
  <p:tag name="COPYRIGHTYEAR" val="2016"/>
  <p:tag name="LEGALTEXT" val="LafargeHolcim"/>
</p:tagLst>
</file>

<file path=ppt/tags/tag1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1.xml><?xml version="1.0" encoding="utf-8"?>
<p:tagLst xmlns:a="http://schemas.openxmlformats.org/drawingml/2006/main" xmlns:r="http://schemas.openxmlformats.org/officeDocument/2006/relationships" xmlns:p="http://schemas.openxmlformats.org/presentationml/2006/main">
  <p:tag name="SLIDEID" val="0"/>
</p:tagLst>
</file>

<file path=ppt/tags/tag12.xml><?xml version="1.0" encoding="utf-8"?>
<p:tagLst xmlns:a="http://schemas.openxmlformats.org/drawingml/2006/main" xmlns:r="http://schemas.openxmlformats.org/officeDocument/2006/relationships" xmlns:p="http://schemas.openxmlformats.org/presentationml/2006/main">
  <p:tag name="SLIDEID" val="0"/>
</p:tagLst>
</file>

<file path=ppt/tags/tag13.xml><?xml version="1.0" encoding="utf-8"?>
<p:tagLst xmlns:a="http://schemas.openxmlformats.org/drawingml/2006/main" xmlns:r="http://schemas.openxmlformats.org/officeDocument/2006/relationships" xmlns:p="http://schemas.openxmlformats.org/presentationml/2006/main">
  <p:tag name="SLIDEID" val="354"/>
</p:tagLst>
</file>

<file path=ppt/tags/tag14.xml><?xml version="1.0" encoding="utf-8"?>
<p:tagLst xmlns:a="http://schemas.openxmlformats.org/drawingml/2006/main" xmlns:r="http://schemas.openxmlformats.org/officeDocument/2006/relationships" xmlns:p="http://schemas.openxmlformats.org/presentationml/2006/main">
  <p:tag name="SLIDEID" val="354"/>
</p:tagLst>
</file>

<file path=ppt/tags/tag15.xml><?xml version="1.0" encoding="utf-8"?>
<p:tagLst xmlns:a="http://schemas.openxmlformats.org/drawingml/2006/main" xmlns:r="http://schemas.openxmlformats.org/officeDocument/2006/relationships" xmlns:p="http://schemas.openxmlformats.org/presentationml/2006/main">
  <p:tag name="SLIDEID" val="355"/>
</p:tagLst>
</file>

<file path=ppt/tags/tag16.xml><?xml version="1.0" encoding="utf-8"?>
<p:tagLst xmlns:a="http://schemas.openxmlformats.org/drawingml/2006/main" xmlns:r="http://schemas.openxmlformats.org/officeDocument/2006/relationships" xmlns:p="http://schemas.openxmlformats.org/presentationml/2006/main">
  <p:tag name="SLIDEID" val="355"/>
</p:tagLst>
</file>

<file path=ppt/tags/tag17.xml><?xml version="1.0" encoding="utf-8"?>
<p:tagLst xmlns:a="http://schemas.openxmlformats.org/drawingml/2006/main" xmlns:r="http://schemas.openxmlformats.org/officeDocument/2006/relationships" xmlns:p="http://schemas.openxmlformats.org/presentationml/2006/main">
  <p:tag name="SLIDEID" val="356"/>
</p:tagLst>
</file>

<file path=ppt/tags/tag18.xml><?xml version="1.0" encoding="utf-8"?>
<p:tagLst xmlns:a="http://schemas.openxmlformats.org/drawingml/2006/main" xmlns:r="http://schemas.openxmlformats.org/officeDocument/2006/relationships" xmlns:p="http://schemas.openxmlformats.org/presentationml/2006/main">
  <p:tag name="SLIDEID" val="356"/>
</p:tagLst>
</file>

<file path=ppt/tags/tag19.xml><?xml version="1.0" encoding="utf-8"?>
<p:tagLst xmlns:a="http://schemas.openxmlformats.org/drawingml/2006/main" xmlns:r="http://schemas.openxmlformats.org/officeDocument/2006/relationships" xmlns:p="http://schemas.openxmlformats.org/presentationml/2006/main">
  <p:tag name="SLIDEID" val="377"/>
</p:tagLst>
</file>

<file path=ppt/tags/tag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0.xml><?xml version="1.0" encoding="utf-8"?>
<p:tagLst xmlns:a="http://schemas.openxmlformats.org/drawingml/2006/main" xmlns:r="http://schemas.openxmlformats.org/officeDocument/2006/relationships" xmlns:p="http://schemas.openxmlformats.org/presentationml/2006/main">
  <p:tag name="SLIDEID" val="377"/>
</p:tagLst>
</file>

<file path=ppt/tags/tag3.xml><?xml version="1.0" encoding="utf-8"?>
<p:tagLst xmlns:a="http://schemas.openxmlformats.org/drawingml/2006/main" xmlns:r="http://schemas.openxmlformats.org/officeDocument/2006/relationships" xmlns:p="http://schemas.openxmlformats.org/presentationml/2006/main">
  <p:tag name="SHAPETYPE" val="Status"/>
</p:tagLst>
</file>

<file path=ppt/tags/tag4.xml><?xml version="1.0" encoding="utf-8"?>
<p:tagLst xmlns:a="http://schemas.openxmlformats.org/drawingml/2006/main" xmlns:r="http://schemas.openxmlformats.org/officeDocument/2006/relationships" xmlns:p="http://schemas.openxmlformats.org/presentationml/2006/main">
  <p:tag name="SHAPETYPE" val="Logo"/>
</p:tagLst>
</file>

<file path=ppt/tags/tag5.xml><?xml version="1.0" encoding="utf-8"?>
<p:tagLst xmlns:a="http://schemas.openxmlformats.org/drawingml/2006/main" xmlns:r="http://schemas.openxmlformats.org/officeDocument/2006/relationships" xmlns:p="http://schemas.openxmlformats.org/presentationml/2006/main">
  <p:tag name="SHAPETYPE" val="TitleBand"/>
</p:tagLst>
</file>

<file path=ppt/tags/tag6.xml><?xml version="1.0" encoding="utf-8"?>
<p:tagLst xmlns:a="http://schemas.openxmlformats.org/drawingml/2006/main" xmlns:r="http://schemas.openxmlformats.org/officeDocument/2006/relationships" xmlns:p="http://schemas.openxmlformats.org/presentationml/2006/main">
  <p:tag name="SHAPETYPE" val="Status"/>
</p:tagLst>
</file>

<file path=ppt/tags/tag7.xml><?xml version="1.0" encoding="utf-8"?>
<p:tagLst xmlns:a="http://schemas.openxmlformats.org/drawingml/2006/main" xmlns:r="http://schemas.openxmlformats.org/officeDocument/2006/relationships" xmlns:p="http://schemas.openxmlformats.org/presentationml/2006/main">
  <p:tag name="SHAPETYPE" val="Logo"/>
</p:tagLst>
</file>

<file path=ppt/tags/tag8.xml><?xml version="1.0" encoding="utf-8"?>
<p:tagLst xmlns:a="http://schemas.openxmlformats.org/drawingml/2006/main" xmlns:r="http://schemas.openxmlformats.org/officeDocument/2006/relationships" xmlns:p="http://schemas.openxmlformats.org/presentationml/2006/main">
  <p:tag name="SHAPETYPE" val="LineHider"/>
</p:tagLst>
</file>

<file path=ppt/tags/tag9.xml><?xml version="1.0" encoding="utf-8"?>
<p:tagLst xmlns:a="http://schemas.openxmlformats.org/drawingml/2006/main" xmlns:r="http://schemas.openxmlformats.org/officeDocument/2006/relationships" xmlns:p="http://schemas.openxmlformats.org/presentationml/2006/main">
  <p:tag name="SHAPETYPE" val="Status"/>
</p:tagLst>
</file>

<file path=ppt/theme/theme1.xml><?xml version="1.0" encoding="utf-8"?>
<a:theme xmlns:a="http://schemas.openxmlformats.org/drawingml/2006/main" name="blank">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spPr>
      <a:bodyPr rtlCol="0" anchor="ctr"/>
      <a:lstStyle>
        <a:defPPr marL="180975" indent="-180975">
          <a:buClr>
            <a:schemeClr val="accent1"/>
          </a:buClr>
          <a:buFont typeface="Arial" panose="020B0604020202020204" pitchFamily="34" charset="0"/>
          <a:buChar cha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3526</Words>
  <Application>Microsoft Office PowerPoint</Application>
  <PresentationFormat>A4-Papier (210x297 mm)</PresentationFormat>
  <Paragraphs>889</Paragraphs>
  <Slides>78</Slides>
  <Notes>6</Notes>
  <HiddenSlides>7</HiddenSlides>
  <MMClips>0</MMClips>
  <ScaleCrop>false</ScaleCrop>
  <HeadingPairs>
    <vt:vector size="8" baseType="variant">
      <vt:variant>
        <vt:lpstr>Verwendete Schriftarten</vt:lpstr>
      </vt:variant>
      <vt:variant>
        <vt:i4>11</vt:i4>
      </vt:variant>
      <vt:variant>
        <vt:lpstr>Design</vt:lpstr>
      </vt:variant>
      <vt:variant>
        <vt:i4>1</vt:i4>
      </vt:variant>
      <vt:variant>
        <vt:lpstr>Eingebettete OLE-Server</vt:lpstr>
      </vt:variant>
      <vt:variant>
        <vt:i4>1</vt:i4>
      </vt:variant>
      <vt:variant>
        <vt:lpstr>Folientitel</vt:lpstr>
      </vt:variant>
      <vt:variant>
        <vt:i4>78</vt:i4>
      </vt:variant>
    </vt:vector>
  </HeadingPairs>
  <TitlesOfParts>
    <vt:vector size="91" baseType="lpstr">
      <vt:lpstr>Arial Unicode MS</vt:lpstr>
      <vt:lpstr>Arial</vt:lpstr>
      <vt:lpstr>Arial Black</vt:lpstr>
      <vt:lpstr>Arial Narrow</vt:lpstr>
      <vt:lpstr>Cambria Math</vt:lpstr>
      <vt:lpstr>Symath</vt:lpstr>
      <vt:lpstr>Symbol</vt:lpstr>
      <vt:lpstr>Times</vt:lpstr>
      <vt:lpstr>Times New Roman</vt:lpstr>
      <vt:lpstr>Webdings</vt:lpstr>
      <vt:lpstr>Wingdings</vt:lpstr>
      <vt:lpstr>blank</vt:lpstr>
      <vt:lpstr>Equation</vt:lpstr>
      <vt:lpstr>Process Fans</vt:lpstr>
      <vt:lpstr>FAN Initiative “FANi” in exHolcim - Background</vt:lpstr>
      <vt:lpstr>PowerPoint-Präsentation</vt:lpstr>
      <vt:lpstr>PowerPoint-Präsentation</vt:lpstr>
      <vt:lpstr>Fan and Plant Characteristic</vt:lpstr>
      <vt:lpstr>Gas Density Impact (1/2)</vt:lpstr>
      <vt:lpstr>Gas Density Impact (2/2)</vt:lpstr>
      <vt:lpstr>Control Methods: Variable Speed Fan (VSD)</vt:lpstr>
      <vt:lpstr>PowerPoint-Präsentation</vt:lpstr>
      <vt:lpstr>Control Methods: Fixed Speed Fan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Common Effects of Surge and Stall</vt:lpstr>
      <vt:lpstr>PowerPoint-Präsentation</vt:lpstr>
      <vt:lpstr>PowerPoint-Präsentation</vt:lpstr>
      <vt:lpstr>PowerPoint-Präsentation</vt:lpstr>
      <vt:lpstr>Calculation of Shaft Power Requirement</vt:lpstr>
      <vt:lpstr>PowerPoint-Präsentation</vt:lpstr>
      <vt:lpstr>PowerPoint-Präsentation</vt:lpstr>
      <vt:lpstr>PowerPoint-Präsentation</vt:lpstr>
      <vt:lpstr>Fan Efficiency Field</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Fan Inspection</vt:lpstr>
      <vt:lpstr>PowerPoint-Präsentation</vt:lpstr>
      <vt:lpstr>PowerPoint-Präsentation</vt:lpstr>
      <vt:lpstr>PowerPoint-Präsentation</vt:lpstr>
      <vt:lpstr>PowerPoint-Präsentation</vt:lpstr>
      <vt:lpstr>PowerPoint-Präsentation</vt:lpstr>
      <vt:lpstr>PowerPoint-Präsentation</vt:lpstr>
      <vt:lpstr>Wear Protection by Particle Deflection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Successful Implementation in Narogong</vt:lpstr>
      <vt:lpstr>PowerPoint-Präsentation</vt:lpstr>
      <vt:lpstr>PowerPoint-Präsentation</vt:lpstr>
      <vt:lpstr>PowerPoint-Präsentation</vt:lpstr>
      <vt:lpstr>PowerPoint-Präsentation</vt:lpstr>
      <vt:lpstr>PowerPoint-Präsentation</vt:lpstr>
      <vt:lpstr>PowerPoint-Präsentation</vt:lpstr>
      <vt:lpstr>Location of pressure measurement planes for site testing</vt:lpstr>
      <vt:lpstr>Measured vs Expected – Example (Fan Efficiency Tool results)</vt:lpstr>
      <vt:lpstr>Graphical Representation of Results - Example</vt:lpstr>
      <vt:lpstr>Conclusions</vt:lpstr>
      <vt:lpstr>Recommendations</vt:lpstr>
    </vt:vector>
  </TitlesOfParts>
  <Company>Holcim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 Piccinno</dc:creator>
  <cp:lastModifiedBy>Zimmermann-Weber</cp:lastModifiedBy>
  <cp:revision>63</cp:revision>
  <cp:lastPrinted>2016-05-12T09:42:29Z</cp:lastPrinted>
  <dcterms:created xsi:type="dcterms:W3CDTF">2015-10-02T13:37:29Z</dcterms:created>
  <dcterms:modified xsi:type="dcterms:W3CDTF">2016-05-14T17:26:48Z</dcterms:modified>
</cp:coreProperties>
</file>